
<file path=[Content_Types].xml><?xml version="1.0" encoding="utf-8"?>
<Types xmlns="http://schemas.openxmlformats.org/package/2006/content-types">
  <Default Extension="xml" ContentType="application/xml"/>
  <Default Extension="jpeg" ContentType="image/jpeg"/>
  <Default Extension="tiff" ContentType="image/tiff"/>
  <Default Extension="emf" ContentType="image/x-emf"/>
  <Default Extension="xlsx" ContentType="application/vnd.openxmlformats-officedocument.spreadsheetml.sheet"/>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5"/>
  </p:notesMasterIdLst>
  <p:handoutMasterIdLst>
    <p:handoutMasterId r:id="rId46"/>
  </p:handoutMasterIdLst>
  <p:sldIdLst>
    <p:sldId id="256" r:id="rId2"/>
    <p:sldId id="631" r:id="rId3"/>
    <p:sldId id="503" r:id="rId4"/>
    <p:sldId id="649" r:id="rId5"/>
    <p:sldId id="667" r:id="rId6"/>
    <p:sldId id="531" r:id="rId7"/>
    <p:sldId id="640" r:id="rId8"/>
    <p:sldId id="624" r:id="rId9"/>
    <p:sldId id="660" r:id="rId10"/>
    <p:sldId id="630" r:id="rId11"/>
    <p:sldId id="641" r:id="rId12"/>
    <p:sldId id="642" r:id="rId13"/>
    <p:sldId id="661" r:id="rId14"/>
    <p:sldId id="643" r:id="rId15"/>
    <p:sldId id="644" r:id="rId16"/>
    <p:sldId id="645" r:id="rId17"/>
    <p:sldId id="629" r:id="rId18"/>
    <p:sldId id="634" r:id="rId19"/>
    <p:sldId id="635" r:id="rId20"/>
    <p:sldId id="636" r:id="rId21"/>
    <p:sldId id="637" r:id="rId22"/>
    <p:sldId id="638" r:id="rId23"/>
    <p:sldId id="639" r:id="rId24"/>
    <p:sldId id="650" r:id="rId25"/>
    <p:sldId id="654" r:id="rId26"/>
    <p:sldId id="646" r:id="rId27"/>
    <p:sldId id="647" r:id="rId28"/>
    <p:sldId id="651" r:id="rId29"/>
    <p:sldId id="653" r:id="rId30"/>
    <p:sldId id="648" r:id="rId31"/>
    <p:sldId id="655" r:id="rId32"/>
    <p:sldId id="656" r:id="rId33"/>
    <p:sldId id="657" r:id="rId34"/>
    <p:sldId id="664" r:id="rId35"/>
    <p:sldId id="658" r:id="rId36"/>
    <p:sldId id="659" r:id="rId37"/>
    <p:sldId id="632" r:id="rId38"/>
    <p:sldId id="633" r:id="rId39"/>
    <p:sldId id="663" r:id="rId40"/>
    <p:sldId id="665" r:id="rId41"/>
    <p:sldId id="666" r:id="rId42"/>
    <p:sldId id="668" r:id="rId43"/>
    <p:sldId id="669" r:id="rId44"/>
  </p:sldIdLst>
  <p:sldSz cx="9144000" cy="6858000" type="screen4x3"/>
  <p:notesSz cx="7010400" cy="9296400"/>
  <p:defaultTextStyle>
    <a:defPPr>
      <a:defRPr lang="en-US"/>
    </a:defPPr>
    <a:lvl1pPr algn="l" rtl="0" fontAlgn="base">
      <a:spcBef>
        <a:spcPct val="0"/>
      </a:spcBef>
      <a:spcAft>
        <a:spcPct val="0"/>
      </a:spcAft>
      <a:defRPr sz="3200" kern="1200">
        <a:solidFill>
          <a:srgbClr val="081F5B"/>
        </a:solidFill>
        <a:latin typeface="NewsGoth BT" charset="0"/>
        <a:ea typeface="MS PGothic" charset="0"/>
        <a:cs typeface="MS PGothic" charset="0"/>
      </a:defRPr>
    </a:lvl1pPr>
    <a:lvl2pPr marL="457200" algn="l" rtl="0" fontAlgn="base">
      <a:spcBef>
        <a:spcPct val="0"/>
      </a:spcBef>
      <a:spcAft>
        <a:spcPct val="0"/>
      </a:spcAft>
      <a:defRPr sz="3200" kern="1200">
        <a:solidFill>
          <a:srgbClr val="081F5B"/>
        </a:solidFill>
        <a:latin typeface="NewsGoth BT" charset="0"/>
        <a:ea typeface="MS PGothic" charset="0"/>
        <a:cs typeface="MS PGothic" charset="0"/>
      </a:defRPr>
    </a:lvl2pPr>
    <a:lvl3pPr marL="914400" algn="l" rtl="0" fontAlgn="base">
      <a:spcBef>
        <a:spcPct val="0"/>
      </a:spcBef>
      <a:spcAft>
        <a:spcPct val="0"/>
      </a:spcAft>
      <a:defRPr sz="3200" kern="1200">
        <a:solidFill>
          <a:srgbClr val="081F5B"/>
        </a:solidFill>
        <a:latin typeface="NewsGoth BT" charset="0"/>
        <a:ea typeface="MS PGothic" charset="0"/>
        <a:cs typeface="MS PGothic" charset="0"/>
      </a:defRPr>
    </a:lvl3pPr>
    <a:lvl4pPr marL="1371600" algn="l" rtl="0" fontAlgn="base">
      <a:spcBef>
        <a:spcPct val="0"/>
      </a:spcBef>
      <a:spcAft>
        <a:spcPct val="0"/>
      </a:spcAft>
      <a:defRPr sz="3200" kern="1200">
        <a:solidFill>
          <a:srgbClr val="081F5B"/>
        </a:solidFill>
        <a:latin typeface="NewsGoth BT" charset="0"/>
        <a:ea typeface="MS PGothic" charset="0"/>
        <a:cs typeface="MS PGothic" charset="0"/>
      </a:defRPr>
    </a:lvl4pPr>
    <a:lvl5pPr marL="1828800" algn="l" rtl="0" fontAlgn="base">
      <a:spcBef>
        <a:spcPct val="0"/>
      </a:spcBef>
      <a:spcAft>
        <a:spcPct val="0"/>
      </a:spcAft>
      <a:defRPr sz="3200" kern="1200">
        <a:solidFill>
          <a:srgbClr val="081F5B"/>
        </a:solidFill>
        <a:latin typeface="NewsGoth BT" charset="0"/>
        <a:ea typeface="MS PGothic" charset="0"/>
        <a:cs typeface="MS PGothic" charset="0"/>
      </a:defRPr>
    </a:lvl5pPr>
    <a:lvl6pPr marL="2286000" algn="l" defTabSz="457200" rtl="0" eaLnBrk="1" latinLnBrk="0" hangingPunct="1">
      <a:defRPr sz="3200" kern="1200">
        <a:solidFill>
          <a:srgbClr val="081F5B"/>
        </a:solidFill>
        <a:latin typeface="NewsGoth BT" charset="0"/>
        <a:ea typeface="MS PGothic" charset="0"/>
        <a:cs typeface="MS PGothic" charset="0"/>
      </a:defRPr>
    </a:lvl6pPr>
    <a:lvl7pPr marL="2743200" algn="l" defTabSz="457200" rtl="0" eaLnBrk="1" latinLnBrk="0" hangingPunct="1">
      <a:defRPr sz="3200" kern="1200">
        <a:solidFill>
          <a:srgbClr val="081F5B"/>
        </a:solidFill>
        <a:latin typeface="NewsGoth BT" charset="0"/>
        <a:ea typeface="MS PGothic" charset="0"/>
        <a:cs typeface="MS PGothic" charset="0"/>
      </a:defRPr>
    </a:lvl7pPr>
    <a:lvl8pPr marL="3200400" algn="l" defTabSz="457200" rtl="0" eaLnBrk="1" latinLnBrk="0" hangingPunct="1">
      <a:defRPr sz="3200" kern="1200">
        <a:solidFill>
          <a:srgbClr val="081F5B"/>
        </a:solidFill>
        <a:latin typeface="NewsGoth BT" charset="0"/>
        <a:ea typeface="MS PGothic" charset="0"/>
        <a:cs typeface="MS PGothic" charset="0"/>
      </a:defRPr>
    </a:lvl8pPr>
    <a:lvl9pPr marL="3657600" algn="l" defTabSz="457200" rtl="0" eaLnBrk="1" latinLnBrk="0" hangingPunct="1">
      <a:defRPr sz="3200" kern="1200">
        <a:solidFill>
          <a:srgbClr val="081F5B"/>
        </a:solidFill>
        <a:latin typeface="NewsGoth BT" charset="0"/>
        <a:ea typeface="MS PGothic" charset="0"/>
        <a:cs typeface="MS PGothic"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33CC"/>
    <a:srgbClr val="E8AF10"/>
    <a:srgbClr val="9CB6F6"/>
    <a:srgbClr val="FF5050"/>
    <a:srgbClr val="081F5B"/>
    <a:srgbClr val="FF9933"/>
    <a:srgbClr val="B8AB9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59"/>
    <p:restoredTop sz="95934" autoAdjust="0"/>
  </p:normalViewPr>
  <p:slideViewPr>
    <p:cSldViewPr>
      <p:cViewPr>
        <p:scale>
          <a:sx n="117" d="100"/>
          <a:sy n="117" d="100"/>
        </p:scale>
        <p:origin x="5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handoutMaster" Target="handoutMasters/handoutMaster1.xml"/><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4" Type="http://schemas.openxmlformats.org/officeDocument/2006/relationships/chartUserShapes" Target="../drawings/drawing1.xml"/><Relationship Id="rId1" Type="http://schemas.microsoft.com/office/2011/relationships/chartStyle" Target="style2.xml"/><Relationship Id="rId2" Type="http://schemas.microsoft.com/office/2011/relationships/chartColorStyle" Target="colors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4" Type="http://schemas.openxmlformats.org/officeDocument/2006/relationships/chartUserShapes" Target="../drawings/drawing2.xml"/><Relationship Id="rId1" Type="http://schemas.microsoft.com/office/2011/relationships/chartStyle" Target="style3.xml"/><Relationship Id="rId2" Type="http://schemas.microsoft.com/office/2011/relationships/chartColorStyle" Target="colors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Minor Expansion</c:v>
                </c:pt>
              </c:strCache>
            </c:strRef>
          </c:tx>
          <c:spPr>
            <a:solidFill>
              <a:schemeClr val="tx1"/>
            </a:solidFill>
            <a:ln>
              <a:noFill/>
            </a:ln>
            <a:effectLst/>
          </c:spPr>
          <c:invertIfNegative val="0"/>
          <c:dLbls>
            <c:dLbl>
              <c:idx val="0"/>
              <c:layout>
                <c:manualLayout>
                  <c:x val="-0.0157232704402516"/>
                  <c:y val="0.00833622876887248"/>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377358490566038"/>
                  <c:y val="0.00277874292295749"/>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Medicaid</c:v>
                </c:pt>
                <c:pt idx="1">
                  <c:v>Private</c:v>
                </c:pt>
                <c:pt idx="2">
                  <c:v>Uninsured</c:v>
                </c:pt>
              </c:strCache>
            </c:strRef>
          </c:cat>
          <c:val>
            <c:numRef>
              <c:f>Sheet1!$B$2:$B$4</c:f>
              <c:numCache>
                <c:formatCode>General</c:formatCode>
                <c:ptCount val="3"/>
                <c:pt idx="0">
                  <c:v>0.171</c:v>
                </c:pt>
                <c:pt idx="1">
                  <c:v>0.717</c:v>
                </c:pt>
                <c:pt idx="2">
                  <c:v>0.147</c:v>
                </c:pt>
              </c:numCache>
            </c:numRef>
          </c:val>
        </c:ser>
        <c:ser>
          <c:idx val="1"/>
          <c:order val="1"/>
          <c:tx>
            <c:strRef>
              <c:f>Sheet1!$C$1</c:f>
              <c:strCache>
                <c:ptCount val="1"/>
                <c:pt idx="0">
                  <c:v>Major Expansion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Medicaid</c:v>
                </c:pt>
                <c:pt idx="1">
                  <c:v>Private</c:v>
                </c:pt>
                <c:pt idx="2">
                  <c:v>Uninsured</c:v>
                </c:pt>
              </c:strCache>
            </c:strRef>
          </c:cat>
          <c:val>
            <c:numRef>
              <c:f>Sheet1!$C$2:$C$4</c:f>
              <c:numCache>
                <c:formatCode>General</c:formatCode>
                <c:ptCount val="3"/>
                <c:pt idx="0">
                  <c:v>0.114</c:v>
                </c:pt>
                <c:pt idx="1">
                  <c:v>0.71</c:v>
                </c:pt>
                <c:pt idx="2">
                  <c:v>0.199</c:v>
                </c:pt>
              </c:numCache>
            </c:numRef>
          </c:val>
        </c:ser>
        <c:ser>
          <c:idx val="2"/>
          <c:order val="2"/>
          <c:tx>
            <c:strRef>
              <c:f>Sheet1!$D$1</c:f>
              <c:strCache>
                <c:ptCount val="1"/>
                <c:pt idx="0">
                  <c:v>Non-expansion</c:v>
                </c:pt>
              </c:strCache>
            </c:strRef>
          </c:tx>
          <c:spPr>
            <a:solidFill>
              <a:schemeClr val="bg2"/>
            </a:solidFill>
            <a:ln>
              <a:noFill/>
            </a:ln>
            <a:effectLst/>
          </c:spPr>
          <c:invertIfNegative val="0"/>
          <c:dLbls>
            <c:dLbl>
              <c:idx val="0"/>
              <c:layout>
                <c:manualLayout>
                  <c:x val="0.0251572327044025"/>
                  <c:y val="-1.01886063511941E-16"/>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050314465408805"/>
                  <c:y val="0.0"/>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Medicaid</c:v>
                </c:pt>
                <c:pt idx="1">
                  <c:v>Private</c:v>
                </c:pt>
                <c:pt idx="2">
                  <c:v>Uninsured</c:v>
                </c:pt>
              </c:strCache>
            </c:strRef>
          </c:cat>
          <c:val>
            <c:numRef>
              <c:f>Sheet1!$D$2:$D$4</c:f>
              <c:numCache>
                <c:formatCode>General</c:formatCode>
                <c:ptCount val="3"/>
                <c:pt idx="0">
                  <c:v>0.094</c:v>
                </c:pt>
                <c:pt idx="1">
                  <c:v>0.693</c:v>
                </c:pt>
                <c:pt idx="2">
                  <c:v>0.233</c:v>
                </c:pt>
              </c:numCache>
            </c:numRef>
          </c:val>
        </c:ser>
        <c:dLbls>
          <c:showLegendKey val="0"/>
          <c:showVal val="0"/>
          <c:showCatName val="0"/>
          <c:showSerName val="0"/>
          <c:showPercent val="0"/>
          <c:showBubbleSize val="0"/>
        </c:dLbls>
        <c:gapWidth val="219"/>
        <c:overlap val="-27"/>
        <c:axId val="-1572383568"/>
        <c:axId val="-1572399536"/>
      </c:barChart>
      <c:catAx>
        <c:axId val="-15723835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72399536"/>
        <c:crosses val="autoZero"/>
        <c:auto val="1"/>
        <c:lblAlgn val="ctr"/>
        <c:lblOffset val="100"/>
        <c:noMultiLvlLbl val="0"/>
      </c:catAx>
      <c:valAx>
        <c:axId val="-1572399536"/>
        <c:scaling>
          <c:orientation val="minMax"/>
        </c:scaling>
        <c:delete val="1"/>
        <c:axPos val="l"/>
        <c:numFmt formatCode="General" sourceLinked="0"/>
        <c:majorTickMark val="none"/>
        <c:minorTickMark val="none"/>
        <c:tickLblPos val="nextTo"/>
        <c:crossAx val="-15723835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smtClean="0">
                <a:solidFill>
                  <a:schemeClr val="tx1"/>
                </a:solidFill>
                <a:latin typeface="Cambria" charset="0"/>
                <a:ea typeface="Cambria" charset="0"/>
                <a:cs typeface="Cambria" charset="0"/>
              </a:rPr>
              <a:t>Changes, 2013 to 2014</a:t>
            </a:r>
            <a:endParaRPr lang="en-US" sz="1600" b="1" dirty="0">
              <a:solidFill>
                <a:schemeClr val="tx1"/>
              </a:solidFill>
              <a:latin typeface="Cambria" charset="0"/>
              <a:ea typeface="Cambria" charset="0"/>
              <a:cs typeface="Cambria" charset="0"/>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Minor Expansion</c:v>
                </c:pt>
              </c:strCache>
            </c:strRef>
          </c:tx>
          <c:spPr>
            <a:solidFill>
              <a:schemeClr val="tx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Medicaid</c:v>
                </c:pt>
                <c:pt idx="1">
                  <c:v>Private</c:v>
                </c:pt>
                <c:pt idx="2">
                  <c:v>Uninsured</c:v>
                </c:pt>
              </c:strCache>
            </c:strRef>
          </c:cat>
          <c:val>
            <c:numRef>
              <c:f>Sheet1!$B$2:$B$4</c:f>
              <c:numCache>
                <c:formatCode>General</c:formatCode>
                <c:ptCount val="3"/>
                <c:pt idx="0">
                  <c:v>0.019</c:v>
                </c:pt>
                <c:pt idx="1">
                  <c:v>0.008</c:v>
                </c:pt>
                <c:pt idx="2">
                  <c:v>-0.03</c:v>
                </c:pt>
              </c:numCache>
            </c:numRef>
          </c:val>
        </c:ser>
        <c:ser>
          <c:idx val="1"/>
          <c:order val="1"/>
          <c:tx>
            <c:strRef>
              <c:f>Sheet1!$C$1</c:f>
              <c:strCache>
                <c:ptCount val="1"/>
                <c:pt idx="0">
                  <c:v>Major Expansion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Medicaid</c:v>
                </c:pt>
                <c:pt idx="1">
                  <c:v>Private</c:v>
                </c:pt>
                <c:pt idx="2">
                  <c:v>Uninsured</c:v>
                </c:pt>
              </c:strCache>
            </c:strRef>
          </c:cat>
          <c:val>
            <c:numRef>
              <c:f>Sheet1!$C$2:$C$4</c:f>
              <c:numCache>
                <c:formatCode>General</c:formatCode>
                <c:ptCount val="3"/>
                <c:pt idx="0">
                  <c:v>0.035</c:v>
                </c:pt>
                <c:pt idx="1">
                  <c:v>0.017</c:v>
                </c:pt>
                <c:pt idx="2">
                  <c:v>-0.052</c:v>
                </c:pt>
              </c:numCache>
            </c:numRef>
          </c:val>
        </c:ser>
        <c:ser>
          <c:idx val="2"/>
          <c:order val="2"/>
          <c:tx>
            <c:strRef>
              <c:f>Sheet1!$D$1</c:f>
              <c:strCache>
                <c:ptCount val="1"/>
                <c:pt idx="0">
                  <c:v>Non-expansion</c:v>
                </c:pt>
              </c:strCache>
            </c:strRef>
          </c:tx>
          <c:spPr>
            <a:solidFill>
              <a:schemeClr val="bg1">
                <a:lumMod val="50000"/>
              </a:schemeClr>
            </a:solidFill>
            <a:ln>
              <a:noFill/>
            </a:ln>
            <a:effectLst/>
          </c:spPr>
          <c:invertIfNegative val="0"/>
          <c:dLbls>
            <c:dLbl>
              <c:idx val="2"/>
              <c:layout>
                <c:manualLayout>
                  <c:x val="0.0251572327044025"/>
                  <c:y val="0.00833622876887258"/>
                </c:manualLayout>
              </c:layout>
              <c:showLegendKey val="0"/>
              <c:showVal val="1"/>
              <c:showCatName val="0"/>
              <c:showSerName val="0"/>
              <c:showPercent val="0"/>
              <c:showBubbleSize val="0"/>
              <c:extLst>
                <c:ext xmlns:c15="http://schemas.microsoft.com/office/drawing/2012/chart" uri="{CE6537A1-D6FC-4f65-9D91-7224C49458BB}">
                  <c15:layout/>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Medicaid</c:v>
                </c:pt>
                <c:pt idx="1">
                  <c:v>Private</c:v>
                </c:pt>
                <c:pt idx="2">
                  <c:v>Uninsured</c:v>
                </c:pt>
              </c:strCache>
            </c:strRef>
          </c:cat>
          <c:val>
            <c:numRef>
              <c:f>Sheet1!$D$2:$D$4</c:f>
              <c:numCache>
                <c:formatCode>General</c:formatCode>
                <c:ptCount val="3"/>
                <c:pt idx="0">
                  <c:v>0.004</c:v>
                </c:pt>
                <c:pt idx="1">
                  <c:v>0.026</c:v>
                </c:pt>
                <c:pt idx="2">
                  <c:v>-0.032</c:v>
                </c:pt>
              </c:numCache>
            </c:numRef>
          </c:val>
        </c:ser>
        <c:dLbls>
          <c:showLegendKey val="0"/>
          <c:showVal val="0"/>
          <c:showCatName val="0"/>
          <c:showSerName val="0"/>
          <c:showPercent val="0"/>
          <c:showBubbleSize val="0"/>
        </c:dLbls>
        <c:gapWidth val="219"/>
        <c:overlap val="-27"/>
        <c:axId val="-1572433904"/>
        <c:axId val="-1528055104"/>
      </c:barChart>
      <c:catAx>
        <c:axId val="-1572433904"/>
        <c:scaling>
          <c:orientation val="minMax"/>
        </c:scaling>
        <c:delete val="1"/>
        <c:axPos val="b"/>
        <c:numFmt formatCode="General" sourceLinked="1"/>
        <c:majorTickMark val="none"/>
        <c:minorTickMark val="none"/>
        <c:tickLblPos val="nextTo"/>
        <c:crossAx val="-1528055104"/>
        <c:crosses val="autoZero"/>
        <c:auto val="1"/>
        <c:lblAlgn val="ctr"/>
        <c:lblOffset val="100"/>
        <c:noMultiLvlLbl val="0"/>
      </c:catAx>
      <c:valAx>
        <c:axId val="-1528055104"/>
        <c:scaling>
          <c:orientation val="minMax"/>
        </c:scaling>
        <c:delete val="1"/>
        <c:axPos val="l"/>
        <c:numFmt formatCode="General" sourceLinked="0"/>
        <c:majorTickMark val="none"/>
        <c:minorTickMark val="none"/>
        <c:tickLblPos val="nextTo"/>
        <c:crossAx val="-157243390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smtClean="0">
                <a:solidFill>
                  <a:schemeClr val="tx1"/>
                </a:solidFill>
                <a:latin typeface="Cambria" charset="0"/>
                <a:ea typeface="Cambria" charset="0"/>
                <a:cs typeface="Cambria" charset="0"/>
              </a:rPr>
              <a:t>Diff-in-Diff</a:t>
            </a:r>
          </a:p>
          <a:p>
            <a:pPr>
              <a:defRPr/>
            </a:pPr>
            <a:r>
              <a:rPr lang="en-US" sz="1600" b="1" dirty="0" smtClean="0">
                <a:solidFill>
                  <a:schemeClr val="tx1"/>
                </a:solidFill>
                <a:latin typeface="Cambria" charset="0"/>
                <a:ea typeface="Cambria" charset="0"/>
                <a:cs typeface="Cambria" charset="0"/>
              </a:rPr>
              <a:t>(Relative</a:t>
            </a:r>
            <a:r>
              <a:rPr lang="en-US" sz="1600" b="1" baseline="0" dirty="0" smtClean="0">
                <a:solidFill>
                  <a:schemeClr val="tx1"/>
                </a:solidFill>
                <a:latin typeface="Cambria" charset="0"/>
                <a:ea typeface="Cambria" charset="0"/>
                <a:cs typeface="Cambria" charset="0"/>
              </a:rPr>
              <a:t> to Non-expansion)</a:t>
            </a:r>
            <a:endParaRPr lang="en-US" sz="1600" b="1" dirty="0">
              <a:solidFill>
                <a:schemeClr val="tx1"/>
              </a:solidFill>
              <a:latin typeface="Cambria" charset="0"/>
              <a:ea typeface="Cambria" charset="0"/>
              <a:cs typeface="Cambria" charset="0"/>
            </a:endParaRPr>
          </a:p>
        </c:rich>
      </c:tx>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Major Expansion</c:v>
                </c:pt>
              </c:strCache>
            </c:strRef>
          </c:tx>
          <c:spPr>
            <a:solidFill>
              <a:schemeClr val="tx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Medicaid</c:v>
                </c:pt>
                <c:pt idx="1">
                  <c:v>Private</c:v>
                </c:pt>
                <c:pt idx="2">
                  <c:v>Uninsured</c:v>
                </c:pt>
              </c:strCache>
            </c:strRef>
          </c:cat>
          <c:val>
            <c:numRef>
              <c:f>Sheet1!$B$2:$B$4</c:f>
              <c:numCache>
                <c:formatCode>General</c:formatCode>
                <c:ptCount val="3"/>
                <c:pt idx="0">
                  <c:v>0.015</c:v>
                </c:pt>
                <c:pt idx="1">
                  <c:v>-0.017</c:v>
                </c:pt>
                <c:pt idx="2">
                  <c:v>-0.002</c:v>
                </c:pt>
              </c:numCache>
            </c:numRef>
          </c:val>
        </c:ser>
        <c:ser>
          <c:idx val="1"/>
          <c:order val="1"/>
          <c:tx>
            <c:strRef>
              <c:f>Sheet1!$C$1</c:f>
              <c:strCache>
                <c:ptCount val="1"/>
                <c:pt idx="0">
                  <c:v>Minor Expansion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Medicaid</c:v>
                </c:pt>
                <c:pt idx="1">
                  <c:v>Private</c:v>
                </c:pt>
                <c:pt idx="2">
                  <c:v>Uninsured</c:v>
                </c:pt>
              </c:strCache>
            </c:strRef>
          </c:cat>
          <c:val>
            <c:numRef>
              <c:f>Sheet1!$C$2:$C$4</c:f>
              <c:numCache>
                <c:formatCode>General</c:formatCode>
                <c:ptCount val="3"/>
                <c:pt idx="0">
                  <c:v>0.031</c:v>
                </c:pt>
                <c:pt idx="1">
                  <c:v>-0.009</c:v>
                </c:pt>
                <c:pt idx="2">
                  <c:v>-0.02</c:v>
                </c:pt>
              </c:numCache>
            </c:numRef>
          </c:val>
        </c:ser>
        <c:dLbls>
          <c:showLegendKey val="0"/>
          <c:showVal val="0"/>
          <c:showCatName val="0"/>
          <c:showSerName val="0"/>
          <c:showPercent val="0"/>
          <c:showBubbleSize val="0"/>
        </c:dLbls>
        <c:gapWidth val="219"/>
        <c:overlap val="-27"/>
        <c:axId val="-1531814272"/>
        <c:axId val="-1585555200"/>
      </c:barChart>
      <c:catAx>
        <c:axId val="-1531814272"/>
        <c:scaling>
          <c:orientation val="minMax"/>
        </c:scaling>
        <c:delete val="1"/>
        <c:axPos val="b"/>
        <c:numFmt formatCode="General" sourceLinked="1"/>
        <c:majorTickMark val="none"/>
        <c:minorTickMark val="none"/>
        <c:tickLblPos val="nextTo"/>
        <c:crossAx val="-1585555200"/>
        <c:crosses val="autoZero"/>
        <c:auto val="1"/>
        <c:lblAlgn val="ctr"/>
        <c:lblOffset val="100"/>
        <c:noMultiLvlLbl val="0"/>
      </c:catAx>
      <c:valAx>
        <c:axId val="-1585555200"/>
        <c:scaling>
          <c:orientation val="minMax"/>
        </c:scaling>
        <c:delete val="1"/>
        <c:axPos val="l"/>
        <c:majorTickMark val="none"/>
        <c:minorTickMark val="none"/>
        <c:tickLblPos val="nextTo"/>
        <c:crossAx val="-15318142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0.09434</cdr:x>
      <cdr:y>0.43331</cdr:y>
    </cdr:from>
    <cdr:to>
      <cdr:x>0.32075</cdr:x>
      <cdr:y>0.5</cdr:y>
    </cdr:to>
    <cdr:sp macro="" textlink="">
      <cdr:nvSpPr>
        <cdr:cNvPr id="4" name="TextBox 3"/>
        <cdr:cNvSpPr txBox="1"/>
      </cdr:nvSpPr>
      <cdr:spPr>
        <a:xfrm xmlns:a="http://schemas.openxmlformats.org/drawingml/2006/main">
          <a:off x="381000" y="1980406"/>
          <a:ext cx="9144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t>Medicaid</a:t>
          </a:r>
          <a:endParaRPr lang="en-US" sz="1100" b="1" dirty="0"/>
        </a:p>
      </cdr:txBody>
    </cdr:sp>
  </cdr:relSizeAnchor>
  <cdr:relSizeAnchor xmlns:cdr="http://schemas.openxmlformats.org/drawingml/2006/chartDrawing">
    <cdr:from>
      <cdr:x>0.38679</cdr:x>
      <cdr:y>0.43331</cdr:y>
    </cdr:from>
    <cdr:to>
      <cdr:x>0.61321</cdr:x>
      <cdr:y>0.5</cdr:y>
    </cdr:to>
    <cdr:sp macro="" textlink="">
      <cdr:nvSpPr>
        <cdr:cNvPr id="5" name="TextBox 4"/>
        <cdr:cNvSpPr txBox="1"/>
      </cdr:nvSpPr>
      <cdr:spPr>
        <a:xfrm xmlns:a="http://schemas.openxmlformats.org/drawingml/2006/main">
          <a:off x="1562100" y="1980406"/>
          <a:ext cx="9144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smtClean="0"/>
            <a:t>Private</a:t>
          </a:r>
          <a:endParaRPr lang="en-US" sz="1100" b="1" dirty="0"/>
        </a:p>
      </cdr:txBody>
    </cdr:sp>
  </cdr:relSizeAnchor>
  <cdr:relSizeAnchor xmlns:cdr="http://schemas.openxmlformats.org/drawingml/2006/chartDrawing">
    <cdr:from>
      <cdr:x>0.71698</cdr:x>
      <cdr:y>0.33362</cdr:y>
    </cdr:from>
    <cdr:to>
      <cdr:x>0.9434</cdr:x>
      <cdr:y>0.40031</cdr:y>
    </cdr:to>
    <cdr:sp macro="" textlink="">
      <cdr:nvSpPr>
        <cdr:cNvPr id="6" name="TextBox 5"/>
        <cdr:cNvSpPr txBox="1"/>
      </cdr:nvSpPr>
      <cdr:spPr>
        <a:xfrm xmlns:a="http://schemas.openxmlformats.org/drawingml/2006/main">
          <a:off x="2895600" y="1524793"/>
          <a:ext cx="9144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smtClean="0"/>
            <a:t>Uninsured</a:t>
          </a:r>
          <a:endParaRPr lang="en-US" sz="11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0.10692</cdr:x>
      <cdr:y>0.66606</cdr:y>
    </cdr:from>
    <cdr:to>
      <cdr:x>0.33333</cdr:x>
      <cdr:y>0.76601</cdr:y>
    </cdr:to>
    <cdr:sp macro="" textlink="">
      <cdr:nvSpPr>
        <cdr:cNvPr id="2" name="TextBox 1"/>
        <cdr:cNvSpPr txBox="1"/>
      </cdr:nvSpPr>
      <cdr:spPr>
        <a:xfrm xmlns:a="http://schemas.openxmlformats.org/drawingml/2006/main">
          <a:off x="431800" y="2031206"/>
          <a:ext cx="9144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smtClean="0"/>
            <a:t>Medicaid</a:t>
          </a:r>
          <a:endParaRPr lang="en-US" sz="1100" b="1" dirty="0"/>
        </a:p>
      </cdr:txBody>
    </cdr:sp>
  </cdr:relSizeAnchor>
  <cdr:relSizeAnchor xmlns:cdr="http://schemas.openxmlformats.org/drawingml/2006/chartDrawing">
    <cdr:from>
      <cdr:x>0.43396</cdr:x>
      <cdr:y>0.55023</cdr:y>
    </cdr:from>
    <cdr:to>
      <cdr:x>0.66038</cdr:x>
      <cdr:y>0.65018</cdr:y>
    </cdr:to>
    <cdr:sp macro="" textlink="">
      <cdr:nvSpPr>
        <cdr:cNvPr id="3" name="TextBox 2"/>
        <cdr:cNvSpPr txBox="1"/>
      </cdr:nvSpPr>
      <cdr:spPr>
        <a:xfrm xmlns:a="http://schemas.openxmlformats.org/drawingml/2006/main">
          <a:off x="1752600" y="1677987"/>
          <a:ext cx="9144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smtClean="0"/>
            <a:t>Private</a:t>
          </a:r>
          <a:endParaRPr lang="en-US" sz="1100" b="1" dirty="0"/>
        </a:p>
      </cdr:txBody>
    </cdr:sp>
  </cdr:relSizeAnchor>
  <cdr:relSizeAnchor xmlns:cdr="http://schemas.openxmlformats.org/drawingml/2006/chartDrawing">
    <cdr:from>
      <cdr:x>0.69811</cdr:x>
      <cdr:y>0.55023</cdr:y>
    </cdr:from>
    <cdr:to>
      <cdr:x>0.92453</cdr:x>
      <cdr:y>0.65018</cdr:y>
    </cdr:to>
    <cdr:sp macro="" textlink="">
      <cdr:nvSpPr>
        <cdr:cNvPr id="4" name="TextBox 3"/>
        <cdr:cNvSpPr txBox="1"/>
      </cdr:nvSpPr>
      <cdr:spPr>
        <a:xfrm xmlns:a="http://schemas.openxmlformats.org/drawingml/2006/main">
          <a:off x="2819400" y="1677987"/>
          <a:ext cx="914400" cy="3048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smtClean="0"/>
            <a:t>Uninsured</a:t>
          </a:r>
          <a:endParaRPr lang="en-US" sz="11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NewsGoth BT" pitchFamily="34" charset="0"/>
                <a:ea typeface="+mn-ea"/>
                <a:cs typeface="+mn-cs"/>
              </a:defRPr>
            </a:lvl1pPr>
          </a:lstStyle>
          <a:p>
            <a:pPr>
              <a:defRPr/>
            </a:pPr>
            <a:endParaRPr lang="en-US"/>
          </a:p>
        </p:txBody>
      </p:sp>
      <p:sp>
        <p:nvSpPr>
          <p:cNvPr id="40963"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FCA4675B-5809-9044-81D5-8C3AE136FC4D}" type="datetimeFigureOut">
              <a:rPr lang="en-US"/>
              <a:pPr>
                <a:defRPr/>
              </a:pPr>
              <a:t>10/10/16</a:t>
            </a:fld>
            <a:endParaRPr lang="en-US"/>
          </a:p>
        </p:txBody>
      </p:sp>
      <p:sp>
        <p:nvSpPr>
          <p:cNvPr id="40964"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NewsGoth BT" pitchFamily="34" charset="0"/>
                <a:ea typeface="+mn-ea"/>
                <a:cs typeface="+mn-cs"/>
              </a:defRPr>
            </a:lvl1pPr>
          </a:lstStyle>
          <a:p>
            <a:pPr>
              <a:defRPr/>
            </a:pPr>
            <a:endParaRPr lang="en-US"/>
          </a:p>
        </p:txBody>
      </p:sp>
      <p:sp>
        <p:nvSpPr>
          <p:cNvPr id="40965"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pPr>
              <a:defRPr/>
            </a:pPr>
            <a:fld id="{E07E0E2A-7647-6344-BDE8-98DDB969E0E9}" type="slidenum">
              <a:rPr lang="en-US"/>
              <a:pPr>
                <a:defRPr/>
              </a:pPr>
              <a:t>‹#›</a:t>
            </a:fld>
            <a:endParaRPr lang="en-US"/>
          </a:p>
        </p:txBody>
      </p:sp>
    </p:spTree>
    <p:extLst>
      <p:ext uri="{BB962C8B-B14F-4D97-AF65-F5344CB8AC3E}">
        <p14:creationId xmlns:p14="http://schemas.microsoft.com/office/powerpoint/2010/main" val="15218425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solidFill>
                  <a:schemeClr val="tx1"/>
                </a:solidFill>
                <a:latin typeface="Arial" charset="0"/>
                <a:ea typeface="+mn-ea"/>
                <a:cs typeface="+mn-cs"/>
              </a:defRPr>
            </a:lvl1pPr>
          </a:lstStyle>
          <a:p>
            <a:pPr>
              <a:defRPr/>
            </a:pPr>
            <a:endParaRPr lang="en-US"/>
          </a:p>
        </p:txBody>
      </p:sp>
      <p:sp>
        <p:nvSpPr>
          <p:cNvPr id="36867" name="Rectangle 3"/>
          <p:cNvSpPr>
            <a:spLocks noGrp="1" noChangeArrowheads="1"/>
          </p:cNvSpPr>
          <p:nvPr>
            <p:ph type="dt" idx="1"/>
          </p:nvPr>
        </p:nvSpPr>
        <p:spPr bwMode="auto">
          <a:xfrm>
            <a:off x="3970338"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solidFill>
                  <a:schemeClr val="tx1"/>
                </a:solidFill>
                <a:latin typeface="Arial" charset="0"/>
                <a:ea typeface="+mn-ea"/>
                <a:cs typeface="+mn-cs"/>
              </a:defRPr>
            </a:lvl1pPr>
          </a:lstStyle>
          <a:p>
            <a:pPr>
              <a:defRPr/>
            </a:pPr>
            <a:endParaRPr lang="en-US"/>
          </a:p>
        </p:txBody>
      </p:sp>
      <p:sp>
        <p:nvSpPr>
          <p:cNvPr id="410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6869"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solidFill>
                  <a:schemeClr val="tx1"/>
                </a:solidFill>
                <a:latin typeface="Arial" charset="0"/>
                <a:ea typeface="+mn-ea"/>
                <a:cs typeface="+mn-cs"/>
              </a:defRPr>
            </a:lvl1pPr>
          </a:lstStyle>
          <a:p>
            <a:pPr>
              <a:defRPr/>
            </a:pPr>
            <a:endParaRPr lang="en-US"/>
          </a:p>
        </p:txBody>
      </p:sp>
      <p:sp>
        <p:nvSpPr>
          <p:cNvPr id="36871"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solidFill>
                  <a:schemeClr val="tx1"/>
                </a:solidFill>
                <a:latin typeface="Arial" charset="0"/>
              </a:defRPr>
            </a:lvl1pPr>
          </a:lstStyle>
          <a:p>
            <a:pPr>
              <a:defRPr/>
            </a:pPr>
            <a:fld id="{8EF5D61F-83F7-AE46-BF12-DE3ED11D3386}" type="slidenum">
              <a:rPr lang="en-US"/>
              <a:pPr>
                <a:defRPr/>
              </a:pPr>
              <a:t>‹#›</a:t>
            </a:fld>
            <a:endParaRPr lang="en-US"/>
          </a:p>
        </p:txBody>
      </p:sp>
    </p:spTree>
    <p:extLst>
      <p:ext uri="{BB962C8B-B14F-4D97-AF65-F5344CB8AC3E}">
        <p14:creationId xmlns:p14="http://schemas.microsoft.com/office/powerpoint/2010/main" val="19003268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F5D61F-83F7-AE46-BF12-DE3ED11D3386}" type="slidenum">
              <a:rPr lang="en-US" smtClean="0"/>
              <a:pPr>
                <a:defRPr/>
              </a:pPr>
              <a:t>1</a:t>
            </a:fld>
            <a:endParaRPr lang="en-US"/>
          </a:p>
        </p:txBody>
      </p:sp>
    </p:spTree>
    <p:extLst>
      <p:ext uri="{BB962C8B-B14F-4D97-AF65-F5344CB8AC3E}">
        <p14:creationId xmlns:p14="http://schemas.microsoft.com/office/powerpoint/2010/main" val="2045564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a:ln/>
        </p:spPr>
      </p:sp>
      <p:sp>
        <p:nvSpPr>
          <p:cNvPr id="194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ea typeface="MS PGothic" charset="0"/>
            </a:endParaRPr>
          </a:p>
        </p:txBody>
      </p:sp>
      <p:sp>
        <p:nvSpPr>
          <p:cNvPr id="194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3200">
                <a:solidFill>
                  <a:srgbClr val="081F5B"/>
                </a:solidFill>
                <a:latin typeface="NewsGoth BT" charset="0"/>
                <a:ea typeface="MS PGothic" charset="0"/>
                <a:cs typeface="MS PGothic" charset="0"/>
              </a:defRPr>
            </a:lvl1pPr>
            <a:lvl2pPr marL="742950" indent="-285750" defTabSz="931863" eaLnBrk="0" hangingPunct="0">
              <a:defRPr sz="3200">
                <a:solidFill>
                  <a:srgbClr val="081F5B"/>
                </a:solidFill>
                <a:latin typeface="NewsGoth BT" charset="0"/>
                <a:ea typeface="MS PGothic" charset="0"/>
                <a:cs typeface="MS PGothic" charset="0"/>
              </a:defRPr>
            </a:lvl2pPr>
            <a:lvl3pPr marL="1143000" indent="-228600" defTabSz="931863" eaLnBrk="0" hangingPunct="0">
              <a:defRPr sz="3200">
                <a:solidFill>
                  <a:srgbClr val="081F5B"/>
                </a:solidFill>
                <a:latin typeface="NewsGoth BT" charset="0"/>
                <a:ea typeface="MS PGothic" charset="0"/>
                <a:cs typeface="MS PGothic" charset="0"/>
              </a:defRPr>
            </a:lvl3pPr>
            <a:lvl4pPr marL="1600200" indent="-228600" defTabSz="931863" eaLnBrk="0" hangingPunct="0">
              <a:defRPr sz="3200">
                <a:solidFill>
                  <a:srgbClr val="081F5B"/>
                </a:solidFill>
                <a:latin typeface="NewsGoth BT" charset="0"/>
                <a:ea typeface="MS PGothic" charset="0"/>
                <a:cs typeface="MS PGothic" charset="0"/>
              </a:defRPr>
            </a:lvl4pPr>
            <a:lvl5pPr marL="2057400" indent="-228600" defTabSz="931863" eaLnBrk="0" hangingPunct="0">
              <a:defRPr sz="3200">
                <a:solidFill>
                  <a:srgbClr val="081F5B"/>
                </a:solidFill>
                <a:latin typeface="NewsGoth BT" charset="0"/>
                <a:ea typeface="MS PGothic" charset="0"/>
                <a:cs typeface="MS PGothic" charset="0"/>
              </a:defRPr>
            </a:lvl5pPr>
            <a:lvl6pPr marL="2514600" indent="-228600" defTabSz="931863" eaLnBrk="0" fontAlgn="base" hangingPunct="0">
              <a:spcBef>
                <a:spcPct val="0"/>
              </a:spcBef>
              <a:spcAft>
                <a:spcPct val="0"/>
              </a:spcAft>
              <a:defRPr sz="3200">
                <a:solidFill>
                  <a:srgbClr val="081F5B"/>
                </a:solidFill>
                <a:latin typeface="NewsGoth BT" charset="0"/>
                <a:ea typeface="MS PGothic" charset="0"/>
                <a:cs typeface="MS PGothic" charset="0"/>
              </a:defRPr>
            </a:lvl6pPr>
            <a:lvl7pPr marL="2971800" indent="-228600" defTabSz="931863" eaLnBrk="0" fontAlgn="base" hangingPunct="0">
              <a:spcBef>
                <a:spcPct val="0"/>
              </a:spcBef>
              <a:spcAft>
                <a:spcPct val="0"/>
              </a:spcAft>
              <a:defRPr sz="3200">
                <a:solidFill>
                  <a:srgbClr val="081F5B"/>
                </a:solidFill>
                <a:latin typeface="NewsGoth BT" charset="0"/>
                <a:ea typeface="MS PGothic" charset="0"/>
                <a:cs typeface="MS PGothic" charset="0"/>
              </a:defRPr>
            </a:lvl7pPr>
            <a:lvl8pPr marL="3429000" indent="-228600" defTabSz="931863" eaLnBrk="0" fontAlgn="base" hangingPunct="0">
              <a:spcBef>
                <a:spcPct val="0"/>
              </a:spcBef>
              <a:spcAft>
                <a:spcPct val="0"/>
              </a:spcAft>
              <a:defRPr sz="3200">
                <a:solidFill>
                  <a:srgbClr val="081F5B"/>
                </a:solidFill>
                <a:latin typeface="NewsGoth BT" charset="0"/>
                <a:ea typeface="MS PGothic" charset="0"/>
                <a:cs typeface="MS PGothic" charset="0"/>
              </a:defRPr>
            </a:lvl8pPr>
            <a:lvl9pPr marL="3886200" indent="-228600" defTabSz="931863" eaLnBrk="0" fontAlgn="base" hangingPunct="0">
              <a:spcBef>
                <a:spcPct val="0"/>
              </a:spcBef>
              <a:spcAft>
                <a:spcPct val="0"/>
              </a:spcAft>
              <a:defRPr sz="3200">
                <a:solidFill>
                  <a:srgbClr val="081F5B"/>
                </a:solidFill>
                <a:latin typeface="NewsGoth BT" charset="0"/>
                <a:ea typeface="MS PGothic" charset="0"/>
                <a:cs typeface="MS PGothic" charset="0"/>
              </a:defRPr>
            </a:lvl9pPr>
          </a:lstStyle>
          <a:p>
            <a:pPr eaLnBrk="1" hangingPunct="1"/>
            <a:fld id="{BBD87373-FFB2-594D-9CD7-1E620D28F04B}" type="slidenum">
              <a:rPr lang="en-US" sz="1200">
                <a:solidFill>
                  <a:schemeClr val="tx1"/>
                </a:solidFill>
                <a:latin typeface="Arial" charset="0"/>
              </a:rPr>
              <a:pPr eaLnBrk="1" hangingPunct="1"/>
              <a:t>3</a:t>
            </a:fld>
            <a:endParaRPr lang="en-US" sz="1200">
              <a:solidFill>
                <a:schemeClr val="tx1"/>
              </a:solidFill>
              <a:latin typeface="Arial" charset="0"/>
            </a:endParaRPr>
          </a:p>
        </p:txBody>
      </p:sp>
    </p:spTree>
    <p:extLst>
      <p:ext uri="{BB962C8B-B14F-4D97-AF65-F5344CB8AC3E}">
        <p14:creationId xmlns:p14="http://schemas.microsoft.com/office/powerpoint/2010/main" val="21391453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F5D61F-83F7-AE46-BF12-DE3ED11D3386}" type="slidenum">
              <a:rPr lang="en-US" smtClean="0"/>
              <a:pPr>
                <a:defRPr/>
              </a:pPr>
              <a:t>6</a:t>
            </a:fld>
            <a:endParaRPr lang="en-US"/>
          </a:p>
        </p:txBody>
      </p:sp>
    </p:spTree>
    <p:extLst>
      <p:ext uri="{BB962C8B-B14F-4D97-AF65-F5344CB8AC3E}">
        <p14:creationId xmlns:p14="http://schemas.microsoft.com/office/powerpoint/2010/main" val="2791046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F5D61F-83F7-AE46-BF12-DE3ED11D3386}" type="slidenum">
              <a:rPr lang="en-US" smtClean="0"/>
              <a:pPr>
                <a:defRPr/>
              </a:pPr>
              <a:t>8</a:t>
            </a:fld>
            <a:endParaRPr lang="en-US"/>
          </a:p>
        </p:txBody>
      </p:sp>
    </p:spTree>
    <p:extLst>
      <p:ext uri="{BB962C8B-B14F-4D97-AF65-F5344CB8AC3E}">
        <p14:creationId xmlns:p14="http://schemas.microsoft.com/office/powerpoint/2010/main" val="3534815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F5D61F-83F7-AE46-BF12-DE3ED11D3386}" type="slidenum">
              <a:rPr lang="en-US" smtClean="0"/>
              <a:pPr>
                <a:defRPr/>
              </a:pPr>
              <a:t>37</a:t>
            </a:fld>
            <a:endParaRPr lang="en-US"/>
          </a:p>
        </p:txBody>
      </p:sp>
    </p:spTree>
    <p:extLst>
      <p:ext uri="{BB962C8B-B14F-4D97-AF65-F5344CB8AC3E}">
        <p14:creationId xmlns:p14="http://schemas.microsoft.com/office/powerpoint/2010/main" val="1778087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EF5D61F-83F7-AE46-BF12-DE3ED11D3386}" type="slidenum">
              <a:rPr lang="en-US" smtClean="0"/>
              <a:pPr>
                <a:defRPr/>
              </a:pPr>
              <a:t>38</a:t>
            </a:fld>
            <a:endParaRPr lang="en-US"/>
          </a:p>
        </p:txBody>
      </p:sp>
    </p:spTree>
    <p:extLst>
      <p:ext uri="{BB962C8B-B14F-4D97-AF65-F5344CB8AC3E}">
        <p14:creationId xmlns:p14="http://schemas.microsoft.com/office/powerpoint/2010/main" val="1514509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0"/>
            <a:ext cx="9140825" cy="1143000"/>
          </a:xfrm>
          <a:prstGeom prst="rect">
            <a:avLst/>
          </a:prstGeom>
          <a:solidFill>
            <a:srgbClr val="081F5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lvl1pPr eaLnBrk="0" hangingPunct="0">
              <a:defRPr sz="3200">
                <a:solidFill>
                  <a:srgbClr val="081F5B"/>
                </a:solidFill>
                <a:latin typeface="NewsGoth BT" pitchFamily="34" charset="0"/>
              </a:defRPr>
            </a:lvl1pPr>
            <a:lvl2pPr marL="742950" indent="-285750" eaLnBrk="0" hangingPunct="0">
              <a:defRPr sz="3200">
                <a:solidFill>
                  <a:srgbClr val="081F5B"/>
                </a:solidFill>
                <a:latin typeface="NewsGoth BT" pitchFamily="34" charset="0"/>
              </a:defRPr>
            </a:lvl2pPr>
            <a:lvl3pPr marL="1143000" indent="-228600" eaLnBrk="0" hangingPunct="0">
              <a:defRPr sz="3200">
                <a:solidFill>
                  <a:srgbClr val="081F5B"/>
                </a:solidFill>
                <a:latin typeface="NewsGoth BT" pitchFamily="34" charset="0"/>
              </a:defRPr>
            </a:lvl3pPr>
            <a:lvl4pPr marL="1600200" indent="-228600" eaLnBrk="0" hangingPunct="0">
              <a:defRPr sz="3200">
                <a:solidFill>
                  <a:srgbClr val="081F5B"/>
                </a:solidFill>
                <a:latin typeface="NewsGoth BT" pitchFamily="34" charset="0"/>
              </a:defRPr>
            </a:lvl4pPr>
            <a:lvl5pPr marL="2057400" indent="-228600" eaLnBrk="0" hangingPunct="0">
              <a:defRPr sz="3200">
                <a:solidFill>
                  <a:srgbClr val="081F5B"/>
                </a:solidFill>
                <a:latin typeface="NewsGoth BT" pitchFamily="34" charset="0"/>
              </a:defRPr>
            </a:lvl5pPr>
            <a:lvl6pPr marL="2514600" indent="-228600" eaLnBrk="0" fontAlgn="base" hangingPunct="0">
              <a:spcBef>
                <a:spcPct val="0"/>
              </a:spcBef>
              <a:spcAft>
                <a:spcPct val="0"/>
              </a:spcAft>
              <a:defRPr sz="3200">
                <a:solidFill>
                  <a:srgbClr val="081F5B"/>
                </a:solidFill>
                <a:latin typeface="NewsGoth BT" pitchFamily="34" charset="0"/>
              </a:defRPr>
            </a:lvl6pPr>
            <a:lvl7pPr marL="2971800" indent="-228600" eaLnBrk="0" fontAlgn="base" hangingPunct="0">
              <a:spcBef>
                <a:spcPct val="0"/>
              </a:spcBef>
              <a:spcAft>
                <a:spcPct val="0"/>
              </a:spcAft>
              <a:defRPr sz="3200">
                <a:solidFill>
                  <a:srgbClr val="081F5B"/>
                </a:solidFill>
                <a:latin typeface="NewsGoth BT" pitchFamily="34" charset="0"/>
              </a:defRPr>
            </a:lvl7pPr>
            <a:lvl8pPr marL="3429000" indent="-228600" eaLnBrk="0" fontAlgn="base" hangingPunct="0">
              <a:spcBef>
                <a:spcPct val="0"/>
              </a:spcBef>
              <a:spcAft>
                <a:spcPct val="0"/>
              </a:spcAft>
              <a:defRPr sz="3200">
                <a:solidFill>
                  <a:srgbClr val="081F5B"/>
                </a:solidFill>
                <a:latin typeface="NewsGoth BT" pitchFamily="34" charset="0"/>
              </a:defRPr>
            </a:lvl8pPr>
            <a:lvl9pPr marL="3886200" indent="-228600" eaLnBrk="0" fontAlgn="base" hangingPunct="0">
              <a:spcBef>
                <a:spcPct val="0"/>
              </a:spcBef>
              <a:spcAft>
                <a:spcPct val="0"/>
              </a:spcAft>
              <a:defRPr sz="3200">
                <a:solidFill>
                  <a:srgbClr val="081F5B"/>
                </a:solidFill>
                <a:latin typeface="NewsGoth BT" pitchFamily="34" charset="0"/>
              </a:defRPr>
            </a:lvl9pPr>
          </a:lstStyle>
          <a:p>
            <a:pPr eaLnBrk="1" hangingPunct="1">
              <a:spcBef>
                <a:spcPct val="50000"/>
              </a:spcBef>
              <a:defRPr/>
            </a:pPr>
            <a:endParaRPr lang="en-US" sz="1800" smtClean="0">
              <a:solidFill>
                <a:schemeClr val="tx1"/>
              </a:solidFill>
              <a:ea typeface="+mn-ea"/>
              <a:cs typeface="+mn-cs"/>
            </a:endParaRPr>
          </a:p>
        </p:txBody>
      </p:sp>
      <p:pic>
        <p:nvPicPr>
          <p:cNvPr id="5" name="Picture 64" descr="ross_horizontal_RGB_darkBG"/>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227013" y="76200"/>
            <a:ext cx="5484812"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Line 5"/>
          <p:cNvSpPr>
            <a:spLocks noChangeShapeType="1"/>
          </p:cNvSpPr>
          <p:nvPr/>
        </p:nvSpPr>
        <p:spPr bwMode="auto">
          <a:xfrm>
            <a:off x="0" y="6169025"/>
            <a:ext cx="9140825" cy="0"/>
          </a:xfrm>
          <a:prstGeom prst="line">
            <a:avLst/>
          </a:prstGeom>
          <a:noFill/>
          <a:ln w="38100">
            <a:solidFill>
              <a:srgbClr val="081F5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Text Box 35"/>
          <p:cNvSpPr txBox="1">
            <a:spLocks noChangeArrowheads="1"/>
          </p:cNvSpPr>
          <p:nvPr/>
        </p:nvSpPr>
        <p:spPr bwMode="auto">
          <a:xfrm>
            <a:off x="0" y="1141413"/>
            <a:ext cx="9140825" cy="457200"/>
          </a:xfrm>
          <a:prstGeom prst="rect">
            <a:avLst/>
          </a:prstGeom>
          <a:solidFill>
            <a:srgbClr val="B8AB9E"/>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lvl1pPr eaLnBrk="0" hangingPunct="0">
              <a:defRPr sz="3200">
                <a:solidFill>
                  <a:srgbClr val="081F5B"/>
                </a:solidFill>
                <a:latin typeface="NewsGoth BT" pitchFamily="34" charset="0"/>
              </a:defRPr>
            </a:lvl1pPr>
            <a:lvl2pPr marL="742950" indent="-285750" eaLnBrk="0" hangingPunct="0">
              <a:defRPr sz="3200">
                <a:solidFill>
                  <a:srgbClr val="081F5B"/>
                </a:solidFill>
                <a:latin typeface="NewsGoth BT" pitchFamily="34" charset="0"/>
              </a:defRPr>
            </a:lvl2pPr>
            <a:lvl3pPr marL="1143000" indent="-228600" eaLnBrk="0" hangingPunct="0">
              <a:defRPr sz="3200">
                <a:solidFill>
                  <a:srgbClr val="081F5B"/>
                </a:solidFill>
                <a:latin typeface="NewsGoth BT" pitchFamily="34" charset="0"/>
              </a:defRPr>
            </a:lvl3pPr>
            <a:lvl4pPr marL="1600200" indent="-228600" eaLnBrk="0" hangingPunct="0">
              <a:defRPr sz="3200">
                <a:solidFill>
                  <a:srgbClr val="081F5B"/>
                </a:solidFill>
                <a:latin typeface="NewsGoth BT" pitchFamily="34" charset="0"/>
              </a:defRPr>
            </a:lvl4pPr>
            <a:lvl5pPr marL="2057400" indent="-228600" eaLnBrk="0" hangingPunct="0">
              <a:defRPr sz="3200">
                <a:solidFill>
                  <a:srgbClr val="081F5B"/>
                </a:solidFill>
                <a:latin typeface="NewsGoth BT" pitchFamily="34" charset="0"/>
              </a:defRPr>
            </a:lvl5pPr>
            <a:lvl6pPr marL="2514600" indent="-228600" eaLnBrk="0" fontAlgn="base" hangingPunct="0">
              <a:spcBef>
                <a:spcPct val="0"/>
              </a:spcBef>
              <a:spcAft>
                <a:spcPct val="0"/>
              </a:spcAft>
              <a:defRPr sz="3200">
                <a:solidFill>
                  <a:srgbClr val="081F5B"/>
                </a:solidFill>
                <a:latin typeface="NewsGoth BT" pitchFamily="34" charset="0"/>
              </a:defRPr>
            </a:lvl6pPr>
            <a:lvl7pPr marL="2971800" indent="-228600" eaLnBrk="0" fontAlgn="base" hangingPunct="0">
              <a:spcBef>
                <a:spcPct val="0"/>
              </a:spcBef>
              <a:spcAft>
                <a:spcPct val="0"/>
              </a:spcAft>
              <a:defRPr sz="3200">
                <a:solidFill>
                  <a:srgbClr val="081F5B"/>
                </a:solidFill>
                <a:latin typeface="NewsGoth BT" pitchFamily="34" charset="0"/>
              </a:defRPr>
            </a:lvl7pPr>
            <a:lvl8pPr marL="3429000" indent="-228600" eaLnBrk="0" fontAlgn="base" hangingPunct="0">
              <a:spcBef>
                <a:spcPct val="0"/>
              </a:spcBef>
              <a:spcAft>
                <a:spcPct val="0"/>
              </a:spcAft>
              <a:defRPr sz="3200">
                <a:solidFill>
                  <a:srgbClr val="081F5B"/>
                </a:solidFill>
                <a:latin typeface="NewsGoth BT" pitchFamily="34" charset="0"/>
              </a:defRPr>
            </a:lvl8pPr>
            <a:lvl9pPr marL="3886200" indent="-228600" eaLnBrk="0" fontAlgn="base" hangingPunct="0">
              <a:spcBef>
                <a:spcPct val="0"/>
              </a:spcBef>
              <a:spcAft>
                <a:spcPct val="0"/>
              </a:spcAft>
              <a:defRPr sz="3200">
                <a:solidFill>
                  <a:srgbClr val="081F5B"/>
                </a:solidFill>
                <a:latin typeface="NewsGoth BT" pitchFamily="34" charset="0"/>
              </a:defRPr>
            </a:lvl9pPr>
          </a:lstStyle>
          <a:p>
            <a:pPr eaLnBrk="1" hangingPunct="1">
              <a:spcBef>
                <a:spcPct val="50000"/>
              </a:spcBef>
              <a:defRPr/>
            </a:pPr>
            <a:endParaRPr lang="en-US" sz="1800" smtClean="0">
              <a:solidFill>
                <a:schemeClr val="tx1"/>
              </a:solidFill>
              <a:ea typeface="+mn-ea"/>
              <a:cs typeface="+mn-cs"/>
            </a:endParaRPr>
          </a:p>
        </p:txBody>
      </p:sp>
      <p:sp>
        <p:nvSpPr>
          <p:cNvPr id="16388" name="Rectangle 4"/>
          <p:cNvSpPr>
            <a:spLocks noGrp="1" noChangeArrowheads="1"/>
          </p:cNvSpPr>
          <p:nvPr>
            <p:ph type="subTitle" idx="1"/>
          </p:nvPr>
        </p:nvSpPr>
        <p:spPr>
          <a:xfrm>
            <a:off x="684213" y="3427413"/>
            <a:ext cx="6400800" cy="1752600"/>
          </a:xfrm>
        </p:spPr>
        <p:txBody>
          <a:bodyPr/>
          <a:lstStyle>
            <a:lvl1pPr marL="0" indent="0">
              <a:buFontTx/>
              <a:buNone/>
              <a:defRPr sz="3400"/>
            </a:lvl1pPr>
          </a:lstStyle>
          <a:p>
            <a:r>
              <a:rPr lang="en-US"/>
              <a:t>Click to edit Master subtitle style</a:t>
            </a:r>
          </a:p>
        </p:txBody>
      </p:sp>
      <p:sp>
        <p:nvSpPr>
          <p:cNvPr id="16417" name="Rectangle 33"/>
          <p:cNvSpPr>
            <a:spLocks noGrp="1" noChangeArrowheads="1"/>
          </p:cNvSpPr>
          <p:nvPr>
            <p:ph type="ctrTitle"/>
          </p:nvPr>
        </p:nvSpPr>
        <p:spPr>
          <a:xfrm>
            <a:off x="685800" y="2130425"/>
            <a:ext cx="7772400" cy="1470025"/>
          </a:xfrm>
        </p:spPr>
        <p:txBody>
          <a:bodyPr/>
          <a:lstStyle>
            <a:lvl1pPr>
              <a:defRPr sz="4400"/>
            </a:lvl1pPr>
          </a:lstStyle>
          <a:p>
            <a:r>
              <a:rPr lang="en-US"/>
              <a:t>Click to edit Master title style</a:t>
            </a:r>
          </a:p>
        </p:txBody>
      </p:sp>
    </p:spTree>
    <p:extLst>
      <p:ext uri="{BB962C8B-B14F-4D97-AF65-F5344CB8AC3E}">
        <p14:creationId xmlns:p14="http://schemas.microsoft.com/office/powerpoint/2010/main" val="3154853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50336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5450" y="0"/>
            <a:ext cx="2227263" cy="59404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0488" y="0"/>
            <a:ext cx="6532562" cy="59404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52044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
        <p:nvSpPr>
          <p:cNvPr id="5" name="Text Placeholder 6"/>
          <p:cNvSpPr>
            <a:spLocks noGrp="1"/>
          </p:cNvSpPr>
          <p:nvPr>
            <p:ph type="body" sz="quarter" idx="11"/>
          </p:nvPr>
        </p:nvSpPr>
        <p:spPr>
          <a:xfrm>
            <a:off x="91440" y="6217920"/>
            <a:ext cx="8321040" cy="548640"/>
          </a:xfrm>
          <a:prstGeom prst="rect">
            <a:avLst/>
          </a:prstGeom>
        </p:spPr>
        <p:txBody>
          <a:bodyPr anchor="b"/>
          <a:lstStyle>
            <a:lvl1pPr marL="0" indent="0" algn="l">
              <a:spcBef>
                <a:spcPts val="0"/>
              </a:spcBef>
              <a:buFont typeface="Arial" pitchFamily="34" charset="0"/>
              <a:buNone/>
              <a:defRPr sz="1200" baseline="0">
                <a:solidFill>
                  <a:schemeClr val="tx1"/>
                </a:solidFill>
                <a:latin typeface="Meta Offc Pro"/>
                <a:cs typeface="Meta Offc Pro"/>
              </a:defRPr>
            </a:lvl1pPr>
          </a:lstStyle>
          <a:p>
            <a:pPr lvl="0"/>
            <a:r>
              <a:rPr lang="en-US" smtClean="0"/>
              <a:t>Click to edit Master text styles</a:t>
            </a:r>
          </a:p>
        </p:txBody>
      </p:sp>
      <p:sp>
        <p:nvSpPr>
          <p:cNvPr id="6" name="Title 5"/>
          <p:cNvSpPr>
            <a:spLocks noGrp="1" noChangeArrowheads="1"/>
          </p:cNvSpPr>
          <p:nvPr>
            <p:ph type="title"/>
          </p:nvPr>
        </p:nvSpPr>
        <p:spPr bwMode="auto">
          <a:xfrm>
            <a:off x="91440" y="91440"/>
            <a:ext cx="8961120" cy="914400"/>
          </a:xfrm>
          <a:prstGeom prst="rect">
            <a:avLst/>
          </a:prstGeom>
          <a:noFill/>
          <a:ln w="9525">
            <a:noFill/>
            <a:miter lim="800000"/>
            <a:headEnd/>
            <a:tailEnd/>
          </a:ln>
          <a:effectLst/>
        </p:spPr>
        <p:txBody>
          <a:bodyPr anchor="t"/>
          <a:lstStyle>
            <a:lvl1pPr algn="l">
              <a:defRPr/>
            </a:lvl1pPr>
          </a:lstStyle>
          <a:p>
            <a:pPr lvl="0"/>
            <a:r>
              <a:rPr lang="en-US" smtClean="0"/>
              <a:t>Click to edit Master title style</a:t>
            </a:r>
            <a:endParaRPr lang="en-US" dirty="0" smtClean="0"/>
          </a:p>
        </p:txBody>
      </p:sp>
    </p:spTree>
    <p:extLst>
      <p:ext uri="{BB962C8B-B14F-4D97-AF65-F5344CB8AC3E}">
        <p14:creationId xmlns:p14="http://schemas.microsoft.com/office/powerpoint/2010/main" val="7888335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39439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53096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0013"/>
            <a:ext cx="4038600"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0013"/>
            <a:ext cx="4038600" cy="4570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16373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40646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94055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2037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751750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725228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45"/>
          <p:cNvSpPr txBox="1">
            <a:spLocks noChangeArrowheads="1"/>
          </p:cNvSpPr>
          <p:nvPr/>
        </p:nvSpPr>
        <p:spPr bwMode="auto">
          <a:xfrm>
            <a:off x="0" y="6169025"/>
            <a:ext cx="9140825" cy="685800"/>
          </a:xfrm>
          <a:prstGeom prst="rect">
            <a:avLst/>
          </a:prstGeom>
          <a:solidFill>
            <a:srgbClr val="081F5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91424" tIns="45712" rIns="91424" bIns="45712"/>
          <a:lstStyle>
            <a:lvl1pPr eaLnBrk="0" hangingPunct="0">
              <a:defRPr sz="3200">
                <a:solidFill>
                  <a:srgbClr val="081F5B"/>
                </a:solidFill>
                <a:latin typeface="NewsGoth BT" pitchFamily="34" charset="0"/>
              </a:defRPr>
            </a:lvl1pPr>
            <a:lvl2pPr marL="742950" indent="-285750" eaLnBrk="0" hangingPunct="0">
              <a:defRPr sz="3200">
                <a:solidFill>
                  <a:srgbClr val="081F5B"/>
                </a:solidFill>
                <a:latin typeface="NewsGoth BT" pitchFamily="34" charset="0"/>
              </a:defRPr>
            </a:lvl2pPr>
            <a:lvl3pPr marL="1143000" indent="-228600" eaLnBrk="0" hangingPunct="0">
              <a:defRPr sz="3200">
                <a:solidFill>
                  <a:srgbClr val="081F5B"/>
                </a:solidFill>
                <a:latin typeface="NewsGoth BT" pitchFamily="34" charset="0"/>
              </a:defRPr>
            </a:lvl3pPr>
            <a:lvl4pPr marL="1600200" indent="-228600" eaLnBrk="0" hangingPunct="0">
              <a:defRPr sz="3200">
                <a:solidFill>
                  <a:srgbClr val="081F5B"/>
                </a:solidFill>
                <a:latin typeface="NewsGoth BT" pitchFamily="34" charset="0"/>
              </a:defRPr>
            </a:lvl4pPr>
            <a:lvl5pPr marL="2057400" indent="-228600" eaLnBrk="0" hangingPunct="0">
              <a:defRPr sz="3200">
                <a:solidFill>
                  <a:srgbClr val="081F5B"/>
                </a:solidFill>
                <a:latin typeface="NewsGoth BT" pitchFamily="34" charset="0"/>
              </a:defRPr>
            </a:lvl5pPr>
            <a:lvl6pPr marL="2514600" indent="-228600" eaLnBrk="0" fontAlgn="base" hangingPunct="0">
              <a:spcBef>
                <a:spcPct val="0"/>
              </a:spcBef>
              <a:spcAft>
                <a:spcPct val="0"/>
              </a:spcAft>
              <a:defRPr sz="3200">
                <a:solidFill>
                  <a:srgbClr val="081F5B"/>
                </a:solidFill>
                <a:latin typeface="NewsGoth BT" pitchFamily="34" charset="0"/>
              </a:defRPr>
            </a:lvl6pPr>
            <a:lvl7pPr marL="2971800" indent="-228600" eaLnBrk="0" fontAlgn="base" hangingPunct="0">
              <a:spcBef>
                <a:spcPct val="0"/>
              </a:spcBef>
              <a:spcAft>
                <a:spcPct val="0"/>
              </a:spcAft>
              <a:defRPr sz="3200">
                <a:solidFill>
                  <a:srgbClr val="081F5B"/>
                </a:solidFill>
                <a:latin typeface="NewsGoth BT" pitchFamily="34" charset="0"/>
              </a:defRPr>
            </a:lvl7pPr>
            <a:lvl8pPr marL="3429000" indent="-228600" eaLnBrk="0" fontAlgn="base" hangingPunct="0">
              <a:spcBef>
                <a:spcPct val="0"/>
              </a:spcBef>
              <a:spcAft>
                <a:spcPct val="0"/>
              </a:spcAft>
              <a:defRPr sz="3200">
                <a:solidFill>
                  <a:srgbClr val="081F5B"/>
                </a:solidFill>
                <a:latin typeface="NewsGoth BT" pitchFamily="34" charset="0"/>
              </a:defRPr>
            </a:lvl8pPr>
            <a:lvl9pPr marL="3886200" indent="-228600" eaLnBrk="0" fontAlgn="base" hangingPunct="0">
              <a:spcBef>
                <a:spcPct val="0"/>
              </a:spcBef>
              <a:spcAft>
                <a:spcPct val="0"/>
              </a:spcAft>
              <a:defRPr sz="3200">
                <a:solidFill>
                  <a:srgbClr val="081F5B"/>
                </a:solidFill>
                <a:latin typeface="NewsGoth BT" pitchFamily="34" charset="0"/>
              </a:defRPr>
            </a:lvl9pPr>
          </a:lstStyle>
          <a:p>
            <a:pPr eaLnBrk="1" hangingPunct="1">
              <a:spcBef>
                <a:spcPct val="50000"/>
              </a:spcBef>
              <a:defRPr/>
            </a:pPr>
            <a:endParaRPr lang="en-US" sz="1800" smtClean="0">
              <a:solidFill>
                <a:schemeClr val="tx1"/>
              </a:solidFill>
              <a:ea typeface="+mn-ea"/>
              <a:cs typeface="+mn-cs"/>
            </a:endParaRPr>
          </a:p>
        </p:txBody>
      </p:sp>
      <p:pic>
        <p:nvPicPr>
          <p:cNvPr id="1027" name="Picture 51" descr="ross_horizontal_RGB_darkBG"/>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5257800" y="6213475"/>
            <a:ext cx="3519488"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43"/>
          <p:cNvSpPr>
            <a:spLocks noGrp="1" noChangeArrowheads="1"/>
          </p:cNvSpPr>
          <p:nvPr>
            <p:ph type="body" idx="1"/>
          </p:nvPr>
        </p:nvSpPr>
        <p:spPr bwMode="auto">
          <a:xfrm>
            <a:off x="457200" y="1370013"/>
            <a:ext cx="8229600" cy="457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Line 14"/>
          <p:cNvSpPr>
            <a:spLocks noChangeShapeType="1"/>
          </p:cNvSpPr>
          <p:nvPr/>
        </p:nvSpPr>
        <p:spPr bwMode="auto">
          <a:xfrm>
            <a:off x="0" y="912813"/>
            <a:ext cx="9140825" cy="0"/>
          </a:xfrm>
          <a:prstGeom prst="line">
            <a:avLst/>
          </a:prstGeom>
          <a:noFill/>
          <a:ln w="38100">
            <a:solidFill>
              <a:srgbClr val="081F5B"/>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 name="Rectangle 42"/>
          <p:cNvSpPr>
            <a:spLocks noGrp="1" noChangeArrowheads="1"/>
          </p:cNvSpPr>
          <p:nvPr>
            <p:ph type="title"/>
          </p:nvPr>
        </p:nvSpPr>
        <p:spPr bwMode="auto">
          <a:xfrm>
            <a:off x="90488" y="0"/>
            <a:ext cx="891222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header style</a:t>
            </a:r>
          </a:p>
        </p:txBody>
      </p:sp>
    </p:spTree>
  </p:cSld>
  <p:clrMap bg1="lt1" tx1="dk1" bg2="lt2" tx2="dk2" accent1="accent1" accent2="accent2" accent3="accent3" accent4="accent4" accent5="accent5" accent6="accent6" hlink="hlink" folHlink="folHlink"/>
  <p:sldLayoutIdLst>
    <p:sldLayoutId id="2147484385" r:id="rId1"/>
    <p:sldLayoutId id="2147484373" r:id="rId2"/>
    <p:sldLayoutId id="2147484374" r:id="rId3"/>
    <p:sldLayoutId id="2147484375" r:id="rId4"/>
    <p:sldLayoutId id="2147484376" r:id="rId5"/>
    <p:sldLayoutId id="2147484377" r:id="rId6"/>
    <p:sldLayoutId id="2147484378" r:id="rId7"/>
    <p:sldLayoutId id="2147484379" r:id="rId8"/>
    <p:sldLayoutId id="2147484380" r:id="rId9"/>
    <p:sldLayoutId id="2147484381" r:id="rId10"/>
    <p:sldLayoutId id="2147484382" r:id="rId11"/>
    <p:sldLayoutId id="2147484383" r:id="rId12"/>
  </p:sldLayoutIdLst>
  <p:txStyles>
    <p:titleStyle>
      <a:lvl1pPr algn="l" rtl="0" eaLnBrk="0" fontAlgn="base" hangingPunct="0">
        <a:spcBef>
          <a:spcPct val="0"/>
        </a:spcBef>
        <a:spcAft>
          <a:spcPct val="0"/>
        </a:spcAft>
        <a:defRPr sz="4000">
          <a:solidFill>
            <a:srgbClr val="081F5B"/>
          </a:solidFill>
          <a:latin typeface="+mj-lt"/>
          <a:ea typeface="MS PGothic" pitchFamily="34" charset="-128"/>
          <a:cs typeface="MS PGothic" charset="0"/>
        </a:defRPr>
      </a:lvl1pPr>
      <a:lvl2pPr algn="l" rtl="0" eaLnBrk="0" fontAlgn="base" hangingPunct="0">
        <a:spcBef>
          <a:spcPct val="0"/>
        </a:spcBef>
        <a:spcAft>
          <a:spcPct val="0"/>
        </a:spcAft>
        <a:defRPr sz="4000">
          <a:solidFill>
            <a:srgbClr val="081F5B"/>
          </a:solidFill>
          <a:latin typeface="Calibri" pitchFamily="34" charset="0"/>
          <a:ea typeface="MS PGothic" pitchFamily="34" charset="-128"/>
          <a:cs typeface="MS PGothic" charset="0"/>
        </a:defRPr>
      </a:lvl2pPr>
      <a:lvl3pPr algn="l" rtl="0" eaLnBrk="0" fontAlgn="base" hangingPunct="0">
        <a:spcBef>
          <a:spcPct val="0"/>
        </a:spcBef>
        <a:spcAft>
          <a:spcPct val="0"/>
        </a:spcAft>
        <a:defRPr sz="4000">
          <a:solidFill>
            <a:srgbClr val="081F5B"/>
          </a:solidFill>
          <a:latin typeface="Calibri" pitchFamily="34" charset="0"/>
          <a:ea typeface="MS PGothic" pitchFamily="34" charset="-128"/>
          <a:cs typeface="MS PGothic" charset="0"/>
        </a:defRPr>
      </a:lvl3pPr>
      <a:lvl4pPr algn="l" rtl="0" eaLnBrk="0" fontAlgn="base" hangingPunct="0">
        <a:spcBef>
          <a:spcPct val="0"/>
        </a:spcBef>
        <a:spcAft>
          <a:spcPct val="0"/>
        </a:spcAft>
        <a:defRPr sz="4000">
          <a:solidFill>
            <a:srgbClr val="081F5B"/>
          </a:solidFill>
          <a:latin typeface="Calibri" pitchFamily="34" charset="0"/>
          <a:ea typeface="MS PGothic" pitchFamily="34" charset="-128"/>
          <a:cs typeface="MS PGothic" charset="0"/>
        </a:defRPr>
      </a:lvl4pPr>
      <a:lvl5pPr algn="l" rtl="0" eaLnBrk="0" fontAlgn="base" hangingPunct="0">
        <a:spcBef>
          <a:spcPct val="0"/>
        </a:spcBef>
        <a:spcAft>
          <a:spcPct val="0"/>
        </a:spcAft>
        <a:defRPr sz="4000">
          <a:solidFill>
            <a:srgbClr val="081F5B"/>
          </a:solidFill>
          <a:latin typeface="Calibri" pitchFamily="34" charset="0"/>
          <a:ea typeface="MS PGothic" pitchFamily="34" charset="-128"/>
          <a:cs typeface="MS PGothic" charset="0"/>
        </a:defRPr>
      </a:lvl5pPr>
      <a:lvl6pPr marL="457200" algn="l" rtl="0" fontAlgn="base">
        <a:spcBef>
          <a:spcPct val="0"/>
        </a:spcBef>
        <a:spcAft>
          <a:spcPct val="0"/>
        </a:spcAft>
        <a:defRPr sz="4000">
          <a:solidFill>
            <a:srgbClr val="081F5B"/>
          </a:solidFill>
          <a:latin typeface="NewsGoth Dm BT" pitchFamily="34" charset="0"/>
        </a:defRPr>
      </a:lvl6pPr>
      <a:lvl7pPr marL="914400" algn="l" rtl="0" fontAlgn="base">
        <a:spcBef>
          <a:spcPct val="0"/>
        </a:spcBef>
        <a:spcAft>
          <a:spcPct val="0"/>
        </a:spcAft>
        <a:defRPr sz="4000">
          <a:solidFill>
            <a:srgbClr val="081F5B"/>
          </a:solidFill>
          <a:latin typeface="NewsGoth Dm BT" pitchFamily="34" charset="0"/>
        </a:defRPr>
      </a:lvl7pPr>
      <a:lvl8pPr marL="1371600" algn="l" rtl="0" fontAlgn="base">
        <a:spcBef>
          <a:spcPct val="0"/>
        </a:spcBef>
        <a:spcAft>
          <a:spcPct val="0"/>
        </a:spcAft>
        <a:defRPr sz="4000">
          <a:solidFill>
            <a:srgbClr val="081F5B"/>
          </a:solidFill>
          <a:latin typeface="NewsGoth Dm BT" pitchFamily="34" charset="0"/>
        </a:defRPr>
      </a:lvl8pPr>
      <a:lvl9pPr marL="1828800" algn="l" rtl="0" fontAlgn="base">
        <a:spcBef>
          <a:spcPct val="0"/>
        </a:spcBef>
        <a:spcAft>
          <a:spcPct val="0"/>
        </a:spcAft>
        <a:defRPr sz="4000">
          <a:solidFill>
            <a:srgbClr val="081F5B"/>
          </a:solidFill>
          <a:latin typeface="NewsGoth Dm BT" pitchFamily="34" charset="0"/>
        </a:defRPr>
      </a:lvl9pPr>
    </p:titleStyle>
    <p:bodyStyle>
      <a:lvl1pPr marL="342900" indent="-342900" algn="l" rtl="0" eaLnBrk="0" fontAlgn="base" hangingPunct="0">
        <a:spcBef>
          <a:spcPct val="20000"/>
        </a:spcBef>
        <a:spcAft>
          <a:spcPct val="0"/>
        </a:spcAft>
        <a:buChar char="•"/>
        <a:defRPr sz="3200">
          <a:solidFill>
            <a:srgbClr val="081F5B"/>
          </a:solidFill>
          <a:latin typeface="+mn-lt"/>
          <a:ea typeface="MS PGothic" pitchFamily="34" charset="-128"/>
          <a:cs typeface="MS PGothic" charset="0"/>
        </a:defRPr>
      </a:lvl1pPr>
      <a:lvl2pPr marL="914400" indent="-457200" algn="l" rtl="0" eaLnBrk="0" fontAlgn="base" hangingPunct="0">
        <a:spcBef>
          <a:spcPct val="20000"/>
        </a:spcBef>
        <a:spcAft>
          <a:spcPct val="0"/>
        </a:spcAft>
        <a:buFont typeface="NewsGoth BT" charset="0"/>
        <a:buChar char="~"/>
        <a:defRPr sz="3000">
          <a:solidFill>
            <a:srgbClr val="081F5B"/>
          </a:solidFill>
          <a:latin typeface="+mn-lt"/>
          <a:ea typeface="MS PGothic" pitchFamily="34" charset="-128"/>
          <a:cs typeface="MS PGothic" charset="0"/>
        </a:defRPr>
      </a:lvl2pPr>
      <a:lvl3pPr marL="1371600" indent="-342900" algn="l" rtl="0" eaLnBrk="0" fontAlgn="base" hangingPunct="0">
        <a:spcBef>
          <a:spcPct val="20000"/>
        </a:spcBef>
        <a:spcAft>
          <a:spcPct val="0"/>
        </a:spcAft>
        <a:buFont typeface="NewsGoth BT" charset="0"/>
        <a:buChar char="–"/>
        <a:defRPr sz="2800">
          <a:solidFill>
            <a:srgbClr val="081F5B"/>
          </a:solidFill>
          <a:latin typeface="+mn-lt"/>
          <a:ea typeface="MS PGothic" pitchFamily="34" charset="-128"/>
          <a:cs typeface="MS PGothic" charset="0"/>
        </a:defRPr>
      </a:lvl3pPr>
      <a:lvl4pPr marL="1828800" indent="-342900" algn="l" rtl="0" eaLnBrk="0" fontAlgn="base" hangingPunct="0">
        <a:spcBef>
          <a:spcPct val="20000"/>
        </a:spcBef>
        <a:spcAft>
          <a:spcPct val="0"/>
        </a:spcAft>
        <a:buFont typeface="NewsGoth BT" charset="0"/>
        <a:buChar char="»"/>
        <a:defRPr sz="2600">
          <a:solidFill>
            <a:srgbClr val="081F5B"/>
          </a:solidFill>
          <a:latin typeface="+mn-lt"/>
          <a:ea typeface="MS PGothic" pitchFamily="34" charset="-128"/>
          <a:cs typeface="MS PGothic" charset="0"/>
        </a:defRPr>
      </a:lvl4pPr>
      <a:lvl5pPr marL="2286000" indent="-342900" algn="l" rtl="0" eaLnBrk="0" fontAlgn="base" hangingPunct="0">
        <a:spcBef>
          <a:spcPct val="20000"/>
        </a:spcBef>
        <a:spcAft>
          <a:spcPct val="0"/>
        </a:spcAft>
        <a:buFont typeface="Wingdings" charset="0"/>
        <a:buChar char="§"/>
        <a:defRPr sz="2400">
          <a:solidFill>
            <a:srgbClr val="081F5B"/>
          </a:solidFill>
          <a:latin typeface="+mn-lt"/>
          <a:ea typeface="MS PGothic" pitchFamily="34" charset="-128"/>
          <a:cs typeface="MS PGothic" charset="0"/>
        </a:defRPr>
      </a:lvl5pPr>
      <a:lvl6pPr marL="2743200" indent="-342900" algn="l" rtl="0" fontAlgn="base">
        <a:spcBef>
          <a:spcPct val="20000"/>
        </a:spcBef>
        <a:spcAft>
          <a:spcPct val="0"/>
        </a:spcAft>
        <a:buFont typeface="Wingdings" pitchFamily="2" charset="2"/>
        <a:buChar char="§"/>
        <a:defRPr sz="2400">
          <a:solidFill>
            <a:srgbClr val="081F5B"/>
          </a:solidFill>
          <a:latin typeface="+mn-lt"/>
        </a:defRPr>
      </a:lvl6pPr>
      <a:lvl7pPr marL="3200400" indent="-342900" algn="l" rtl="0" fontAlgn="base">
        <a:spcBef>
          <a:spcPct val="20000"/>
        </a:spcBef>
        <a:spcAft>
          <a:spcPct val="0"/>
        </a:spcAft>
        <a:buFont typeface="Wingdings" pitchFamily="2" charset="2"/>
        <a:buChar char="§"/>
        <a:defRPr sz="2400">
          <a:solidFill>
            <a:srgbClr val="081F5B"/>
          </a:solidFill>
          <a:latin typeface="+mn-lt"/>
        </a:defRPr>
      </a:lvl7pPr>
      <a:lvl8pPr marL="3657600" indent="-342900" algn="l" rtl="0" fontAlgn="base">
        <a:spcBef>
          <a:spcPct val="20000"/>
        </a:spcBef>
        <a:spcAft>
          <a:spcPct val="0"/>
        </a:spcAft>
        <a:buFont typeface="Wingdings" pitchFamily="2" charset="2"/>
        <a:buChar char="§"/>
        <a:defRPr sz="2400">
          <a:solidFill>
            <a:srgbClr val="081F5B"/>
          </a:solidFill>
          <a:latin typeface="+mn-lt"/>
        </a:defRPr>
      </a:lvl8pPr>
      <a:lvl9pPr marL="4114800" indent="-342900" algn="l" rtl="0" fontAlgn="base">
        <a:spcBef>
          <a:spcPct val="20000"/>
        </a:spcBef>
        <a:spcAft>
          <a:spcPct val="0"/>
        </a:spcAft>
        <a:buFont typeface="Wingdings" pitchFamily="2" charset="2"/>
        <a:buChar char="§"/>
        <a:defRPr sz="2400">
          <a:solidFill>
            <a:srgbClr val="081F5B"/>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tif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hart" Target="../charts/chart2.xml"/><Relationship Id="rId3" Type="http://schemas.openxmlformats.org/officeDocument/2006/relationships/chart" Target="../charts/char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5.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tif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9.png"/><Relationship Id="rId8"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p:nvPr>
        </p:nvSpPr>
        <p:spPr>
          <a:xfrm>
            <a:off x="609600" y="2286000"/>
            <a:ext cx="7772400" cy="1470025"/>
          </a:xfrm>
        </p:spPr>
        <p:txBody>
          <a:bodyPr/>
          <a:lstStyle/>
          <a:p>
            <a:pPr algn="ctr"/>
            <a:r>
              <a:rPr lang="en-US" sz="3200" b="1" dirty="0">
                <a:solidFill>
                  <a:schemeClr val="tx1"/>
                </a:solidFill>
                <a:latin typeface="Cambria" charset="0"/>
                <a:ea typeface="Cambria" charset="0"/>
                <a:cs typeface="Cambria" charset="0"/>
              </a:rPr>
              <a:t>Impact of Affordable Care Act Medicaid Expansions on </a:t>
            </a:r>
            <a:r>
              <a:rPr lang="en-US" sz="3200" b="1" dirty="0" smtClean="0">
                <a:solidFill>
                  <a:schemeClr val="tx1"/>
                </a:solidFill>
                <a:latin typeface="Cambria" charset="0"/>
                <a:ea typeface="Cambria" charset="0"/>
                <a:cs typeface="Cambria" charset="0"/>
              </a:rPr>
              <a:t>Medicaid Revenue, Uncompensated Care and </a:t>
            </a:r>
            <a:br>
              <a:rPr lang="en-US" sz="3200" b="1" dirty="0" smtClean="0">
                <a:solidFill>
                  <a:schemeClr val="tx1"/>
                </a:solidFill>
                <a:latin typeface="Cambria" charset="0"/>
                <a:ea typeface="Cambria" charset="0"/>
                <a:cs typeface="Cambria" charset="0"/>
              </a:rPr>
            </a:br>
            <a:r>
              <a:rPr lang="en-US" sz="3200" b="1" dirty="0" smtClean="0">
                <a:solidFill>
                  <a:schemeClr val="tx1"/>
                </a:solidFill>
                <a:latin typeface="Cambria" charset="0"/>
                <a:ea typeface="Cambria" charset="0"/>
                <a:cs typeface="Cambria" charset="0"/>
              </a:rPr>
              <a:t>Hospital </a:t>
            </a:r>
            <a:r>
              <a:rPr lang="en-US" sz="3200" b="1" dirty="0">
                <a:solidFill>
                  <a:schemeClr val="tx1"/>
                </a:solidFill>
                <a:latin typeface="Cambria" charset="0"/>
                <a:ea typeface="Cambria" charset="0"/>
                <a:cs typeface="Cambria" charset="0"/>
              </a:rPr>
              <a:t>Financial Position</a:t>
            </a:r>
          </a:p>
        </p:txBody>
      </p:sp>
      <p:sp>
        <p:nvSpPr>
          <p:cNvPr id="5122" name="Rectangle 3"/>
          <p:cNvSpPr>
            <a:spLocks noGrp="1" noChangeArrowheads="1"/>
          </p:cNvSpPr>
          <p:nvPr>
            <p:ph type="subTitle" idx="1"/>
          </p:nvPr>
        </p:nvSpPr>
        <p:spPr>
          <a:xfrm>
            <a:off x="1066800" y="4419600"/>
            <a:ext cx="6400800" cy="1752600"/>
          </a:xfrm>
        </p:spPr>
        <p:txBody>
          <a:bodyPr/>
          <a:lstStyle/>
          <a:p>
            <a:pPr algn="ctr" eaLnBrk="1" hangingPunct="1">
              <a:spcBef>
                <a:spcPct val="0"/>
              </a:spcBef>
            </a:pPr>
            <a:r>
              <a:rPr lang="en-US" sz="2000" b="1" dirty="0">
                <a:latin typeface="Cambria" charset="0"/>
                <a:ea typeface="Cambria" charset="0"/>
                <a:cs typeface="Cambria" charset="0"/>
              </a:rPr>
              <a:t>Thomas C. Buchmueller</a:t>
            </a:r>
          </a:p>
          <a:p>
            <a:pPr algn="ctr" eaLnBrk="1" hangingPunct="1">
              <a:spcBef>
                <a:spcPct val="0"/>
              </a:spcBef>
            </a:pPr>
            <a:r>
              <a:rPr lang="en-US" sz="2000" b="1" dirty="0" smtClean="0">
                <a:latin typeface="Cambria" charset="0"/>
                <a:ea typeface="Cambria" charset="0"/>
                <a:cs typeface="Cambria" charset="0"/>
              </a:rPr>
              <a:t>University </a:t>
            </a:r>
            <a:r>
              <a:rPr lang="en-US" sz="2000" b="1" dirty="0">
                <a:latin typeface="Cambria" charset="0"/>
                <a:ea typeface="Cambria" charset="0"/>
                <a:cs typeface="Cambria" charset="0"/>
              </a:rPr>
              <a:t>of </a:t>
            </a:r>
            <a:r>
              <a:rPr lang="en-US" sz="2000" b="1" dirty="0" smtClean="0">
                <a:latin typeface="Cambria" charset="0"/>
                <a:ea typeface="Cambria" charset="0"/>
                <a:cs typeface="Cambria" charset="0"/>
              </a:rPr>
              <a:t>Michigan</a:t>
            </a:r>
          </a:p>
          <a:p>
            <a:pPr algn="ctr" eaLnBrk="1" hangingPunct="1">
              <a:spcBef>
                <a:spcPct val="0"/>
              </a:spcBef>
            </a:pPr>
            <a:endParaRPr lang="en-US" sz="2000" b="1" dirty="0">
              <a:latin typeface="Cambria" charset="0"/>
              <a:ea typeface="Cambria" charset="0"/>
              <a:cs typeface="Cambria" charset="0"/>
            </a:endParaRPr>
          </a:p>
          <a:p>
            <a:pPr algn="ctr" eaLnBrk="1" hangingPunct="1">
              <a:spcBef>
                <a:spcPct val="0"/>
              </a:spcBef>
            </a:pPr>
            <a:r>
              <a:rPr lang="en-US" sz="2000" b="1" dirty="0" smtClean="0">
                <a:latin typeface="Cambria" charset="0"/>
                <a:ea typeface="Cambria" charset="0"/>
                <a:cs typeface="Cambria" charset="0"/>
              </a:rPr>
              <a:t>Co-authors: </a:t>
            </a:r>
            <a:r>
              <a:rPr lang="en-US" sz="2000" b="1" dirty="0" err="1" smtClean="0">
                <a:latin typeface="Cambria" charset="0"/>
                <a:ea typeface="Cambria" charset="0"/>
                <a:cs typeface="Cambria" charset="0"/>
              </a:rPr>
              <a:t>Sayeh</a:t>
            </a:r>
            <a:r>
              <a:rPr lang="en-US" sz="2000" b="1" dirty="0" smtClean="0">
                <a:latin typeface="Cambria" charset="0"/>
                <a:ea typeface="Cambria" charset="0"/>
                <a:cs typeface="Cambria" charset="0"/>
              </a:rPr>
              <a:t> </a:t>
            </a:r>
            <a:r>
              <a:rPr lang="en-US" sz="2000" b="1" dirty="0" err="1" smtClean="0">
                <a:latin typeface="Cambria" charset="0"/>
                <a:ea typeface="Cambria" charset="0"/>
                <a:cs typeface="Cambria" charset="0"/>
              </a:rPr>
              <a:t>Nikpay</a:t>
            </a:r>
            <a:r>
              <a:rPr lang="en-US" sz="2000" b="1" dirty="0" smtClean="0">
                <a:latin typeface="Cambria" charset="0"/>
                <a:ea typeface="Cambria" charset="0"/>
                <a:cs typeface="Cambria" charset="0"/>
              </a:rPr>
              <a:t> (Vanderbilt), Helen Levy (Michigan)</a:t>
            </a:r>
            <a:endParaRPr lang="en-US" sz="2000" dirty="0">
              <a:latin typeface="Cambria" charset="0"/>
              <a:ea typeface="Cambria" charset="0"/>
              <a:cs typeface="Cambria" charset="0"/>
            </a:endParaRPr>
          </a:p>
          <a:p>
            <a:pPr eaLnBrk="1" hangingPunct="1"/>
            <a:endParaRPr lang="en-US" sz="2000" dirty="0">
              <a:latin typeface="Calibri" charset="0"/>
              <a:ea typeface="MS PGothic"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Cambria" charset="0"/>
                <a:ea typeface="Cambria" charset="0"/>
                <a:cs typeface="Cambria" charset="0"/>
              </a:rPr>
              <a:t>Outline</a:t>
            </a:r>
            <a:endParaRPr lang="en-US" sz="3200" b="1" dirty="0">
              <a:latin typeface="Cambria" charset="0"/>
              <a:ea typeface="Cambria" charset="0"/>
              <a:cs typeface="Cambria" charset="0"/>
            </a:endParaRPr>
          </a:p>
        </p:txBody>
      </p:sp>
      <p:sp>
        <p:nvSpPr>
          <p:cNvPr id="3" name="Content Placeholder 2"/>
          <p:cNvSpPr>
            <a:spLocks noGrp="1"/>
          </p:cNvSpPr>
          <p:nvPr>
            <p:ph idx="1"/>
          </p:nvPr>
        </p:nvSpPr>
        <p:spPr/>
        <p:txBody>
          <a:bodyPr/>
          <a:lstStyle/>
          <a:p>
            <a:r>
              <a:rPr lang="en-US" sz="2200" dirty="0" smtClean="0">
                <a:latin typeface="Cambria" charset="0"/>
                <a:ea typeface="Cambria" charset="0"/>
                <a:cs typeface="Cambria" charset="0"/>
              </a:rPr>
              <a:t>Background</a:t>
            </a:r>
          </a:p>
          <a:p>
            <a:pPr lvl="1"/>
            <a:r>
              <a:rPr lang="en-US" sz="2000" dirty="0" smtClean="0">
                <a:latin typeface="Cambria" charset="0"/>
                <a:ea typeface="Cambria" charset="0"/>
                <a:cs typeface="Cambria" charset="0"/>
              </a:rPr>
              <a:t>Medicaid, Uncompensated Care and Hospital Finances</a:t>
            </a:r>
          </a:p>
          <a:p>
            <a:pPr lvl="1"/>
            <a:r>
              <a:rPr lang="en-US" sz="2000" dirty="0" smtClean="0">
                <a:latin typeface="Cambria" charset="0"/>
                <a:ea typeface="Cambria" charset="0"/>
                <a:cs typeface="Cambria" charset="0"/>
              </a:rPr>
              <a:t>Heterogeneity among Expansion States</a:t>
            </a:r>
          </a:p>
          <a:p>
            <a:pPr lvl="1"/>
            <a:r>
              <a:rPr lang="en-US" sz="2000" dirty="0" smtClean="0">
                <a:latin typeface="Cambria" charset="0"/>
                <a:ea typeface="Cambria" charset="0"/>
                <a:cs typeface="Cambria" charset="0"/>
              </a:rPr>
              <a:t>Empirical Predictions</a:t>
            </a:r>
          </a:p>
          <a:p>
            <a:r>
              <a:rPr lang="en-US" sz="2200" dirty="0" smtClean="0">
                <a:latin typeface="Cambria" charset="0"/>
                <a:ea typeface="Cambria" charset="0"/>
                <a:cs typeface="Cambria" charset="0"/>
              </a:rPr>
              <a:t>Data and Methods</a:t>
            </a:r>
          </a:p>
          <a:p>
            <a:pPr lvl="1"/>
            <a:r>
              <a:rPr lang="en-US" sz="2000" dirty="0" smtClean="0">
                <a:latin typeface="Cambria" charset="0"/>
                <a:ea typeface="Cambria" charset="0"/>
                <a:cs typeface="Cambria" charset="0"/>
              </a:rPr>
              <a:t>Data: The Medicare Cost Reports</a:t>
            </a:r>
          </a:p>
          <a:p>
            <a:pPr lvl="1"/>
            <a:r>
              <a:rPr lang="en-US" sz="2000" dirty="0" smtClean="0">
                <a:latin typeface="Cambria" charset="0"/>
                <a:ea typeface="Cambria" charset="0"/>
                <a:cs typeface="Cambria" charset="0"/>
              </a:rPr>
              <a:t>Data: State-level Hospital Discharge Data</a:t>
            </a:r>
          </a:p>
          <a:p>
            <a:pPr lvl="1"/>
            <a:r>
              <a:rPr lang="en-US" sz="2000" dirty="0" smtClean="0">
                <a:latin typeface="Cambria" charset="0"/>
                <a:ea typeface="Cambria" charset="0"/>
                <a:cs typeface="Cambria" charset="0"/>
              </a:rPr>
              <a:t>Diff-in-diff models</a:t>
            </a:r>
          </a:p>
          <a:p>
            <a:r>
              <a:rPr lang="en-US" sz="2200" dirty="0" smtClean="0">
                <a:latin typeface="Cambria" charset="0"/>
                <a:ea typeface="Cambria" charset="0"/>
                <a:cs typeface="Cambria" charset="0"/>
              </a:rPr>
              <a:t>Results</a:t>
            </a:r>
          </a:p>
          <a:p>
            <a:r>
              <a:rPr lang="en-US" sz="2200" dirty="0" smtClean="0">
                <a:latin typeface="Cambria" charset="0"/>
                <a:ea typeface="Cambria" charset="0"/>
                <a:cs typeface="Cambria" charset="0"/>
              </a:rPr>
              <a:t>Discussion and Conclusions</a:t>
            </a:r>
          </a:p>
          <a:p>
            <a:endParaRPr lang="en-US" sz="2400" dirty="0"/>
          </a:p>
        </p:txBody>
      </p:sp>
    </p:spTree>
    <p:extLst>
      <p:ext uri="{BB962C8B-B14F-4D97-AF65-F5344CB8AC3E}">
        <p14:creationId xmlns:p14="http://schemas.microsoft.com/office/powerpoint/2010/main" val="121568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mbria" charset="0"/>
                <a:ea typeface="Cambria" charset="0"/>
                <a:cs typeface="Cambria" charset="0"/>
              </a:rPr>
              <a:t>background</a:t>
            </a:r>
            <a:endParaRPr lang="en-US" dirty="0">
              <a:latin typeface="Cambria" charset="0"/>
              <a:ea typeface="Cambria" charset="0"/>
              <a:cs typeface="Cambria" charset="0"/>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661987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b="1" dirty="0" smtClean="0">
                <a:latin typeface="Cambria" charset="0"/>
                <a:ea typeface="Cambria" charset="0"/>
                <a:cs typeface="Cambria" charset="0"/>
              </a:rPr>
              <a:t>Hospital Uncompensated Care: Definition</a:t>
            </a:r>
            <a:endParaRPr lang="en-US" sz="3200" b="1" dirty="0">
              <a:latin typeface="Cambria" charset="0"/>
              <a:ea typeface="Cambria" charset="0"/>
              <a:cs typeface="Cambria" charset="0"/>
            </a:endParaRPr>
          </a:p>
        </p:txBody>
      </p:sp>
      <p:sp>
        <p:nvSpPr>
          <p:cNvPr id="6" name="Content Placeholder 5"/>
          <p:cNvSpPr>
            <a:spLocks noGrp="1"/>
          </p:cNvSpPr>
          <p:nvPr>
            <p:ph idx="1"/>
          </p:nvPr>
        </p:nvSpPr>
        <p:spPr>
          <a:xfrm>
            <a:off x="431800" y="1143000"/>
            <a:ext cx="8229600" cy="4570412"/>
          </a:xfrm>
        </p:spPr>
        <p:txBody>
          <a:bodyPr/>
          <a:lstStyle/>
          <a:p>
            <a:pPr eaLnBrk="1" fontAlgn="auto" hangingPunct="1">
              <a:spcBef>
                <a:spcPts val="0"/>
              </a:spcBef>
              <a:spcAft>
                <a:spcPts val="0"/>
              </a:spcAft>
              <a:defRPr/>
            </a:pPr>
            <a:r>
              <a:rPr lang="en-US" sz="2200" b="1" dirty="0" smtClean="0">
                <a:latin typeface="Cambria" charset="0"/>
                <a:ea typeface="Cambria" charset="0"/>
                <a:cs typeface="Cambria" charset="0"/>
              </a:rPr>
              <a:t>Uncompensated </a:t>
            </a:r>
            <a:r>
              <a:rPr lang="en-US" sz="2200" b="1" dirty="0">
                <a:latin typeface="Cambria" charset="0"/>
                <a:ea typeface="Cambria" charset="0"/>
                <a:cs typeface="Cambria" charset="0"/>
              </a:rPr>
              <a:t>c</a:t>
            </a:r>
            <a:r>
              <a:rPr lang="en-US" sz="2200" b="1" dirty="0" smtClean="0">
                <a:latin typeface="Cambria" charset="0"/>
                <a:ea typeface="Cambria" charset="0"/>
                <a:cs typeface="Cambria" charset="0"/>
              </a:rPr>
              <a:t>are </a:t>
            </a:r>
            <a:r>
              <a:rPr lang="en-US" sz="2200" dirty="0" smtClean="0">
                <a:latin typeface="Cambria" charset="0"/>
                <a:ea typeface="Cambria" charset="0"/>
                <a:cs typeface="Cambria" charset="0"/>
              </a:rPr>
              <a:t>(</a:t>
            </a:r>
            <a:r>
              <a:rPr lang="en-US" sz="2200" i="1" dirty="0" smtClean="0">
                <a:latin typeface="Cambria" charset="0"/>
                <a:ea typeface="Cambria" charset="0"/>
                <a:cs typeface="Cambria" charset="0"/>
              </a:rPr>
              <a:t>UC</a:t>
            </a:r>
            <a:r>
              <a:rPr lang="en-US" sz="2200" dirty="0" smtClean="0">
                <a:latin typeface="Cambria" charset="0"/>
                <a:ea typeface="Cambria" charset="0"/>
                <a:cs typeface="Cambria" charset="0"/>
              </a:rPr>
              <a:t>) is care that a hospital provides but for which it is not paid.</a:t>
            </a:r>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latin typeface="Cambria" charset="0"/>
              <a:ea typeface="Cambria" charset="0"/>
              <a:cs typeface="Cambria" charset="0"/>
            </a:endParaRPr>
          </a:p>
          <a:p>
            <a:pPr eaLnBrk="1" fontAlgn="auto" hangingPunct="1">
              <a:spcBef>
                <a:spcPts val="0"/>
              </a:spcBef>
              <a:spcAft>
                <a:spcPts val="0"/>
              </a:spcAft>
              <a:defRPr/>
            </a:pPr>
            <a:r>
              <a:rPr lang="en-US" sz="2200" dirty="0" smtClean="0">
                <a:latin typeface="Cambria" charset="0"/>
                <a:ea typeface="Cambria" charset="0"/>
                <a:cs typeface="Cambria" charset="0"/>
              </a:rPr>
              <a:t>It is the sum of </a:t>
            </a:r>
            <a:r>
              <a:rPr lang="en-US" sz="2200" b="1" dirty="0" smtClean="0">
                <a:latin typeface="Cambria" charset="0"/>
                <a:ea typeface="Cambria" charset="0"/>
                <a:cs typeface="Cambria" charset="0"/>
              </a:rPr>
              <a:t>charity care </a:t>
            </a:r>
            <a:r>
              <a:rPr lang="en-US" sz="2200" dirty="0" smtClean="0">
                <a:latin typeface="Cambria" charset="0"/>
                <a:ea typeface="Cambria" charset="0"/>
                <a:cs typeface="Cambria" charset="0"/>
              </a:rPr>
              <a:t>and </a:t>
            </a:r>
            <a:r>
              <a:rPr lang="en-US" sz="2200" b="1" dirty="0" smtClean="0">
                <a:latin typeface="Cambria" charset="0"/>
                <a:ea typeface="Cambria" charset="0"/>
                <a:cs typeface="Cambria" charset="0"/>
              </a:rPr>
              <a:t>bad debt</a:t>
            </a:r>
            <a:r>
              <a:rPr lang="en-US" sz="2200" dirty="0" smtClean="0">
                <a:latin typeface="Cambria" charset="0"/>
                <a:ea typeface="Cambria" charset="0"/>
                <a:cs typeface="Cambria" charset="0"/>
              </a:rPr>
              <a:t>.</a:t>
            </a:r>
          </a:p>
          <a:p>
            <a:pPr lvl="1" eaLnBrk="1" fontAlgn="auto" hangingPunct="1">
              <a:spcBef>
                <a:spcPts val="0"/>
              </a:spcBef>
              <a:spcAft>
                <a:spcPts val="0"/>
              </a:spcAft>
              <a:defRPr/>
            </a:pPr>
            <a:r>
              <a:rPr lang="en-US" sz="2000" dirty="0" smtClean="0">
                <a:latin typeface="Cambria" charset="0"/>
                <a:ea typeface="Cambria" charset="0"/>
                <a:cs typeface="Cambria" charset="0"/>
              </a:rPr>
              <a:t>Because hospitals differ in the way that they define charity care and bad debt (and for a given hospital the definition may vary over time) we analyze total UC rather than its component pieces.</a:t>
            </a:r>
          </a:p>
          <a:p>
            <a:pPr marL="0" marR="0" lvl="0" indent="0" defTabSz="914400" eaLnBrk="1" fontAlgn="auto" latinLnBrk="0" hangingPunct="1">
              <a:lnSpc>
                <a:spcPct val="100000"/>
              </a:lnSpc>
              <a:spcBef>
                <a:spcPts val="0"/>
              </a:spcBef>
              <a:spcAft>
                <a:spcPts val="0"/>
              </a:spcAft>
              <a:buClrTx/>
              <a:buSzTx/>
              <a:buFontTx/>
              <a:buNone/>
              <a:tabLst/>
              <a:defRPr/>
            </a:pPr>
            <a:endParaRPr lang="en-US" sz="1800" dirty="0">
              <a:latin typeface="Cambria Math" charset="0"/>
              <a:ea typeface="Cambria Math" charset="0"/>
              <a:cs typeface="Cambria Math"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1800" dirty="0" smtClean="0">
                <a:latin typeface="Cambria Math" charset="0"/>
                <a:ea typeface="Cambria Math" charset="0"/>
                <a:cs typeface="Cambria Math" charset="0"/>
              </a:rPr>
              <a:t>      </a:t>
            </a:r>
            <a:endParaRPr lang="en-US" sz="2000" dirty="0">
              <a:latin typeface="Cambria" charset="0"/>
              <a:ea typeface="Cambria" charset="0"/>
              <a:cs typeface="Cambria" charset="0"/>
            </a:endParaRPr>
          </a:p>
        </p:txBody>
      </p:sp>
    </p:spTree>
    <p:extLst>
      <p:ext uri="{BB962C8B-B14F-4D97-AF65-F5344CB8AC3E}">
        <p14:creationId xmlns:p14="http://schemas.microsoft.com/office/powerpoint/2010/main" val="19679063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b="1" dirty="0" smtClean="0">
                <a:latin typeface="Cambria" charset="0"/>
                <a:ea typeface="Cambria" charset="0"/>
                <a:cs typeface="Cambria" charset="0"/>
              </a:rPr>
              <a:t>Uncompensated Care and Payer Mix</a:t>
            </a:r>
            <a:endParaRPr lang="en-US" sz="3200" b="1" dirty="0">
              <a:latin typeface="Cambria" charset="0"/>
              <a:ea typeface="Cambria" charset="0"/>
              <a:cs typeface="Cambria" charset="0"/>
            </a:endParaRPr>
          </a:p>
        </p:txBody>
      </p:sp>
      <p:sp>
        <p:nvSpPr>
          <p:cNvPr id="6" name="Content Placeholder 5"/>
          <p:cNvSpPr>
            <a:spLocks noGrp="1"/>
          </p:cNvSpPr>
          <p:nvPr>
            <p:ph idx="1"/>
          </p:nvPr>
        </p:nvSpPr>
        <p:spPr>
          <a:xfrm>
            <a:off x="431800" y="1143000"/>
            <a:ext cx="8229600" cy="4570412"/>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lang="en-US" sz="1800" dirty="0" smtClean="0">
              <a:latin typeface="Cambria Math" charset="0"/>
              <a:ea typeface="Cambria Math" charset="0"/>
              <a:cs typeface="Cambria Math" charset="0"/>
            </a:endParaRPr>
          </a:p>
          <a:p>
            <a:pPr eaLnBrk="1" fontAlgn="auto" hangingPunct="1">
              <a:spcBef>
                <a:spcPts val="0"/>
              </a:spcBef>
              <a:spcAft>
                <a:spcPts val="0"/>
              </a:spcAft>
              <a:defRPr/>
            </a:pPr>
            <a:r>
              <a:rPr lang="en-US" sz="2200" dirty="0" smtClean="0">
                <a:latin typeface="Cambria Math" charset="0"/>
                <a:ea typeface="Cambria Math" charset="0"/>
                <a:cs typeface="Cambria Math" charset="0"/>
              </a:rPr>
              <a:t>Uninsured and privately insured patients can generate uncompensated care (</a:t>
            </a:r>
            <a:r>
              <a:rPr lang="en-US" sz="2200" i="1" dirty="0" smtClean="0">
                <a:latin typeface="Cambria Math" charset="0"/>
                <a:ea typeface="Cambria Math" charset="0"/>
                <a:cs typeface="Cambria Math" charset="0"/>
              </a:rPr>
              <a:t>UC</a:t>
            </a:r>
            <a:r>
              <a:rPr lang="en-US" sz="2200" dirty="0" smtClean="0">
                <a:latin typeface="Cambria Math" charset="0"/>
                <a:ea typeface="Cambria Math" charset="0"/>
                <a:cs typeface="Cambria Math" charset="0"/>
              </a:rPr>
              <a:t>)</a:t>
            </a:r>
          </a:p>
          <a:p>
            <a:pPr eaLnBrk="1" fontAlgn="auto" hangingPunct="1">
              <a:spcBef>
                <a:spcPts val="0"/>
              </a:spcBef>
              <a:spcAft>
                <a:spcPts val="0"/>
              </a:spcAft>
              <a:defRPr/>
            </a:pPr>
            <a:endParaRPr lang="en-US" sz="2400" dirty="0" smtClean="0">
              <a:latin typeface="Cambria Math" charset="0"/>
              <a:ea typeface="Cambria Math" charset="0"/>
              <a:cs typeface="Cambria Math"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latin typeface="Cambria Math" charset="0"/>
                <a:ea typeface="Cambria Math" charset="0"/>
                <a:cs typeface="Cambria Math" charset="0"/>
              </a:rPr>
              <a:t>      (1)   </a:t>
            </a:r>
            <a:r>
              <a:rPr lang="en-US" sz="2000" i="1" dirty="0" smtClean="0">
                <a:latin typeface="Cambria Math" charset="0"/>
                <a:ea typeface="Cambria Math" charset="0"/>
                <a:cs typeface="Cambria Math" charset="0"/>
              </a:rPr>
              <a:t>UC = CX</a:t>
            </a:r>
            <a:r>
              <a:rPr lang="en-US" sz="2000" i="1" baseline="-25000" dirty="0" smtClean="0">
                <a:latin typeface="Cambria Math" charset="0"/>
                <a:ea typeface="Cambria Math" charset="0"/>
                <a:cs typeface="Cambria Math" charset="0"/>
              </a:rPr>
              <a:t>U</a:t>
            </a:r>
            <a:r>
              <a:rPr lang="en-US" sz="2000" i="1" dirty="0" smtClean="0">
                <a:latin typeface="Cambria Math" charset="0"/>
                <a:ea typeface="Cambria Math" charset="0"/>
                <a:cs typeface="Cambria Math" charset="0"/>
              </a:rPr>
              <a:t> + CB</a:t>
            </a:r>
            <a:r>
              <a:rPr lang="en-US" sz="2000" i="1" baseline="-25000" dirty="0" smtClean="0">
                <a:latin typeface="Cambria Math" charset="0"/>
                <a:ea typeface="Cambria Math" charset="0"/>
                <a:cs typeface="Cambria Math" charset="0"/>
              </a:rPr>
              <a:t>P</a:t>
            </a:r>
            <a:r>
              <a:rPr lang="en-US" sz="2000" i="1" dirty="0" smtClean="0">
                <a:latin typeface="Cambria Math" charset="0"/>
                <a:ea typeface="Cambria Math" charset="0"/>
                <a:cs typeface="Cambria Math" charset="0"/>
              </a:rPr>
              <a:t>X</a:t>
            </a:r>
            <a:r>
              <a:rPr lang="en-US" sz="2000" i="1" baseline="-25000" dirty="0" smtClean="0">
                <a:latin typeface="Cambria Math" charset="0"/>
                <a:ea typeface="Cambria Math" charset="0"/>
                <a:cs typeface="Cambria Math" charset="0"/>
              </a:rPr>
              <a:t>P</a:t>
            </a:r>
            <a:r>
              <a:rPr lang="en-US" sz="2000" i="1" dirty="0" smtClean="0">
                <a:latin typeface="Cambria Math" charset="0"/>
                <a:ea typeface="Cambria Math" charset="0"/>
                <a:cs typeface="Cambria Math" charset="0"/>
              </a:rPr>
              <a:t>    </a:t>
            </a:r>
          </a:p>
          <a:p>
            <a:pPr marL="0" marR="0" lvl="0" indent="0" defTabSz="914400" eaLnBrk="1" fontAlgn="auto" latinLnBrk="0" hangingPunct="1">
              <a:lnSpc>
                <a:spcPct val="100000"/>
              </a:lnSpc>
              <a:spcBef>
                <a:spcPts val="0"/>
              </a:spcBef>
              <a:spcAft>
                <a:spcPts val="0"/>
              </a:spcAft>
              <a:buClrTx/>
              <a:buSzTx/>
              <a:buFontTx/>
              <a:buNone/>
              <a:tabLst/>
              <a:defRPr/>
            </a:pPr>
            <a:endParaRPr lang="en-US" sz="2000" baseline="-25000" dirty="0"/>
          </a:p>
          <a:p>
            <a:pPr lvl="1" eaLnBrk="1" fontAlgn="auto" hangingPunct="1">
              <a:spcBef>
                <a:spcPts val="0"/>
              </a:spcBef>
              <a:spcAft>
                <a:spcPts val="0"/>
              </a:spcAft>
            </a:pPr>
            <a:r>
              <a:rPr lang="en-US" sz="2000" i="1" dirty="0" smtClean="0">
                <a:latin typeface="Cambria" charset="0"/>
                <a:ea typeface="Cambria" charset="0"/>
                <a:cs typeface="Cambria" charset="0"/>
              </a:rPr>
              <a:t>C</a:t>
            </a:r>
            <a:r>
              <a:rPr lang="en-US" sz="2000" dirty="0" smtClean="0">
                <a:latin typeface="Cambria" charset="0"/>
                <a:ea typeface="Cambria" charset="0"/>
                <a:cs typeface="Cambria" charset="0"/>
              </a:rPr>
              <a:t> = cost of care</a:t>
            </a:r>
          </a:p>
          <a:p>
            <a:pPr lvl="1" eaLnBrk="1" fontAlgn="auto" hangingPunct="1">
              <a:spcBef>
                <a:spcPts val="0"/>
              </a:spcBef>
              <a:spcAft>
                <a:spcPts val="0"/>
              </a:spcAft>
            </a:pPr>
            <a:r>
              <a:rPr lang="en-US" sz="2000" i="1" dirty="0" smtClean="0">
                <a:latin typeface="Cambria" charset="0"/>
                <a:ea typeface="Cambria" charset="0"/>
                <a:cs typeface="Cambria" charset="0"/>
              </a:rPr>
              <a:t>X</a:t>
            </a:r>
            <a:r>
              <a:rPr lang="en-US" sz="2000" i="1" baseline="-25000" dirty="0" smtClean="0">
                <a:latin typeface="Cambria" charset="0"/>
                <a:ea typeface="Cambria" charset="0"/>
                <a:cs typeface="Cambria" charset="0"/>
              </a:rPr>
              <a:t>i</a:t>
            </a:r>
            <a:r>
              <a:rPr lang="en-US" sz="2000" dirty="0" smtClean="0">
                <a:latin typeface="Cambria" charset="0"/>
                <a:ea typeface="Cambria" charset="0"/>
                <a:cs typeface="Cambria" charset="0"/>
              </a:rPr>
              <a:t> = # of patients of payer type </a:t>
            </a:r>
            <a:r>
              <a:rPr lang="en-US" sz="2000" i="1" dirty="0" err="1">
                <a:latin typeface="Cambria" charset="0"/>
                <a:ea typeface="Cambria" charset="0"/>
                <a:cs typeface="Cambria" charset="0"/>
              </a:rPr>
              <a:t>i</a:t>
            </a:r>
            <a:r>
              <a:rPr lang="en-US" sz="2000" dirty="0" smtClean="0">
                <a:latin typeface="Cambria" charset="0"/>
                <a:ea typeface="Cambria" charset="0"/>
                <a:cs typeface="Cambria" charset="0"/>
              </a:rPr>
              <a:t> (</a:t>
            </a:r>
            <a:r>
              <a:rPr lang="en-US" sz="2000" u="sng" dirty="0" smtClean="0">
                <a:latin typeface="Cambria" charset="0"/>
                <a:ea typeface="Cambria" charset="0"/>
                <a:cs typeface="Cambria" charset="0"/>
              </a:rPr>
              <a:t>U</a:t>
            </a:r>
            <a:r>
              <a:rPr lang="en-US" sz="2000" dirty="0" smtClean="0">
                <a:latin typeface="Cambria" charset="0"/>
                <a:ea typeface="Cambria" charset="0"/>
                <a:cs typeface="Cambria" charset="0"/>
              </a:rPr>
              <a:t>ninsured, </a:t>
            </a:r>
            <a:r>
              <a:rPr lang="en-US" sz="2000" u="sng" dirty="0" smtClean="0">
                <a:latin typeface="Cambria" charset="0"/>
                <a:ea typeface="Cambria" charset="0"/>
                <a:cs typeface="Cambria" charset="0"/>
              </a:rPr>
              <a:t>P</a:t>
            </a:r>
            <a:r>
              <a:rPr lang="en-US" sz="2000" dirty="0" smtClean="0">
                <a:latin typeface="Cambria" charset="0"/>
                <a:ea typeface="Cambria" charset="0"/>
                <a:cs typeface="Cambria" charset="0"/>
              </a:rPr>
              <a:t>rivate, </a:t>
            </a:r>
            <a:r>
              <a:rPr lang="en-US" sz="2000" u="sng" dirty="0" smtClean="0">
                <a:latin typeface="Cambria" charset="0"/>
                <a:ea typeface="Cambria" charset="0"/>
                <a:cs typeface="Cambria" charset="0"/>
              </a:rPr>
              <a:t>M</a:t>
            </a:r>
            <a:r>
              <a:rPr lang="en-US" sz="2000" dirty="0" smtClean="0">
                <a:latin typeface="Cambria" charset="0"/>
                <a:ea typeface="Cambria" charset="0"/>
                <a:cs typeface="Cambria" charset="0"/>
              </a:rPr>
              <a:t>edicaid)</a:t>
            </a:r>
            <a:endParaRPr lang="en-US" sz="2000" dirty="0">
              <a:latin typeface="Cambria" charset="0"/>
              <a:ea typeface="Cambria" charset="0"/>
              <a:cs typeface="Cambria" charset="0"/>
            </a:endParaRPr>
          </a:p>
          <a:p>
            <a:pPr lvl="1" eaLnBrk="1" fontAlgn="auto" hangingPunct="1">
              <a:spcBef>
                <a:spcPts val="0"/>
              </a:spcBef>
              <a:spcAft>
                <a:spcPts val="0"/>
              </a:spcAft>
            </a:pPr>
            <a:r>
              <a:rPr lang="en-US" sz="2000" i="1" dirty="0" smtClean="0">
                <a:latin typeface="Cambria" charset="0"/>
                <a:ea typeface="Cambria" charset="0"/>
                <a:cs typeface="Cambria" charset="0"/>
              </a:rPr>
              <a:t>B</a:t>
            </a:r>
            <a:r>
              <a:rPr lang="en-US" sz="2000" i="1" baseline="-25000" dirty="0" smtClean="0">
                <a:latin typeface="Cambria" charset="0"/>
                <a:ea typeface="Cambria" charset="0"/>
                <a:cs typeface="Cambria" charset="0"/>
              </a:rPr>
              <a:t>P</a:t>
            </a:r>
            <a:r>
              <a:rPr lang="en-US" sz="2000" dirty="0" smtClean="0">
                <a:latin typeface="Cambria" charset="0"/>
                <a:ea typeface="Cambria" charset="0"/>
                <a:cs typeface="Cambria" charset="0"/>
              </a:rPr>
              <a:t> = Share of bill that private patients </a:t>
            </a:r>
            <a:r>
              <a:rPr lang="en-US" sz="2000" u="sng" dirty="0" smtClean="0">
                <a:latin typeface="Cambria" charset="0"/>
                <a:ea typeface="Cambria" charset="0"/>
                <a:cs typeface="Cambria" charset="0"/>
              </a:rPr>
              <a:t>do not</a:t>
            </a:r>
            <a:r>
              <a:rPr lang="en-US" sz="2000" dirty="0" smtClean="0">
                <a:latin typeface="Cambria" charset="0"/>
                <a:ea typeface="Cambria" charset="0"/>
                <a:cs typeface="Cambria" charset="0"/>
              </a:rPr>
              <a:t> pay (0 &lt; </a:t>
            </a:r>
            <a:r>
              <a:rPr lang="en-US" sz="2000" i="1" dirty="0" smtClean="0">
                <a:latin typeface="Cambria" charset="0"/>
                <a:ea typeface="Cambria" charset="0"/>
                <a:cs typeface="Cambria" charset="0"/>
              </a:rPr>
              <a:t>B</a:t>
            </a:r>
            <a:r>
              <a:rPr lang="en-US" sz="2000" i="1" baseline="-25000" dirty="0" smtClean="0">
                <a:latin typeface="Cambria" charset="0"/>
                <a:ea typeface="Cambria" charset="0"/>
                <a:cs typeface="Cambria" charset="0"/>
              </a:rPr>
              <a:t>P</a:t>
            </a:r>
            <a:r>
              <a:rPr lang="en-US" sz="2000" dirty="0" smtClean="0">
                <a:latin typeface="Cambria" charset="0"/>
                <a:ea typeface="Cambria" charset="0"/>
                <a:cs typeface="Cambria" charset="0"/>
              </a:rPr>
              <a:t> &lt; 1)</a:t>
            </a:r>
          </a:p>
          <a:p>
            <a:pPr lvl="1" eaLnBrk="1" fontAlgn="auto" hangingPunct="1">
              <a:spcBef>
                <a:spcPts val="0"/>
              </a:spcBef>
              <a:spcAft>
                <a:spcPts val="0"/>
              </a:spcAft>
            </a:pPr>
            <a:endParaRPr lang="en-US" sz="1800" dirty="0" smtClean="0">
              <a:latin typeface="Cambria" charset="0"/>
              <a:ea typeface="Cambria" charset="0"/>
              <a:cs typeface="Cambria" charset="0"/>
            </a:endParaRPr>
          </a:p>
          <a:p>
            <a:pPr lvl="1" eaLnBrk="1" fontAlgn="auto" hangingPunct="1">
              <a:spcBef>
                <a:spcPts val="0"/>
              </a:spcBef>
              <a:spcAft>
                <a:spcPts val="0"/>
              </a:spcAft>
            </a:pPr>
            <a:endParaRPr lang="en-US" sz="1800" dirty="0">
              <a:latin typeface="Cambria" charset="0"/>
              <a:ea typeface="Cambria" charset="0"/>
              <a:cs typeface="Cambria" charset="0"/>
            </a:endParaRPr>
          </a:p>
          <a:p>
            <a:pPr eaLnBrk="1" fontAlgn="auto" hangingPunct="1">
              <a:spcBef>
                <a:spcPts val="0"/>
              </a:spcBef>
              <a:spcAft>
                <a:spcPts val="0"/>
              </a:spcAft>
            </a:pPr>
            <a:r>
              <a:rPr lang="en-US" sz="2200" dirty="0" smtClean="0">
                <a:latin typeface="Cambria" charset="0"/>
                <a:ea typeface="Cambria" charset="0"/>
                <a:cs typeface="Cambria" charset="0"/>
              </a:rPr>
              <a:t>Note: Standard definitions of UC do not include the “Medicaid shortfall.” </a:t>
            </a:r>
            <a:endParaRPr lang="en-US" sz="2200" dirty="0">
              <a:latin typeface="Cambria" charset="0"/>
              <a:ea typeface="Cambria" charset="0"/>
              <a:cs typeface="Cambria" charset="0"/>
            </a:endParaRPr>
          </a:p>
        </p:txBody>
      </p:sp>
    </p:spTree>
    <p:extLst>
      <p:ext uri="{BB962C8B-B14F-4D97-AF65-F5344CB8AC3E}">
        <p14:creationId xmlns:p14="http://schemas.microsoft.com/office/powerpoint/2010/main" val="9838753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Cambria" charset="0"/>
                <a:ea typeface="Cambria" charset="0"/>
                <a:cs typeface="Cambria" charset="0"/>
              </a:rPr>
              <a:t>Hospital Revenue </a:t>
            </a:r>
            <a:endParaRPr lang="en-US" sz="3200" b="1" dirty="0">
              <a:latin typeface="Cambria" charset="0"/>
              <a:ea typeface="Cambria" charset="0"/>
              <a:cs typeface="Cambria" charset="0"/>
            </a:endParaRPr>
          </a:p>
        </p:txBody>
      </p:sp>
      <p:sp>
        <p:nvSpPr>
          <p:cNvPr id="3" name="Content Placeholder 2"/>
          <p:cNvSpPr>
            <a:spLocks noGrp="1"/>
          </p:cNvSpPr>
          <p:nvPr>
            <p:ph idx="1"/>
          </p:nvPr>
        </p:nvSpPr>
        <p:spPr>
          <a:xfrm>
            <a:off x="457200" y="990600"/>
            <a:ext cx="8229600" cy="4570412"/>
          </a:xfrm>
        </p:spPr>
        <p:txBody>
          <a:bodyPr/>
          <a:lstStyle/>
          <a:p>
            <a:r>
              <a:rPr lang="en-US" sz="2200" dirty="0">
                <a:latin typeface="Cambria Math" charset="0"/>
                <a:ea typeface="Cambria Math" charset="0"/>
                <a:cs typeface="Cambria Math" charset="0"/>
              </a:rPr>
              <a:t> </a:t>
            </a:r>
            <a:r>
              <a:rPr lang="en-US" sz="2200" dirty="0" smtClean="0">
                <a:latin typeface="Cambria" charset="0"/>
                <a:ea typeface="Cambria" charset="0"/>
                <a:cs typeface="Cambria" charset="0"/>
              </a:rPr>
              <a:t>For simplicity, ignore Medicare and assume that hospitals collect no revenue from uninsured patients. Then a hospital’s revenue (</a:t>
            </a:r>
            <a:r>
              <a:rPr lang="en-US" sz="2200" i="1" dirty="0" smtClean="0">
                <a:latin typeface="Cambria" charset="0"/>
                <a:ea typeface="Cambria" charset="0"/>
                <a:cs typeface="Cambria" charset="0"/>
              </a:rPr>
              <a:t>R</a:t>
            </a:r>
            <a:r>
              <a:rPr lang="en-US" sz="2200" dirty="0" smtClean="0">
                <a:latin typeface="Cambria" charset="0"/>
                <a:ea typeface="Cambria" charset="0"/>
                <a:cs typeface="Cambria" charset="0"/>
              </a:rPr>
              <a:t>) will be </a:t>
            </a:r>
            <a:endParaRPr lang="en-US" sz="2200" dirty="0" smtClean="0">
              <a:latin typeface="Cambria Math" charset="0"/>
              <a:ea typeface="Cambria Math" charset="0"/>
              <a:cs typeface="Cambria Math" charset="0"/>
            </a:endParaRPr>
          </a:p>
          <a:p>
            <a:pPr marL="0" lvl="0" indent="0">
              <a:buNone/>
            </a:pPr>
            <a:endParaRPr lang="en-US" sz="1800" dirty="0">
              <a:latin typeface="Cambria Math" charset="0"/>
              <a:ea typeface="Cambria Math" charset="0"/>
              <a:cs typeface="Cambria Math" charset="0"/>
            </a:endParaRPr>
          </a:p>
          <a:p>
            <a:pPr marL="0" lvl="0" indent="0">
              <a:buNone/>
            </a:pPr>
            <a:r>
              <a:rPr lang="en-US" sz="2000" dirty="0" smtClean="0">
                <a:latin typeface="Cambria Math" charset="0"/>
                <a:ea typeface="Cambria Math" charset="0"/>
                <a:cs typeface="Cambria Math" charset="0"/>
              </a:rPr>
              <a:t>	(</a:t>
            </a:r>
            <a:r>
              <a:rPr lang="en-US" sz="2000" dirty="0">
                <a:latin typeface="Cambria Math" charset="0"/>
                <a:ea typeface="Cambria Math" charset="0"/>
                <a:cs typeface="Cambria Math" charset="0"/>
              </a:rPr>
              <a:t>2)   </a:t>
            </a:r>
            <a:r>
              <a:rPr lang="en-US" sz="2000" i="1" dirty="0">
                <a:latin typeface="Cambria Math" charset="0"/>
                <a:ea typeface="Cambria Math" charset="0"/>
                <a:cs typeface="Cambria Math" charset="0"/>
              </a:rPr>
              <a:t>R = P</a:t>
            </a:r>
            <a:r>
              <a:rPr lang="en-US" sz="2000" i="1" baseline="-25000" dirty="0">
                <a:latin typeface="Cambria Math" charset="0"/>
                <a:ea typeface="Cambria Math" charset="0"/>
                <a:cs typeface="Cambria Math" charset="0"/>
              </a:rPr>
              <a:t>M</a:t>
            </a:r>
            <a:r>
              <a:rPr lang="en-US" sz="2000" i="1" dirty="0">
                <a:latin typeface="Cambria Math" charset="0"/>
                <a:ea typeface="Cambria Math" charset="0"/>
                <a:cs typeface="Cambria Math" charset="0"/>
              </a:rPr>
              <a:t>X</a:t>
            </a:r>
            <a:r>
              <a:rPr lang="en-US" sz="2000" i="1" baseline="-25000" dirty="0">
                <a:latin typeface="Cambria Math" charset="0"/>
                <a:ea typeface="Cambria Math" charset="0"/>
                <a:cs typeface="Cambria Math" charset="0"/>
              </a:rPr>
              <a:t>M</a:t>
            </a:r>
            <a:r>
              <a:rPr lang="en-US" sz="2000" i="1" dirty="0">
                <a:latin typeface="Cambria Math" charset="0"/>
                <a:ea typeface="Cambria Math" charset="0"/>
                <a:cs typeface="Cambria Math" charset="0"/>
              </a:rPr>
              <a:t> + </a:t>
            </a:r>
            <a:r>
              <a:rPr lang="en-US" sz="2000" i="1" dirty="0" smtClean="0">
                <a:latin typeface="Cambria Math" charset="0"/>
                <a:ea typeface="Cambria Math" charset="0"/>
                <a:cs typeface="Cambria Math" charset="0"/>
              </a:rPr>
              <a:t>P</a:t>
            </a:r>
            <a:r>
              <a:rPr lang="en-US" sz="2000" i="1" baseline="-25000" dirty="0" smtClean="0">
                <a:latin typeface="Cambria Math" charset="0"/>
                <a:ea typeface="Cambria Math" charset="0"/>
                <a:cs typeface="Cambria Math" charset="0"/>
              </a:rPr>
              <a:t>P</a:t>
            </a:r>
            <a:r>
              <a:rPr lang="en-US" sz="2000" i="1" dirty="0" smtClean="0">
                <a:latin typeface="Cambria Math" charset="0"/>
                <a:ea typeface="Cambria Math" charset="0"/>
                <a:cs typeface="Cambria Math" charset="0"/>
              </a:rPr>
              <a:t>(1-B</a:t>
            </a:r>
            <a:r>
              <a:rPr lang="en-US" sz="2000" i="1" baseline="-25000" dirty="0" smtClean="0">
                <a:latin typeface="Cambria Math" charset="0"/>
                <a:ea typeface="Cambria Math" charset="0"/>
                <a:cs typeface="Cambria Math" charset="0"/>
              </a:rPr>
              <a:t>P</a:t>
            </a:r>
            <a:r>
              <a:rPr lang="en-US" sz="2000" i="1" dirty="0" smtClean="0">
                <a:latin typeface="Cambria Math" charset="0"/>
                <a:ea typeface="Cambria Math" charset="0"/>
                <a:cs typeface="Cambria Math" charset="0"/>
              </a:rPr>
              <a:t>)X</a:t>
            </a:r>
            <a:r>
              <a:rPr lang="en-US" sz="2000" i="1" baseline="-25000" dirty="0" smtClean="0">
                <a:latin typeface="Cambria Math" charset="0"/>
                <a:ea typeface="Cambria Math" charset="0"/>
                <a:cs typeface="Cambria Math" charset="0"/>
              </a:rPr>
              <a:t>P</a:t>
            </a:r>
          </a:p>
          <a:p>
            <a:pPr marL="0" lvl="0" indent="0">
              <a:buNone/>
            </a:pPr>
            <a:endParaRPr lang="en-US" sz="1800" i="1" baseline="-25000" dirty="0" smtClean="0">
              <a:latin typeface="Cambria Math" charset="0"/>
              <a:ea typeface="Cambria Math" charset="0"/>
              <a:cs typeface="Cambria Math" charset="0"/>
            </a:endParaRPr>
          </a:p>
          <a:p>
            <a:pPr lvl="1"/>
            <a:r>
              <a:rPr lang="en-US" sz="2000" i="1" dirty="0" smtClean="0">
                <a:latin typeface="Cambria" charset="0"/>
                <a:ea typeface="Cambria" charset="0"/>
                <a:cs typeface="Cambria" charset="0"/>
              </a:rPr>
              <a:t>P</a:t>
            </a:r>
            <a:r>
              <a:rPr lang="en-US" sz="2000" i="1" baseline="-25000" dirty="0" smtClean="0">
                <a:latin typeface="Cambria" charset="0"/>
                <a:ea typeface="Cambria" charset="0"/>
                <a:cs typeface="Cambria" charset="0"/>
              </a:rPr>
              <a:t>i</a:t>
            </a:r>
            <a:r>
              <a:rPr lang="en-US" sz="2000" dirty="0" smtClean="0">
                <a:latin typeface="Cambria" charset="0"/>
                <a:ea typeface="Cambria" charset="0"/>
                <a:cs typeface="Cambria" charset="0"/>
              </a:rPr>
              <a:t> = reimbursement rate for patients with insurance type</a:t>
            </a:r>
            <a:r>
              <a:rPr lang="en-US" sz="2000" i="1" dirty="0" smtClean="0">
                <a:latin typeface="Cambria" charset="0"/>
                <a:ea typeface="Cambria" charset="0"/>
                <a:cs typeface="Cambria" charset="0"/>
              </a:rPr>
              <a:t> </a:t>
            </a:r>
            <a:r>
              <a:rPr lang="en-US" sz="2000" i="1" dirty="0" err="1" smtClean="0">
                <a:latin typeface="Cambria" charset="0"/>
                <a:ea typeface="Cambria" charset="0"/>
                <a:cs typeface="Cambria" charset="0"/>
              </a:rPr>
              <a:t>i</a:t>
            </a:r>
            <a:r>
              <a:rPr lang="en-US" sz="2000" i="1" dirty="0" smtClean="0">
                <a:latin typeface="Cambria" charset="0"/>
                <a:ea typeface="Cambria" charset="0"/>
                <a:cs typeface="Cambria" charset="0"/>
              </a:rPr>
              <a:t> </a:t>
            </a:r>
          </a:p>
          <a:p>
            <a:pPr lvl="1"/>
            <a:r>
              <a:rPr lang="en-US" sz="2000" i="1" dirty="0" smtClean="0">
                <a:latin typeface="Cambria" charset="0"/>
                <a:ea typeface="Cambria" charset="0"/>
                <a:cs typeface="Cambria" charset="0"/>
              </a:rPr>
              <a:t>X</a:t>
            </a:r>
            <a:r>
              <a:rPr lang="en-US" sz="2000" i="1" baseline="-25000" dirty="0" smtClean="0">
                <a:latin typeface="Cambria" charset="0"/>
                <a:ea typeface="Cambria" charset="0"/>
                <a:cs typeface="Cambria" charset="0"/>
              </a:rPr>
              <a:t>i</a:t>
            </a:r>
            <a:r>
              <a:rPr lang="en-US" sz="2000" dirty="0" smtClean="0">
                <a:latin typeface="Cambria" charset="0"/>
                <a:ea typeface="Cambria" charset="0"/>
                <a:cs typeface="Cambria" charset="0"/>
              </a:rPr>
              <a:t> = number of patients with insurance type </a:t>
            </a:r>
            <a:r>
              <a:rPr lang="en-US" sz="2000" i="1" dirty="0" err="1" smtClean="0">
                <a:latin typeface="Cambria" charset="0"/>
                <a:ea typeface="Cambria" charset="0"/>
                <a:cs typeface="Cambria" charset="0"/>
              </a:rPr>
              <a:t>i</a:t>
            </a:r>
            <a:r>
              <a:rPr lang="en-US" sz="2000" dirty="0" smtClean="0">
                <a:latin typeface="Cambria" charset="0"/>
                <a:ea typeface="Cambria" charset="0"/>
                <a:cs typeface="Cambria" charset="0"/>
              </a:rPr>
              <a:t> </a:t>
            </a:r>
          </a:p>
          <a:p>
            <a:pPr lvl="1"/>
            <a:endParaRPr lang="en-US" sz="1800" dirty="0">
              <a:latin typeface="Cambria" charset="0"/>
              <a:ea typeface="Cambria" charset="0"/>
              <a:cs typeface="Cambria" charset="0"/>
            </a:endParaRPr>
          </a:p>
          <a:p>
            <a:r>
              <a:rPr lang="en-US" sz="2200" dirty="0" smtClean="0">
                <a:latin typeface="Cambria" charset="0"/>
                <a:ea typeface="Cambria" charset="0"/>
                <a:cs typeface="Cambria" charset="0"/>
              </a:rPr>
              <a:t>There are large differences between </a:t>
            </a:r>
            <a:r>
              <a:rPr lang="en-US" sz="2200" i="1" dirty="0" smtClean="0">
                <a:latin typeface="Cambria" charset="0"/>
                <a:ea typeface="Cambria" charset="0"/>
                <a:cs typeface="Cambria" charset="0"/>
              </a:rPr>
              <a:t>P</a:t>
            </a:r>
            <a:r>
              <a:rPr lang="en-US" sz="2200" i="1" baseline="-25000" dirty="0" smtClean="0">
                <a:latin typeface="Cambria" charset="0"/>
                <a:ea typeface="Cambria" charset="0"/>
                <a:cs typeface="Cambria" charset="0"/>
              </a:rPr>
              <a:t>P</a:t>
            </a:r>
            <a:r>
              <a:rPr lang="en-US" sz="2200" dirty="0" smtClean="0">
                <a:latin typeface="Cambria" charset="0"/>
                <a:ea typeface="Cambria" charset="0"/>
                <a:cs typeface="Cambria" charset="0"/>
              </a:rPr>
              <a:t> and </a:t>
            </a:r>
            <a:r>
              <a:rPr lang="en-US" sz="2200" i="1" dirty="0" smtClean="0">
                <a:latin typeface="Cambria" charset="0"/>
                <a:ea typeface="Cambria" charset="0"/>
                <a:cs typeface="Cambria" charset="0"/>
              </a:rPr>
              <a:t>P</a:t>
            </a:r>
            <a:r>
              <a:rPr lang="en-US" sz="2200" i="1" baseline="-25000" dirty="0" smtClean="0">
                <a:latin typeface="Cambria" charset="0"/>
                <a:ea typeface="Cambria" charset="0"/>
                <a:cs typeface="Cambria" charset="0"/>
              </a:rPr>
              <a:t>M</a:t>
            </a:r>
            <a:r>
              <a:rPr lang="is-IS" sz="2200" dirty="0" smtClean="0">
                <a:latin typeface="Cambria" charset="0"/>
                <a:ea typeface="Cambria" charset="0"/>
                <a:cs typeface="Cambria" charset="0"/>
              </a:rPr>
              <a:t>…</a:t>
            </a:r>
            <a:endParaRPr lang="en-US" sz="2200" dirty="0">
              <a:latin typeface="Cambria" charset="0"/>
              <a:ea typeface="Cambria" charset="0"/>
              <a:cs typeface="Cambria" charset="0"/>
            </a:endParaRPr>
          </a:p>
        </p:txBody>
      </p:sp>
    </p:spTree>
    <p:extLst>
      <p:ext uri="{BB962C8B-B14F-4D97-AF65-F5344CB8AC3E}">
        <p14:creationId xmlns:p14="http://schemas.microsoft.com/office/powerpoint/2010/main" val="21367457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Cambria" charset="0"/>
                <a:ea typeface="Cambria" charset="0"/>
                <a:cs typeface="Cambria" charset="0"/>
              </a:rPr>
              <a:t>Differences in Payment Rates by Payer Source</a:t>
            </a:r>
            <a:endParaRPr lang="en-US" sz="3200" b="1" dirty="0">
              <a:latin typeface="Cambria" charset="0"/>
              <a:ea typeface="Cambria" charset="0"/>
              <a:cs typeface="Cambria" charset="0"/>
            </a:endParaRPr>
          </a:p>
        </p:txBody>
      </p:sp>
      <p:sp>
        <p:nvSpPr>
          <p:cNvPr id="5" name="TextBox 4"/>
          <p:cNvSpPr txBox="1"/>
          <p:nvPr/>
        </p:nvSpPr>
        <p:spPr>
          <a:xfrm>
            <a:off x="90488" y="6324600"/>
            <a:ext cx="3262312" cy="276999"/>
          </a:xfrm>
          <a:prstGeom prst="rect">
            <a:avLst/>
          </a:prstGeom>
          <a:noFill/>
        </p:spPr>
        <p:txBody>
          <a:bodyPr wrap="square" rtlCol="0">
            <a:spAutoFit/>
          </a:bodyPr>
          <a:lstStyle/>
          <a:p>
            <a:r>
              <a:rPr lang="en-US" sz="1200" dirty="0" smtClean="0">
                <a:solidFill>
                  <a:schemeClr val="bg1"/>
                </a:solidFill>
                <a:latin typeface="Cambria" charset="0"/>
                <a:ea typeface="Cambria" charset="0"/>
                <a:cs typeface="Cambria" charset="0"/>
              </a:rPr>
              <a:t>Source: Selden et al, Health Affairs (2015)</a:t>
            </a:r>
            <a:endParaRPr lang="en-US" sz="1200" dirty="0">
              <a:solidFill>
                <a:schemeClr val="bg1"/>
              </a:solidFill>
              <a:latin typeface="Cambria" charset="0"/>
              <a:ea typeface="Cambria" charset="0"/>
              <a:cs typeface="Cambria" charset="0"/>
            </a:endParaRPr>
          </a:p>
        </p:txBody>
      </p:sp>
      <p:pic>
        <p:nvPicPr>
          <p:cNvPr id="8" name="Content Placeholder 7"/>
          <p:cNvPicPr>
            <a:picLocks noGrp="1" noChangeAspect="1"/>
          </p:cNvPicPr>
          <p:nvPr>
            <p:ph idx="1"/>
          </p:nvPr>
        </p:nvPicPr>
        <p:blipFill>
          <a:blip r:embed="rId2"/>
          <a:stretch>
            <a:fillRect/>
          </a:stretch>
        </p:blipFill>
        <p:spPr>
          <a:xfrm>
            <a:off x="90488" y="1143000"/>
            <a:ext cx="7848600" cy="3937000"/>
          </a:xfrm>
          <a:prstGeom prst="rect">
            <a:avLst/>
          </a:prstGeom>
        </p:spPr>
      </p:pic>
      <p:sp>
        <p:nvSpPr>
          <p:cNvPr id="6" name="TextBox 5"/>
          <p:cNvSpPr txBox="1"/>
          <p:nvPr/>
        </p:nvSpPr>
        <p:spPr>
          <a:xfrm>
            <a:off x="2146300" y="5271947"/>
            <a:ext cx="4800600" cy="707886"/>
          </a:xfrm>
          <a:prstGeom prst="rect">
            <a:avLst/>
          </a:prstGeom>
          <a:solidFill>
            <a:schemeClr val="bg1"/>
          </a:solidFill>
          <a:ln>
            <a:solidFill>
              <a:schemeClr val="tx1"/>
            </a:solidFill>
          </a:ln>
        </p:spPr>
        <p:txBody>
          <a:bodyPr wrap="square" rtlCol="0">
            <a:spAutoFit/>
          </a:bodyPr>
          <a:lstStyle/>
          <a:p>
            <a:r>
              <a:rPr lang="en-US" sz="2000" dirty="0" smtClean="0">
                <a:latin typeface="Cambria" charset="0"/>
                <a:ea typeface="Cambria" charset="0"/>
                <a:cs typeface="Cambria" charset="0"/>
              </a:rPr>
              <a:t>2010-2012: Private health insurance rates were </a:t>
            </a:r>
            <a:r>
              <a:rPr lang="en-US" sz="2000" dirty="0" smtClean="0">
                <a:latin typeface="Cambria" charset="0"/>
                <a:ea typeface="Cambria" charset="0"/>
                <a:cs typeface="Cambria" charset="0"/>
              </a:rPr>
              <a:t>&gt; </a:t>
            </a:r>
            <a:r>
              <a:rPr lang="en-US" sz="2000" dirty="0" smtClean="0">
                <a:latin typeface="Cambria" charset="0"/>
                <a:ea typeface="Cambria" charset="0"/>
                <a:cs typeface="Cambria" charset="0"/>
              </a:rPr>
              <a:t>50% higher than Medicaid rates</a:t>
            </a:r>
            <a:endParaRPr lang="en-US" sz="2000" dirty="0">
              <a:latin typeface="Cambria" charset="0"/>
              <a:ea typeface="Cambria" charset="0"/>
              <a:cs typeface="Cambria" charset="0"/>
            </a:endParaRPr>
          </a:p>
        </p:txBody>
      </p:sp>
    </p:spTree>
    <p:extLst>
      <p:ext uri="{BB962C8B-B14F-4D97-AF65-F5344CB8AC3E}">
        <p14:creationId xmlns:p14="http://schemas.microsoft.com/office/powerpoint/2010/main" val="1789272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b="1" dirty="0" smtClean="0">
                <a:latin typeface="Cambria" charset="0"/>
                <a:ea typeface="Cambria" charset="0"/>
                <a:cs typeface="Cambria" charset="0"/>
              </a:rPr>
              <a:t>The Effect of Expanding Medicaid Eligibility</a:t>
            </a:r>
            <a:endParaRPr lang="en-US" sz="3200" b="1" dirty="0">
              <a:latin typeface="Cambria" charset="0"/>
              <a:ea typeface="Cambria" charset="0"/>
              <a:cs typeface="Cambria" charset="0"/>
            </a:endParaRPr>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228599" y="1219200"/>
                <a:ext cx="8774113" cy="4570412"/>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i="1" dirty="0" smtClean="0">
                    <a:latin typeface="Times New Roman" charset="0"/>
                    <a:ea typeface="Times New Roman" charset="0"/>
                    <a:cs typeface="Times New Roman" charset="0"/>
                  </a:rPr>
                  <a:t>X</a:t>
                </a:r>
                <a:r>
                  <a:rPr lang="en-US" sz="2000" i="1" baseline="-25000" dirty="0" smtClean="0">
                    <a:latin typeface="Times New Roman" charset="0"/>
                    <a:ea typeface="Times New Roman" charset="0"/>
                    <a:cs typeface="Times New Roman" charset="0"/>
                  </a:rPr>
                  <a:t>i</a:t>
                </a:r>
                <a:r>
                  <a:rPr lang="en-US" sz="2000" i="1" dirty="0" smtClean="0">
                    <a:latin typeface="Times New Roman" charset="0"/>
                    <a:ea typeface="Times New Roman" charset="0"/>
                    <a:cs typeface="Times New Roman" charset="0"/>
                  </a:rPr>
                  <a:t> = f</a:t>
                </a:r>
                <a:r>
                  <a:rPr lang="en-US" sz="2000" i="1" baseline="-25000" dirty="0" smtClean="0">
                    <a:latin typeface="Times New Roman" charset="0"/>
                    <a:ea typeface="Times New Roman" charset="0"/>
                    <a:cs typeface="Times New Roman" charset="0"/>
                  </a:rPr>
                  <a:t>i</a:t>
                </a:r>
                <a:r>
                  <a:rPr lang="en-US" sz="2000" i="1" dirty="0" smtClean="0">
                    <a:latin typeface="Times New Roman" charset="0"/>
                    <a:ea typeface="Times New Roman" charset="0"/>
                    <a:cs typeface="Times New Roman" charset="0"/>
                  </a:rPr>
                  <a:t>(E)</a:t>
                </a:r>
                <a:r>
                  <a:rPr lang="en-US" sz="2000" dirty="0" smtClean="0"/>
                  <a:t>, </a:t>
                </a:r>
                <a:r>
                  <a:rPr lang="en-US" sz="2000" dirty="0" smtClean="0">
                    <a:latin typeface="Cambria" charset="0"/>
                    <a:ea typeface="Cambria" charset="0"/>
                    <a:cs typeface="Cambria" charset="0"/>
                  </a:rPr>
                  <a:t>where </a:t>
                </a:r>
                <a:r>
                  <a:rPr lang="en-US" sz="2000" i="1" dirty="0" smtClean="0">
                    <a:latin typeface="Cambria" charset="0"/>
                    <a:ea typeface="Cambria" charset="0"/>
                    <a:cs typeface="Cambria" charset="0"/>
                  </a:rPr>
                  <a:t>E</a:t>
                </a:r>
                <a:r>
                  <a:rPr lang="en-US" sz="2000" dirty="0" smtClean="0">
                    <a:latin typeface="Cambria" charset="0"/>
                    <a:ea typeface="Cambria" charset="0"/>
                    <a:cs typeface="Cambria" charset="0"/>
                  </a:rPr>
                  <a:t> = Medicaid income eligibility limit (</a:t>
                </a:r>
                <a14:m>
                  <m:oMath xmlns:m="http://schemas.openxmlformats.org/officeDocument/2006/math">
                    <m:sSubSup>
                      <m:sSubSupPr>
                        <m:ctrlPr>
                          <a:rPr lang="en-US" sz="2000" i="1" smtClean="0">
                            <a:latin typeface="Cambria Math" charset="0"/>
                          </a:rPr>
                        </m:ctrlPr>
                      </m:sSubSupPr>
                      <m:e>
                        <m:r>
                          <a:rPr lang="en-US" sz="2000" b="0" i="1" smtClean="0">
                            <a:latin typeface="Cambria Math" charset="0"/>
                          </a:rPr>
                          <m:t>𝑋</m:t>
                        </m:r>
                      </m:e>
                      <m:sub>
                        <m:r>
                          <a:rPr lang="en-US" sz="2000" b="0" i="1" smtClean="0">
                            <a:latin typeface="Cambria Math" charset="0"/>
                          </a:rPr>
                          <m:t>𝑀</m:t>
                        </m:r>
                      </m:sub>
                      <m:sup>
                        <m:r>
                          <a:rPr lang="en-US" sz="2000" b="0" i="1" smtClean="0">
                            <a:latin typeface="Cambria Math" charset="0"/>
                          </a:rPr>
                          <m:t>′</m:t>
                        </m:r>
                      </m:sup>
                    </m:sSubSup>
                    <m:r>
                      <a:rPr lang="en-US" sz="2000" b="0" i="1" dirty="0" smtClean="0">
                        <a:latin typeface="Cambria Math" charset="0"/>
                        <a:ea typeface="Cambria Math" charset="0"/>
                        <a:cs typeface="Cambria Math" charset="0"/>
                      </a:rPr>
                      <m:t>≥</m:t>
                    </m:r>
                    <m:r>
                      <a:rPr lang="en-US" sz="2000" b="0" i="1" smtClean="0">
                        <a:latin typeface="Cambria Math" charset="0"/>
                      </a:rPr>
                      <m:t>0, </m:t>
                    </m:r>
                    <m:sSubSup>
                      <m:sSubSupPr>
                        <m:ctrlPr>
                          <a:rPr lang="en-US" sz="2000" i="1">
                            <a:latin typeface="Cambria Math" charset="0"/>
                          </a:rPr>
                        </m:ctrlPr>
                      </m:sSubSupPr>
                      <m:e>
                        <m:r>
                          <a:rPr lang="en-US" sz="2000" i="1">
                            <a:latin typeface="Cambria Math" charset="0"/>
                          </a:rPr>
                          <m:t>𝑋</m:t>
                        </m:r>
                      </m:e>
                      <m:sub>
                        <m:r>
                          <a:rPr lang="en-US" sz="2000" b="0" i="1" smtClean="0">
                            <a:latin typeface="Cambria Math" charset="0"/>
                          </a:rPr>
                          <m:t>𝑈</m:t>
                        </m:r>
                      </m:sub>
                      <m:sup>
                        <m:r>
                          <a:rPr lang="en-US" sz="2000" i="1">
                            <a:latin typeface="Cambria Math" charset="0"/>
                          </a:rPr>
                          <m:t>′</m:t>
                        </m:r>
                      </m:sup>
                    </m:sSubSup>
                    <m:r>
                      <a:rPr lang="en-US" sz="2000" b="0" i="1" smtClean="0">
                        <a:latin typeface="Cambria Math" charset="0"/>
                        <a:ea typeface="Cambria Math" charset="0"/>
                        <a:cs typeface="Cambria Math" charset="0"/>
                      </a:rPr>
                      <m:t>≤</m:t>
                    </m:r>
                    <m:r>
                      <a:rPr lang="en-US" sz="2000" i="1">
                        <a:latin typeface="Cambria Math" charset="0"/>
                      </a:rPr>
                      <m:t>0</m:t>
                    </m:r>
                  </m:oMath>
                </a14:m>
                <a:r>
                  <a:rPr lang="en-US" sz="2000" dirty="0" smtClean="0"/>
                  <a:t>,</a:t>
                </a:r>
                <a:r>
                  <a:rPr lang="en-US" sz="2000" dirty="0"/>
                  <a:t> </a:t>
                </a:r>
                <a14:m>
                  <m:oMath xmlns:m="http://schemas.openxmlformats.org/officeDocument/2006/math">
                    <m:sSubSup>
                      <m:sSubSupPr>
                        <m:ctrlPr>
                          <a:rPr lang="en-US" sz="2000" i="1">
                            <a:latin typeface="Cambria Math" charset="0"/>
                          </a:rPr>
                        </m:ctrlPr>
                      </m:sSubSupPr>
                      <m:e>
                        <m:r>
                          <a:rPr lang="en-US" sz="2000" i="1">
                            <a:latin typeface="Cambria Math" charset="0"/>
                          </a:rPr>
                          <m:t>𝑋</m:t>
                        </m:r>
                      </m:e>
                      <m:sub>
                        <m:r>
                          <a:rPr lang="en-US" sz="2000" i="1">
                            <a:latin typeface="Cambria Math" charset="0"/>
                          </a:rPr>
                          <m:t>𝑃</m:t>
                        </m:r>
                      </m:sub>
                      <m:sup>
                        <m:r>
                          <a:rPr lang="en-US" sz="2000" i="1">
                            <a:latin typeface="Cambria Math" charset="0"/>
                          </a:rPr>
                          <m:t>′</m:t>
                        </m:r>
                      </m:sup>
                    </m:sSubSup>
                    <m:r>
                      <a:rPr lang="en-US" sz="2000" i="1" smtClean="0">
                        <a:latin typeface="Cambria Math" charset="0"/>
                        <a:ea typeface="Cambria Math" charset="0"/>
                        <a:cs typeface="Cambria Math" charset="0"/>
                      </a:rPr>
                      <m:t>≤</m:t>
                    </m:r>
                    <m:r>
                      <a:rPr lang="en-US" sz="2000" i="1">
                        <a:latin typeface="Cambria Math" charset="0"/>
                      </a:rPr>
                      <m:t>0</m:t>
                    </m:r>
                    <m:r>
                      <a:rPr lang="en-US" sz="2000" b="0" i="0" smtClean="0">
                        <a:latin typeface="Cambria Math" charset="0"/>
                      </a:rPr>
                      <m:t>)</m:t>
                    </m:r>
                  </m:oMath>
                </a14:m>
                <a:endParaRPr lang="en-US" sz="2000" b="0" i="0" dirty="0" smtClean="0">
                  <a:latin typeface="Cambria Math" charset="0"/>
                </a:endParaRPr>
              </a:p>
              <a:p>
                <a:pPr marL="0" marR="0" lvl="0" indent="0" defTabSz="91440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lang="en-US" sz="2000" b="0" i="0" smtClean="0">
                          <a:latin typeface="Cambria Math" charset="0"/>
                        </a:rPr>
                        <m:t> </m:t>
                      </m:r>
                    </m:oMath>
                  </m:oMathPara>
                </a14:m>
                <a:endParaRPr lang="en-US" sz="2000" b="0" i="0" dirty="0" smtClean="0">
                  <a:latin typeface="Cambria Math"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a:p>
              <a:p>
                <a:pPr marL="0" marR="0" lvl="0" indent="0" defTabSz="914400" eaLnBrk="1" fontAlgn="auto" latinLnBrk="0" hangingPunct="1">
                  <a:lnSpc>
                    <a:spcPct val="100000"/>
                  </a:lnSpc>
                  <a:spcBef>
                    <a:spcPts val="0"/>
                  </a:spcBef>
                  <a:spcAft>
                    <a:spcPts val="0"/>
                  </a:spcAft>
                  <a:buClrTx/>
                  <a:buSzTx/>
                  <a:buFontTx/>
                  <a:buNone/>
                  <a:tabLst/>
                  <a:defRPr/>
                </a:pPr>
                <a:r>
                  <a:rPr lang="en-US" sz="2200" b="1" dirty="0" smtClean="0">
                    <a:latin typeface="Cambria" charset="0"/>
                    <a:ea typeface="Cambria" charset="0"/>
                    <a:cs typeface="Cambria" charset="0"/>
                  </a:rPr>
                  <a:t>Effect on Uncompensated Care: 	</a:t>
                </a:r>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smtClean="0">
                  <a:latin typeface="Cambria Math" charset="0"/>
                  <a:ea typeface="Cambria Math" charset="0"/>
                  <a:cs typeface="Cambria Math"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2000" dirty="0">
                    <a:latin typeface="Cambria Math" charset="0"/>
                    <a:ea typeface="Cambria Math" charset="0"/>
                    <a:cs typeface="Cambria Math" charset="0"/>
                  </a:rPr>
                  <a:t>	</a:t>
                </a:r>
                <a:r>
                  <a:rPr lang="en-US" sz="2000" dirty="0" smtClean="0">
                    <a:latin typeface="Cambria Math" charset="0"/>
                    <a:ea typeface="Cambria Math" charset="0"/>
                    <a:cs typeface="Cambria Math" charset="0"/>
                  </a:rPr>
                  <a:t>(3)</a:t>
                </a:r>
                <a:r>
                  <a:rPr lang="en-US" sz="2000" dirty="0" smtClean="0"/>
                  <a:t>	</a:t>
                </a:r>
                <a14:m>
                  <m:oMath xmlns:m="http://schemas.openxmlformats.org/officeDocument/2006/math">
                    <m:f>
                      <m:fPr>
                        <m:ctrlPr>
                          <a:rPr lang="en-US" sz="2000" i="1" smtClean="0">
                            <a:latin typeface="Cambria Math" charset="0"/>
                          </a:rPr>
                        </m:ctrlPr>
                      </m:fPr>
                      <m:num>
                        <m:r>
                          <a:rPr lang="en-US" sz="2000" i="1" smtClean="0">
                            <a:latin typeface="Cambria Math" charset="0"/>
                          </a:rPr>
                          <m:t>𝑑</m:t>
                        </m:r>
                        <m:r>
                          <a:rPr lang="en-US" sz="2000" b="0" i="1" smtClean="0">
                            <a:latin typeface="Cambria Math" charset="0"/>
                          </a:rPr>
                          <m:t>𝑈𝐶</m:t>
                        </m:r>
                      </m:num>
                      <m:den>
                        <m:r>
                          <a:rPr lang="en-US" sz="2000" i="1" smtClean="0">
                            <a:latin typeface="Cambria Math" charset="0"/>
                          </a:rPr>
                          <m:t>𝑑</m:t>
                        </m:r>
                        <m:r>
                          <a:rPr lang="en-US" sz="2000" b="0" i="1" smtClean="0">
                            <a:latin typeface="Cambria Math" charset="0"/>
                          </a:rPr>
                          <m:t>𝐸</m:t>
                        </m:r>
                      </m:den>
                    </m:f>
                  </m:oMath>
                </a14:m>
                <a:r>
                  <a:rPr lang="en-US" sz="2000" dirty="0" smtClean="0"/>
                  <a:t>  = </a:t>
                </a:r>
                <a14:m>
                  <m:oMath xmlns:m="http://schemas.openxmlformats.org/officeDocument/2006/math">
                    <m:r>
                      <a:rPr lang="en-US" sz="2000" b="0" i="1" smtClean="0">
                        <a:latin typeface="Cambria Math" charset="0"/>
                      </a:rPr>
                      <m:t>𝐶</m:t>
                    </m:r>
                    <m:d>
                      <m:dPr>
                        <m:begChr m:val="["/>
                        <m:endChr m:val="]"/>
                        <m:ctrlPr>
                          <a:rPr lang="en-US" sz="2000" b="0" i="1" smtClean="0">
                            <a:latin typeface="Cambria Math" charset="0"/>
                          </a:rPr>
                        </m:ctrlPr>
                      </m:dPr>
                      <m:e>
                        <m:sSubSup>
                          <m:sSubSupPr>
                            <m:ctrlPr>
                              <a:rPr lang="en-US" sz="2000" b="0" i="1" smtClean="0">
                                <a:latin typeface="Cambria Math" charset="0"/>
                              </a:rPr>
                            </m:ctrlPr>
                          </m:sSubSupPr>
                          <m:e>
                            <m:r>
                              <a:rPr lang="en-US" sz="2000" b="0" i="1" smtClean="0">
                                <a:latin typeface="Cambria Math" charset="0"/>
                              </a:rPr>
                              <m:t>𝑋</m:t>
                            </m:r>
                          </m:e>
                          <m:sub>
                            <m:r>
                              <a:rPr lang="en-US" sz="2000" b="0" i="1" smtClean="0">
                                <a:latin typeface="Cambria Math" charset="0"/>
                              </a:rPr>
                              <m:t>𝑈</m:t>
                            </m:r>
                          </m:sub>
                          <m:sup>
                            <m:r>
                              <a:rPr lang="en-US" sz="2000" b="0" i="1" smtClean="0">
                                <a:latin typeface="Cambria Math" charset="0"/>
                              </a:rPr>
                              <m:t>′</m:t>
                            </m:r>
                          </m:sup>
                        </m:sSubSup>
                        <m:r>
                          <a:rPr lang="en-US" sz="2000" b="0" i="1" smtClean="0">
                            <a:latin typeface="Cambria Math" charset="0"/>
                          </a:rPr>
                          <m:t>+</m:t>
                        </m:r>
                        <m:sSub>
                          <m:sSubPr>
                            <m:ctrlPr>
                              <a:rPr lang="en-US" sz="2000" b="0" i="1" smtClean="0">
                                <a:latin typeface="Cambria Math" charset="0"/>
                              </a:rPr>
                            </m:ctrlPr>
                          </m:sSubPr>
                          <m:e>
                            <m:r>
                              <a:rPr lang="en-US" sz="2000" b="0" i="1" smtClean="0">
                                <a:latin typeface="Cambria Math" charset="0"/>
                              </a:rPr>
                              <m:t>𝐵</m:t>
                            </m:r>
                          </m:e>
                          <m:sub>
                            <m:r>
                              <a:rPr lang="en-US" sz="2000" b="0" i="1" smtClean="0">
                                <a:latin typeface="Cambria Math" charset="0"/>
                              </a:rPr>
                              <m:t>𝑃</m:t>
                            </m:r>
                          </m:sub>
                        </m:sSub>
                        <m:sSubSup>
                          <m:sSubSupPr>
                            <m:ctrlPr>
                              <a:rPr lang="en-US" sz="2000" b="0" i="1" smtClean="0">
                                <a:latin typeface="Cambria Math" charset="0"/>
                              </a:rPr>
                            </m:ctrlPr>
                          </m:sSubSupPr>
                          <m:e>
                            <m:r>
                              <a:rPr lang="en-US" sz="2000" b="0" i="1" smtClean="0">
                                <a:latin typeface="Cambria Math" charset="0"/>
                              </a:rPr>
                              <m:t>𝑋</m:t>
                            </m:r>
                          </m:e>
                          <m:sub>
                            <m:r>
                              <a:rPr lang="en-US" sz="2000" b="0" i="1" smtClean="0">
                                <a:latin typeface="Cambria Math" charset="0"/>
                              </a:rPr>
                              <m:t>𝑃</m:t>
                            </m:r>
                          </m:sub>
                          <m:sup>
                            <m:r>
                              <a:rPr lang="en-US" sz="2000" b="0" i="1" smtClean="0">
                                <a:latin typeface="Cambria Math" charset="0"/>
                              </a:rPr>
                              <m:t>′</m:t>
                            </m:r>
                          </m:sup>
                        </m:sSubSup>
                      </m:e>
                    </m:d>
                  </m:oMath>
                </a14:m>
                <a:r>
                  <a:rPr lang="en-US" sz="2000" dirty="0" smtClean="0">
                    <a:latin typeface="Cambria" charset="0"/>
                    <a:ea typeface="Cambria" charset="0"/>
                    <a:cs typeface="Cambria" charset="0"/>
                  </a:rPr>
                  <a:t>&lt;0</a:t>
                </a:r>
              </a:p>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t>                  	</a:t>
                </a:r>
                <a:endParaRPr lang="en-US" sz="2000" i="1" dirty="0" smtClean="0">
                  <a:latin typeface="Cambria Math" charset="0"/>
                </a:endParaRPr>
              </a:p>
              <a:p>
                <a:pPr eaLnBrk="1" fontAlgn="auto" hangingPunct="1">
                  <a:spcBef>
                    <a:spcPts val="0"/>
                  </a:spcBef>
                  <a:spcAft>
                    <a:spcPts val="0"/>
                  </a:spcAft>
                  <a:defRPr/>
                </a:pPr>
                <a:r>
                  <a:rPr lang="en-US" sz="2000" b="0" dirty="0" smtClean="0">
                    <a:latin typeface="Cambria" charset="0"/>
                    <a:ea typeface="Cambria" charset="0"/>
                    <a:cs typeface="Cambria" charset="0"/>
                  </a:rPr>
                  <a:t>Whether or not there is crowd-out, UC will fall. </a:t>
                </a:r>
              </a:p>
              <a:p>
                <a:pPr marL="857250" lvl="1" indent="-285750" eaLnBrk="1" fontAlgn="auto" hangingPunct="1">
                  <a:spcBef>
                    <a:spcPts val="0"/>
                  </a:spcBef>
                  <a:spcAft>
                    <a:spcPts val="0"/>
                  </a:spcAft>
                  <a:defRPr/>
                </a:pPr>
                <a:endParaRPr lang="en-US" sz="1800" b="0" dirty="0" smtClean="0">
                  <a:latin typeface="Cambria" charset="0"/>
                  <a:ea typeface="Cambria" charset="0"/>
                  <a:cs typeface="Cambria"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228599" y="1219200"/>
                <a:ext cx="8774113" cy="4570412"/>
              </a:xfrm>
              <a:blipFill rotWithShape="0">
                <a:blip r:embed="rId2"/>
                <a:stretch>
                  <a:fillRect l="-833" t="-1733"/>
                </a:stretch>
              </a:blipFill>
            </p:spPr>
            <p:txBody>
              <a:bodyPr/>
              <a:lstStyle/>
              <a:p>
                <a:r>
                  <a:rPr lang="en-US">
                    <a:noFill/>
                  </a:rPr>
                  <a:t> </a:t>
                </a:r>
              </a:p>
            </p:txBody>
          </p:sp>
        </mc:Fallback>
      </mc:AlternateContent>
    </p:spTree>
    <p:extLst>
      <p:ext uri="{BB962C8B-B14F-4D97-AF65-F5344CB8AC3E}">
        <p14:creationId xmlns:p14="http://schemas.microsoft.com/office/powerpoint/2010/main" val="2671778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b="1" dirty="0" smtClean="0">
                <a:latin typeface="Cambria" charset="0"/>
                <a:ea typeface="Cambria" charset="0"/>
                <a:cs typeface="Cambria" charset="0"/>
              </a:rPr>
              <a:t>The Effect of Expanding Medicaid Eligibility</a:t>
            </a:r>
            <a:endParaRPr lang="en-US" sz="3200" b="1" dirty="0">
              <a:latin typeface="Cambria" charset="0"/>
              <a:ea typeface="Cambria" charset="0"/>
              <a:cs typeface="Cambria" charset="0"/>
            </a:endParaRPr>
          </a:p>
        </p:txBody>
      </p:sp>
      <mc:AlternateContent xmlns:mc="http://schemas.openxmlformats.org/markup-compatibility/2006">
        <mc:Choice xmlns:a14="http://schemas.microsoft.com/office/drawing/2010/main" Requires="a14">
          <p:sp>
            <p:nvSpPr>
              <p:cNvPr id="6" name="Content Placeholder 5"/>
              <p:cNvSpPr>
                <a:spLocks noGrp="1"/>
              </p:cNvSpPr>
              <p:nvPr>
                <p:ph idx="1"/>
              </p:nvPr>
            </p:nvSpPr>
            <p:spPr>
              <a:xfrm>
                <a:off x="431800" y="1066800"/>
                <a:ext cx="8229600" cy="4800600"/>
              </a:xfr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200" b="1" dirty="0" smtClean="0">
                    <a:latin typeface="Cambria" charset="0"/>
                    <a:ea typeface="Cambria" charset="0"/>
                    <a:cs typeface="Cambria" charset="0"/>
                  </a:rPr>
                  <a:t>Effect on Hospital Revenue:</a:t>
                </a:r>
                <a:endParaRPr lang="en-US" sz="2200" b="1" dirty="0">
                  <a:latin typeface="Cambria" charset="0"/>
                  <a:ea typeface="Cambria" charset="0"/>
                  <a:cs typeface="Cambria"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t>		+	     —  </a:t>
                </a:r>
                <a:endParaRPr lang="en-US" sz="2000" i="1" dirty="0" smtClean="0">
                  <a:latin typeface="Cambria Math"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n-US" sz="2000" dirty="0" smtClean="0">
                    <a:latin typeface="Cambria Math" charset="0"/>
                    <a:ea typeface="Cambria Math" charset="0"/>
                    <a:cs typeface="Cambria Math" charset="0"/>
                  </a:rPr>
                  <a:t>(4) </a:t>
                </a:r>
                <a:r>
                  <a:rPr lang="en-US" sz="2000" dirty="0" smtClean="0"/>
                  <a:t>	</a:t>
                </a:r>
                <a14:m>
                  <m:oMath xmlns:m="http://schemas.openxmlformats.org/officeDocument/2006/math">
                    <m:f>
                      <m:fPr>
                        <m:ctrlPr>
                          <a:rPr lang="en-US" sz="2000" i="1">
                            <a:latin typeface="Cambria Math" charset="0"/>
                          </a:rPr>
                        </m:ctrlPr>
                      </m:fPr>
                      <m:num>
                        <m:r>
                          <a:rPr lang="en-US" sz="2000" i="1">
                            <a:latin typeface="Cambria Math" charset="0"/>
                          </a:rPr>
                          <m:t>𝑑</m:t>
                        </m:r>
                        <m:r>
                          <a:rPr lang="en-US" sz="2000" b="0" i="1" smtClean="0">
                            <a:latin typeface="Cambria Math" charset="0"/>
                          </a:rPr>
                          <m:t>𝑅</m:t>
                        </m:r>
                      </m:num>
                      <m:den>
                        <m:r>
                          <a:rPr lang="en-US" sz="2000" i="1">
                            <a:latin typeface="Cambria Math" charset="0"/>
                          </a:rPr>
                          <m:t>𝑑𝐸</m:t>
                        </m:r>
                      </m:den>
                    </m:f>
                  </m:oMath>
                </a14:m>
                <a:r>
                  <a:rPr lang="en-US" sz="2000" dirty="0"/>
                  <a:t>  </a:t>
                </a:r>
                <a:r>
                  <a:rPr lang="en-US" sz="2000" dirty="0" smtClean="0"/>
                  <a:t>= </a:t>
                </a:r>
                <a14:m>
                  <m:oMath xmlns:m="http://schemas.openxmlformats.org/officeDocument/2006/math">
                    <m:sSub>
                      <m:sSubPr>
                        <m:ctrlPr>
                          <a:rPr lang="en-US" sz="2000" i="1" smtClean="0">
                            <a:latin typeface="Cambria Math" charset="0"/>
                          </a:rPr>
                        </m:ctrlPr>
                      </m:sSubPr>
                      <m:e>
                        <m:r>
                          <a:rPr lang="en-US" sz="2000" b="0" i="1" smtClean="0">
                            <a:latin typeface="Cambria Math" charset="0"/>
                          </a:rPr>
                          <m:t>𝑃</m:t>
                        </m:r>
                      </m:e>
                      <m:sub>
                        <m:r>
                          <a:rPr lang="en-US" sz="2000" b="0" i="1" smtClean="0">
                            <a:latin typeface="Cambria Math" charset="0"/>
                          </a:rPr>
                          <m:t>𝑀</m:t>
                        </m:r>
                      </m:sub>
                    </m:sSub>
                    <m:sSubSup>
                      <m:sSubSupPr>
                        <m:ctrlPr>
                          <a:rPr lang="en-US" sz="2000" i="1" smtClean="0">
                            <a:latin typeface="Cambria Math" charset="0"/>
                          </a:rPr>
                        </m:ctrlPr>
                      </m:sSubSupPr>
                      <m:e>
                        <m:r>
                          <a:rPr lang="en-US" sz="2000" b="0" i="1" smtClean="0">
                            <a:latin typeface="Cambria Math" charset="0"/>
                          </a:rPr>
                          <m:t>𝑋</m:t>
                        </m:r>
                      </m:e>
                      <m:sub>
                        <m:r>
                          <a:rPr lang="en-US" sz="2000" b="0" i="1" smtClean="0">
                            <a:latin typeface="Cambria Math" charset="0"/>
                          </a:rPr>
                          <m:t>𝑀</m:t>
                        </m:r>
                      </m:sub>
                      <m:sup>
                        <m:r>
                          <a:rPr lang="en-US" sz="2000" b="0" i="1" smtClean="0">
                            <a:latin typeface="Cambria Math" charset="0"/>
                          </a:rPr>
                          <m:t>′</m:t>
                        </m:r>
                      </m:sup>
                    </m:sSubSup>
                    <m:r>
                      <a:rPr lang="en-US" sz="2000" b="0" i="1" smtClean="0">
                        <a:latin typeface="Cambria Math" charset="0"/>
                      </a:rPr>
                      <m:t>+</m:t>
                    </m:r>
                    <m:sSub>
                      <m:sSubPr>
                        <m:ctrlPr>
                          <a:rPr lang="en-US" sz="2000" b="0" i="1" smtClean="0">
                            <a:latin typeface="Cambria Math" charset="0"/>
                          </a:rPr>
                        </m:ctrlPr>
                      </m:sSubPr>
                      <m:e>
                        <m:r>
                          <a:rPr lang="en-US" sz="2000" b="0" i="1" smtClean="0">
                            <a:latin typeface="Cambria Math" charset="0"/>
                          </a:rPr>
                          <m:t>𝑃</m:t>
                        </m:r>
                      </m:e>
                      <m:sub>
                        <m:r>
                          <a:rPr lang="en-US" sz="2000" b="0" i="1" smtClean="0">
                            <a:latin typeface="Cambria Math" charset="0"/>
                          </a:rPr>
                          <m:t>𝑃</m:t>
                        </m:r>
                      </m:sub>
                    </m:sSub>
                    <m:d>
                      <m:dPr>
                        <m:ctrlPr>
                          <a:rPr lang="en-US" sz="2000" b="0" i="1" smtClean="0">
                            <a:latin typeface="Cambria Math" charset="0"/>
                          </a:rPr>
                        </m:ctrlPr>
                      </m:dPr>
                      <m:e>
                        <m:r>
                          <a:rPr lang="en-US" sz="2000" b="0" i="1" smtClean="0">
                            <a:latin typeface="Cambria Math" charset="0"/>
                          </a:rPr>
                          <m:t>1−</m:t>
                        </m:r>
                        <m:sSub>
                          <m:sSubPr>
                            <m:ctrlPr>
                              <a:rPr lang="en-US" sz="2000" b="0" i="1" smtClean="0">
                                <a:latin typeface="Cambria Math" charset="0"/>
                              </a:rPr>
                            </m:ctrlPr>
                          </m:sSubPr>
                          <m:e>
                            <m:r>
                              <a:rPr lang="en-US" sz="2000" b="0" i="1" smtClean="0">
                                <a:latin typeface="Cambria Math" charset="0"/>
                              </a:rPr>
                              <m:t>𝐵</m:t>
                            </m:r>
                          </m:e>
                          <m:sub>
                            <m:r>
                              <a:rPr lang="en-US" sz="2000" b="0" i="1" smtClean="0">
                                <a:latin typeface="Cambria Math" charset="0"/>
                              </a:rPr>
                              <m:t>𝑃</m:t>
                            </m:r>
                          </m:sub>
                        </m:sSub>
                      </m:e>
                    </m:d>
                    <m:sSubSup>
                      <m:sSubSupPr>
                        <m:ctrlPr>
                          <a:rPr lang="en-US" sz="2000" b="0" i="1" smtClean="0">
                            <a:latin typeface="Cambria Math" charset="0"/>
                          </a:rPr>
                        </m:ctrlPr>
                      </m:sSubSupPr>
                      <m:e>
                        <m:r>
                          <a:rPr lang="en-US" sz="2000" b="0" i="1" smtClean="0">
                            <a:latin typeface="Cambria Math" charset="0"/>
                          </a:rPr>
                          <m:t>𝑋</m:t>
                        </m:r>
                      </m:e>
                      <m:sub>
                        <m:r>
                          <a:rPr lang="en-US" sz="2000" b="0" i="1" smtClean="0">
                            <a:latin typeface="Cambria Math" charset="0"/>
                          </a:rPr>
                          <m:t>𝑃</m:t>
                        </m:r>
                      </m:sub>
                      <m:sup>
                        <m:r>
                          <a:rPr lang="en-US" sz="2000" b="0" i="1" smtClean="0">
                            <a:latin typeface="Cambria Math" charset="0"/>
                          </a:rPr>
                          <m:t>′</m:t>
                        </m:r>
                      </m:sup>
                    </m:sSubSup>
                    <m:r>
                      <a:rPr lang="en-US" sz="2000" b="0" i="1" smtClean="0">
                        <a:latin typeface="Cambria Math" charset="0"/>
                        <a:ea typeface="Cambria Math" charset="0"/>
                        <a:cs typeface="Cambria Math" charset="0"/>
                      </a:rPr>
                      <m:t>≷0</m:t>
                    </m:r>
                  </m:oMath>
                </a14:m>
                <a:endParaRPr lang="en-US" sz="2000" b="0" dirty="0" smtClean="0">
                  <a:ea typeface="Cambria Math" charset="0"/>
                  <a:cs typeface="Cambria Math"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2000" b="0" dirty="0" smtClean="0">
                  <a:ea typeface="Cambria Math" charset="0"/>
                  <a:cs typeface="Cambria Math" charset="0"/>
                </a:endParaRPr>
              </a:p>
              <a:p>
                <a:pPr eaLnBrk="1" fontAlgn="auto" hangingPunct="1">
                  <a:spcBef>
                    <a:spcPts val="0"/>
                  </a:spcBef>
                  <a:spcAft>
                    <a:spcPts val="0"/>
                  </a:spcAft>
                  <a:defRPr/>
                </a:pPr>
                <a:r>
                  <a:rPr lang="en-US" sz="2000" dirty="0" smtClean="0">
                    <a:latin typeface="Cambria" charset="0"/>
                    <a:ea typeface="Cambria" charset="0"/>
                    <a:cs typeface="Cambria" charset="0"/>
                  </a:rPr>
                  <a:t>If there is no crowd-out </a:t>
                </a:r>
                <a:r>
                  <a:rPr lang="en-US" sz="2000" dirty="0" smtClean="0"/>
                  <a:t>(</a:t>
                </a:r>
                <a14:m>
                  <m:oMath xmlns:m="http://schemas.openxmlformats.org/officeDocument/2006/math">
                    <m:sSubSup>
                      <m:sSubSupPr>
                        <m:ctrlPr>
                          <a:rPr lang="en-US" sz="2000" i="1">
                            <a:latin typeface="Cambria Math" charset="0"/>
                          </a:rPr>
                        </m:ctrlPr>
                      </m:sSubSupPr>
                      <m:e>
                        <m:r>
                          <a:rPr lang="en-US" sz="2000" i="1">
                            <a:latin typeface="Cambria Math" charset="0"/>
                          </a:rPr>
                          <m:t>𝑋</m:t>
                        </m:r>
                      </m:e>
                      <m:sub>
                        <m:r>
                          <a:rPr lang="en-US" sz="2000" i="1">
                            <a:latin typeface="Cambria Math" charset="0"/>
                          </a:rPr>
                          <m:t>𝑃</m:t>
                        </m:r>
                      </m:sub>
                      <m:sup>
                        <m:r>
                          <a:rPr lang="en-US" sz="2000" i="1">
                            <a:latin typeface="Cambria Math" charset="0"/>
                          </a:rPr>
                          <m:t>′</m:t>
                        </m:r>
                      </m:sup>
                    </m:sSubSup>
                    <m:r>
                      <a:rPr lang="en-US" sz="2000" b="0" i="1" smtClean="0">
                        <a:latin typeface="Cambria Math" charset="0"/>
                      </a:rPr>
                      <m:t>=</m:t>
                    </m:r>
                    <m:r>
                      <a:rPr lang="en-US" sz="2000" i="1">
                        <a:latin typeface="Cambria Math" charset="0"/>
                      </a:rPr>
                      <m:t>0</m:t>
                    </m:r>
                  </m:oMath>
                </a14:m>
                <a:r>
                  <a:rPr lang="en-US" sz="2000" dirty="0" smtClean="0"/>
                  <a:t>): </a:t>
                </a:r>
                <a14:m>
                  <m:oMath xmlns:m="http://schemas.openxmlformats.org/officeDocument/2006/math">
                    <m:f>
                      <m:fPr>
                        <m:ctrlPr>
                          <a:rPr lang="en-US" sz="2000" i="1">
                            <a:latin typeface="Cambria Math" charset="0"/>
                          </a:rPr>
                        </m:ctrlPr>
                      </m:fPr>
                      <m:num>
                        <m:r>
                          <a:rPr lang="en-US" sz="2000" i="1">
                            <a:latin typeface="Cambria Math" charset="0"/>
                          </a:rPr>
                          <m:t>𝑑𝑅</m:t>
                        </m:r>
                      </m:num>
                      <m:den>
                        <m:r>
                          <a:rPr lang="en-US" sz="2000" i="1">
                            <a:latin typeface="Cambria Math" charset="0"/>
                          </a:rPr>
                          <m:t>𝑑𝐸</m:t>
                        </m:r>
                      </m:den>
                    </m:f>
                  </m:oMath>
                </a14:m>
                <a:r>
                  <a:rPr lang="en-US" sz="2000" dirty="0"/>
                  <a:t>  = </a:t>
                </a:r>
                <a14:m>
                  <m:oMath xmlns:m="http://schemas.openxmlformats.org/officeDocument/2006/math">
                    <m:sSub>
                      <m:sSubPr>
                        <m:ctrlPr>
                          <a:rPr lang="en-US" sz="2000" i="1">
                            <a:latin typeface="Cambria Math" charset="0"/>
                          </a:rPr>
                        </m:ctrlPr>
                      </m:sSubPr>
                      <m:e>
                        <m:r>
                          <a:rPr lang="en-US" sz="2000" i="1">
                            <a:latin typeface="Cambria Math" charset="0"/>
                          </a:rPr>
                          <m:t>𝑃</m:t>
                        </m:r>
                      </m:e>
                      <m:sub>
                        <m:r>
                          <a:rPr lang="en-US" sz="2000" i="1">
                            <a:latin typeface="Cambria Math" charset="0"/>
                          </a:rPr>
                          <m:t>𝑀</m:t>
                        </m:r>
                      </m:sub>
                    </m:sSub>
                    <m:sSubSup>
                      <m:sSubSupPr>
                        <m:ctrlPr>
                          <a:rPr lang="en-US" sz="2000" i="1">
                            <a:latin typeface="Cambria Math" charset="0"/>
                          </a:rPr>
                        </m:ctrlPr>
                      </m:sSubSupPr>
                      <m:e>
                        <m:r>
                          <a:rPr lang="en-US" sz="2000" i="1">
                            <a:latin typeface="Cambria Math" charset="0"/>
                          </a:rPr>
                          <m:t>𝑋</m:t>
                        </m:r>
                      </m:e>
                      <m:sub>
                        <m:r>
                          <a:rPr lang="en-US" sz="2000" i="1">
                            <a:latin typeface="Cambria Math" charset="0"/>
                          </a:rPr>
                          <m:t>𝑀</m:t>
                        </m:r>
                      </m:sub>
                      <m:sup>
                        <m:r>
                          <a:rPr lang="en-US" sz="2000" i="1">
                            <a:latin typeface="Cambria Math" charset="0"/>
                          </a:rPr>
                          <m:t>′</m:t>
                        </m:r>
                      </m:sup>
                    </m:sSubSup>
                  </m:oMath>
                </a14:m>
                <a:r>
                  <a:rPr lang="en-US" sz="2000" dirty="0" smtClean="0"/>
                  <a:t>&gt; </a:t>
                </a:r>
                <a:r>
                  <a:rPr lang="en-US" sz="2000" dirty="0" smtClean="0">
                    <a:latin typeface="Cambria" charset="0"/>
                    <a:ea typeface="Cambria" charset="0"/>
                    <a:cs typeface="Cambria" charset="0"/>
                  </a:rPr>
                  <a:t>0.</a:t>
                </a:r>
              </a:p>
              <a:p>
                <a:pPr eaLnBrk="1" fontAlgn="auto" hangingPunct="1">
                  <a:spcBef>
                    <a:spcPts val="0"/>
                  </a:spcBef>
                  <a:spcAft>
                    <a:spcPts val="0"/>
                  </a:spcAft>
                  <a:defRPr/>
                </a:pPr>
                <a:endParaRPr lang="en-US" sz="1200" dirty="0"/>
              </a:p>
              <a:p>
                <a:pPr eaLnBrk="1" fontAlgn="auto" hangingPunct="1">
                  <a:spcBef>
                    <a:spcPts val="0"/>
                  </a:spcBef>
                  <a:spcAft>
                    <a:spcPts val="0"/>
                  </a:spcAft>
                  <a:defRPr/>
                </a:pPr>
                <a:r>
                  <a:rPr lang="en-US" sz="2000" dirty="0" smtClean="0">
                    <a:latin typeface="Cambria" charset="0"/>
                    <a:ea typeface="Cambria" charset="0"/>
                    <a:cs typeface="Cambria" charset="0"/>
                  </a:rPr>
                  <a:t>If there is some crowd-out: </a:t>
                </a:r>
                <a:r>
                  <a:rPr lang="en-US" sz="2000" dirty="0" smtClean="0">
                    <a:ea typeface="Cambria Math" charset="0"/>
                    <a:cs typeface="Cambria Math" charset="0"/>
                  </a:rPr>
                  <a:t> </a:t>
                </a:r>
                <a14:m>
                  <m:oMath xmlns:m="http://schemas.openxmlformats.org/officeDocument/2006/math">
                    <m:f>
                      <m:fPr>
                        <m:ctrlPr>
                          <a:rPr lang="en-US" sz="2000" i="1">
                            <a:latin typeface="Cambria Math" charset="0"/>
                          </a:rPr>
                        </m:ctrlPr>
                      </m:fPr>
                      <m:num>
                        <m:r>
                          <a:rPr lang="en-US" sz="2000" i="1">
                            <a:latin typeface="Cambria Math" charset="0"/>
                          </a:rPr>
                          <m:t>𝑑𝑅</m:t>
                        </m:r>
                      </m:num>
                      <m:den>
                        <m:r>
                          <a:rPr lang="en-US" sz="2000" i="1">
                            <a:latin typeface="Cambria Math" charset="0"/>
                          </a:rPr>
                          <m:t>𝑑𝐸</m:t>
                        </m:r>
                      </m:den>
                    </m:f>
                  </m:oMath>
                </a14:m>
                <a:r>
                  <a:rPr lang="en-US" sz="2000" dirty="0"/>
                  <a:t>  </a:t>
                </a:r>
                <a:r>
                  <a:rPr lang="en-US" sz="2000" dirty="0" smtClean="0"/>
                  <a:t>&gt;</a:t>
                </a:r>
                <a:r>
                  <a:rPr lang="en-US" sz="2000" dirty="0" smtClean="0">
                    <a:latin typeface="Cambria" charset="0"/>
                    <a:ea typeface="Cambria" charset="0"/>
                    <a:cs typeface="Cambria" charset="0"/>
                  </a:rPr>
                  <a:t> 0 </a:t>
                </a:r>
                <a:r>
                  <a:rPr lang="en-US" sz="2000" i="1" dirty="0" err="1" smtClean="0">
                    <a:latin typeface="Cambria" charset="0"/>
                    <a:ea typeface="Cambria" charset="0"/>
                    <a:cs typeface="Cambria" charset="0"/>
                  </a:rPr>
                  <a:t>iff</a:t>
                </a:r>
                <a:r>
                  <a:rPr lang="en-US" sz="2000" dirty="0" smtClean="0">
                    <a:latin typeface="Cambria" charset="0"/>
                    <a:ea typeface="Cambria" charset="0"/>
                    <a:cs typeface="Cambria" charset="0"/>
                  </a:rPr>
                  <a:t> </a:t>
                </a:r>
                <a:r>
                  <a:rPr lang="en-US" sz="2000" dirty="0" smtClean="0">
                    <a:latin typeface="Cambria" charset="0"/>
                    <a:ea typeface="Cambria" charset="0"/>
                    <a:cs typeface="Cambria" charset="0"/>
                  </a:rPr>
                  <a:t> </a:t>
                </a:r>
                <a14:m>
                  <m:oMath xmlns:m="http://schemas.openxmlformats.org/officeDocument/2006/math">
                    <m:f>
                      <m:fPr>
                        <m:ctrlPr>
                          <a:rPr lang="bg-BG" sz="2000" i="1" smtClean="0">
                            <a:latin typeface="Cambria Math" charset="0"/>
                            <a:ea typeface="Cambria" charset="0"/>
                            <a:cs typeface="Cambria" charset="0"/>
                          </a:rPr>
                        </m:ctrlPr>
                      </m:fPr>
                      <m:num>
                        <m:sSub>
                          <m:sSubPr>
                            <m:ctrlPr>
                              <a:rPr lang="en-US" sz="2000" i="1" smtClean="0">
                                <a:latin typeface="Cambria Math" charset="0"/>
                                <a:ea typeface="Cambria" charset="0"/>
                                <a:cs typeface="Cambria" charset="0"/>
                              </a:rPr>
                            </m:ctrlPr>
                          </m:sSubPr>
                          <m:e>
                            <m:r>
                              <a:rPr lang="en-US" sz="2000" b="0" i="1" smtClean="0">
                                <a:latin typeface="Cambria Math" charset="0"/>
                                <a:ea typeface="Cambria" charset="0"/>
                                <a:cs typeface="Cambria" charset="0"/>
                              </a:rPr>
                              <m:t>𝑃</m:t>
                            </m:r>
                          </m:e>
                          <m:sub>
                            <m:r>
                              <a:rPr lang="en-US" sz="2000" b="0" i="1" smtClean="0">
                                <a:latin typeface="Cambria Math" charset="0"/>
                                <a:ea typeface="Cambria" charset="0"/>
                                <a:cs typeface="Cambria" charset="0"/>
                              </a:rPr>
                              <m:t>𝑀</m:t>
                            </m:r>
                          </m:sub>
                        </m:sSub>
                      </m:num>
                      <m:den>
                        <m:sSub>
                          <m:sSubPr>
                            <m:ctrlPr>
                              <a:rPr lang="en-US" sz="2000" i="1" smtClean="0">
                                <a:latin typeface="Cambria Math" charset="0"/>
                                <a:ea typeface="Cambria" charset="0"/>
                                <a:cs typeface="Cambria" charset="0"/>
                              </a:rPr>
                            </m:ctrlPr>
                          </m:sSubPr>
                          <m:e>
                            <m:r>
                              <a:rPr lang="en-US" sz="2000" b="0" i="1" smtClean="0">
                                <a:latin typeface="Cambria Math" charset="0"/>
                                <a:ea typeface="Cambria" charset="0"/>
                                <a:cs typeface="Cambria" charset="0"/>
                              </a:rPr>
                              <m:t>𝑃</m:t>
                            </m:r>
                          </m:e>
                          <m:sub>
                            <m:r>
                              <a:rPr lang="en-US" sz="2000" b="0" i="1" smtClean="0">
                                <a:latin typeface="Cambria Math" charset="0"/>
                                <a:ea typeface="Cambria" charset="0"/>
                                <a:cs typeface="Cambria" charset="0"/>
                              </a:rPr>
                              <m:t>𝑃</m:t>
                            </m:r>
                          </m:sub>
                        </m:sSub>
                        <m:d>
                          <m:dPr>
                            <m:ctrlPr>
                              <a:rPr lang="en-US" sz="2000" b="0" i="1" smtClean="0">
                                <a:latin typeface="Cambria Math" charset="0"/>
                                <a:ea typeface="Cambria" charset="0"/>
                                <a:cs typeface="Cambria" charset="0"/>
                              </a:rPr>
                            </m:ctrlPr>
                          </m:dPr>
                          <m:e>
                            <m:r>
                              <a:rPr lang="en-US" sz="2000" b="0" i="1" smtClean="0">
                                <a:latin typeface="Cambria Math" charset="0"/>
                                <a:ea typeface="Cambria" charset="0"/>
                                <a:cs typeface="Cambria" charset="0"/>
                              </a:rPr>
                              <m:t>1−</m:t>
                            </m:r>
                            <m:sSub>
                              <m:sSubPr>
                                <m:ctrlPr>
                                  <a:rPr lang="en-US" sz="2000" b="0" i="1" smtClean="0">
                                    <a:latin typeface="Cambria Math" charset="0"/>
                                    <a:ea typeface="Cambria" charset="0"/>
                                    <a:cs typeface="Cambria" charset="0"/>
                                  </a:rPr>
                                </m:ctrlPr>
                              </m:sSubPr>
                              <m:e>
                                <m:r>
                                  <a:rPr lang="en-US" sz="2000" b="0" i="1" smtClean="0">
                                    <a:latin typeface="Cambria Math" charset="0"/>
                                    <a:ea typeface="Cambria" charset="0"/>
                                    <a:cs typeface="Cambria" charset="0"/>
                                  </a:rPr>
                                  <m:t>𝐵</m:t>
                                </m:r>
                              </m:e>
                              <m:sub>
                                <m:r>
                                  <a:rPr lang="en-US" sz="2000" b="0" i="1" smtClean="0">
                                    <a:latin typeface="Cambria Math" charset="0"/>
                                    <a:ea typeface="Cambria" charset="0"/>
                                    <a:cs typeface="Cambria" charset="0"/>
                                  </a:rPr>
                                  <m:t>𝑃</m:t>
                                </m:r>
                              </m:sub>
                            </m:sSub>
                          </m:e>
                        </m:d>
                      </m:den>
                    </m:f>
                    <m:r>
                      <a:rPr lang="en-US" sz="2000" b="0" i="1" smtClean="0">
                        <a:latin typeface="Cambria Math" charset="0"/>
                        <a:ea typeface="Cambria" charset="0"/>
                        <a:cs typeface="Cambria" charset="0"/>
                      </a:rPr>
                      <m:t>&gt;</m:t>
                    </m:r>
                    <m:f>
                      <m:fPr>
                        <m:ctrlPr>
                          <a:rPr lang="bg-BG" sz="2000" b="0" i="1" smtClean="0">
                            <a:latin typeface="Cambria Math" charset="0"/>
                            <a:ea typeface="Cambria" charset="0"/>
                            <a:cs typeface="Cambria" charset="0"/>
                          </a:rPr>
                        </m:ctrlPr>
                      </m:fPr>
                      <m:num>
                        <m:sSubSup>
                          <m:sSubSupPr>
                            <m:ctrlPr>
                              <a:rPr lang="en-US" sz="2000" b="0" i="1" smtClean="0">
                                <a:latin typeface="Cambria Math" charset="0"/>
                                <a:ea typeface="Cambria" charset="0"/>
                                <a:cs typeface="Cambria" charset="0"/>
                              </a:rPr>
                            </m:ctrlPr>
                          </m:sSubSupPr>
                          <m:e>
                            <m:r>
                              <a:rPr lang="en-US" sz="2000" b="0" i="1" smtClean="0">
                                <a:latin typeface="Cambria Math" charset="0"/>
                                <a:ea typeface="Cambria" charset="0"/>
                                <a:cs typeface="Cambria" charset="0"/>
                              </a:rPr>
                              <m:t>−</m:t>
                            </m:r>
                            <m:r>
                              <a:rPr lang="en-US" sz="2000" b="0" i="1" smtClean="0">
                                <a:latin typeface="Cambria Math" charset="0"/>
                                <a:ea typeface="Cambria" charset="0"/>
                                <a:cs typeface="Cambria" charset="0"/>
                              </a:rPr>
                              <m:t>𝑋</m:t>
                            </m:r>
                          </m:e>
                          <m:sub>
                            <m:r>
                              <a:rPr lang="en-US" sz="2000" b="0" i="1" smtClean="0">
                                <a:latin typeface="Cambria Math" charset="0"/>
                                <a:ea typeface="Cambria" charset="0"/>
                                <a:cs typeface="Cambria" charset="0"/>
                              </a:rPr>
                              <m:t>𝑃</m:t>
                            </m:r>
                          </m:sub>
                          <m:sup>
                            <m:r>
                              <a:rPr lang="en-US" sz="2000" b="0" i="1" smtClean="0">
                                <a:latin typeface="Cambria Math" charset="0"/>
                                <a:ea typeface="Cambria" charset="0"/>
                                <a:cs typeface="Cambria" charset="0"/>
                              </a:rPr>
                              <m:t>′</m:t>
                            </m:r>
                          </m:sup>
                        </m:sSubSup>
                      </m:num>
                      <m:den>
                        <m:sSubSup>
                          <m:sSubSupPr>
                            <m:ctrlPr>
                              <a:rPr lang="en-US" sz="2000" b="0" i="1" smtClean="0">
                                <a:latin typeface="Cambria Math" charset="0"/>
                                <a:ea typeface="Cambria" charset="0"/>
                                <a:cs typeface="Cambria" charset="0"/>
                              </a:rPr>
                            </m:ctrlPr>
                          </m:sSubSupPr>
                          <m:e>
                            <m:r>
                              <a:rPr lang="en-US" sz="2000" b="0" i="1" smtClean="0">
                                <a:latin typeface="Cambria Math" charset="0"/>
                                <a:ea typeface="Cambria" charset="0"/>
                                <a:cs typeface="Cambria" charset="0"/>
                              </a:rPr>
                              <m:t>𝑋</m:t>
                            </m:r>
                          </m:e>
                          <m:sub>
                            <m:r>
                              <a:rPr lang="en-US" sz="2000" b="0" i="1" smtClean="0">
                                <a:latin typeface="Cambria Math" charset="0"/>
                                <a:ea typeface="Cambria" charset="0"/>
                                <a:cs typeface="Cambria" charset="0"/>
                              </a:rPr>
                              <m:t>𝑀</m:t>
                            </m:r>
                          </m:sub>
                          <m:sup>
                            <m:r>
                              <a:rPr lang="en-US" sz="2000" b="0" i="1" smtClean="0">
                                <a:latin typeface="Cambria Math" charset="0"/>
                                <a:ea typeface="Cambria" charset="0"/>
                                <a:cs typeface="Cambria" charset="0"/>
                              </a:rPr>
                              <m:t>′</m:t>
                            </m:r>
                          </m:sup>
                        </m:sSubSup>
                      </m:den>
                    </m:f>
                  </m:oMath>
                </a14:m>
                <a:endParaRPr lang="en-US" sz="2000" dirty="0">
                  <a:ea typeface="Cambria Math" charset="0"/>
                  <a:cs typeface="Cambria Math" charset="0"/>
                </a:endParaRPr>
              </a:p>
              <a:p>
                <a:pPr marL="457200" marR="0" lvl="0" indent="-457200" defTabSz="914400" eaLnBrk="1" fontAlgn="auto" latinLnBrk="0" hangingPunct="1">
                  <a:lnSpc>
                    <a:spcPct val="100000"/>
                  </a:lnSpc>
                  <a:spcBef>
                    <a:spcPts val="0"/>
                  </a:spcBef>
                  <a:spcAft>
                    <a:spcPts val="0"/>
                  </a:spcAft>
                  <a:buClrTx/>
                  <a:buSzTx/>
                  <a:buFontTx/>
                  <a:buAutoNum type="arabicPeriod"/>
                  <a:tabLst/>
                  <a:defRPr/>
                </a:pPr>
                <a:endParaRPr lang="en-US" sz="1200" b="0" dirty="0" smtClean="0">
                  <a:ea typeface="Cambria Math" charset="0"/>
                  <a:cs typeface="Cambria Math" charset="0"/>
                </a:endParaRPr>
              </a:p>
              <a:p>
                <a:pPr lvl="1" eaLnBrk="1" fontAlgn="auto" hangingPunct="1">
                  <a:spcBef>
                    <a:spcPts val="0"/>
                  </a:spcBef>
                  <a:spcAft>
                    <a:spcPts val="0"/>
                  </a:spcAft>
                  <a:defRPr/>
                </a:pPr>
                <a:r>
                  <a:rPr lang="en-US" sz="1800" dirty="0" smtClean="0">
                    <a:latin typeface="Cambria" charset="0"/>
                    <a:ea typeface="Cambria" charset="0"/>
                    <a:cs typeface="Cambria" charset="0"/>
                  </a:rPr>
                  <a:t>Expansion can reduce </a:t>
                </a:r>
                <a:r>
                  <a:rPr lang="en-US" sz="1800" i="1" dirty="0" smtClean="0">
                    <a:latin typeface="Cambria" charset="0"/>
                    <a:ea typeface="Cambria" charset="0"/>
                    <a:cs typeface="Cambria" charset="0"/>
                  </a:rPr>
                  <a:t>R</a:t>
                </a:r>
                <a:r>
                  <a:rPr lang="en-US" sz="1800" dirty="0" smtClean="0">
                    <a:latin typeface="Cambria" charset="0"/>
                    <a:ea typeface="Cambria" charset="0"/>
                    <a:cs typeface="Cambria" charset="0"/>
                  </a:rPr>
                  <a:t> if </a:t>
                </a:r>
                <a:r>
                  <a:rPr lang="en-US" sz="1800" i="1" dirty="0">
                    <a:latin typeface="Cambria" charset="0"/>
                    <a:ea typeface="Cambria" charset="0"/>
                    <a:cs typeface="Cambria" charset="0"/>
                  </a:rPr>
                  <a:t>P</a:t>
                </a:r>
                <a:r>
                  <a:rPr lang="en-US" sz="1800" i="1" baseline="-25000" dirty="0">
                    <a:latin typeface="Cambria" charset="0"/>
                    <a:ea typeface="Cambria" charset="0"/>
                    <a:cs typeface="Cambria" charset="0"/>
                  </a:rPr>
                  <a:t>P</a:t>
                </a:r>
                <a:r>
                  <a:rPr lang="en-US" sz="1800" dirty="0" smtClean="0">
                    <a:latin typeface="Cambria" charset="0"/>
                    <a:ea typeface="Cambria" charset="0"/>
                    <a:cs typeface="Cambria" charset="0"/>
                  </a:rPr>
                  <a:t> </a:t>
                </a:r>
                <a14:m>
                  <m:oMath xmlns:m="http://schemas.openxmlformats.org/officeDocument/2006/math">
                    <m:r>
                      <a:rPr lang="en-US" sz="1800" i="1" smtClean="0">
                        <a:latin typeface="Cambria Math" charset="0"/>
                        <a:ea typeface="Cambria Math" charset="0"/>
                        <a:cs typeface="Cambria Math" charset="0"/>
                      </a:rPr>
                      <m:t>≫</m:t>
                    </m:r>
                  </m:oMath>
                </a14:m>
                <a:r>
                  <a:rPr lang="en-US" sz="1800" i="1" dirty="0" smtClean="0">
                    <a:latin typeface="Cambria" charset="0"/>
                    <a:ea typeface="Cambria" charset="0"/>
                    <a:cs typeface="Cambria" charset="0"/>
                  </a:rPr>
                  <a:t>P</a:t>
                </a:r>
                <a:r>
                  <a:rPr lang="en-US" sz="1800" i="1" baseline="-25000" dirty="0" smtClean="0">
                    <a:latin typeface="Cambria" charset="0"/>
                    <a:ea typeface="Cambria" charset="0"/>
                    <a:cs typeface="Cambria" charset="0"/>
                  </a:rPr>
                  <a:t>M</a:t>
                </a:r>
                <a:r>
                  <a:rPr lang="en-US" sz="1800" dirty="0" smtClean="0">
                    <a:latin typeface="Cambria" charset="0"/>
                    <a:ea typeface="Cambria" charset="0"/>
                    <a:cs typeface="Cambria" charset="0"/>
                  </a:rPr>
                  <a:t> or if there is a lot of crowd-out.</a:t>
                </a:r>
              </a:p>
              <a:p>
                <a:pPr lvl="1" eaLnBrk="1" fontAlgn="auto" hangingPunct="1">
                  <a:spcBef>
                    <a:spcPts val="0"/>
                  </a:spcBef>
                  <a:spcAft>
                    <a:spcPts val="0"/>
                  </a:spcAft>
                  <a:defRPr/>
                </a:pPr>
                <a:endParaRPr lang="en-US" sz="1800" dirty="0" smtClean="0">
                  <a:latin typeface="Cambria" charset="0"/>
                  <a:ea typeface="Cambria" charset="0"/>
                  <a:cs typeface="Cambria" charset="0"/>
                </a:endParaRPr>
              </a:p>
              <a:p>
                <a:pPr lvl="1" eaLnBrk="1" fontAlgn="auto" hangingPunct="1">
                  <a:spcBef>
                    <a:spcPts val="0"/>
                  </a:spcBef>
                  <a:spcAft>
                    <a:spcPts val="0"/>
                  </a:spcAft>
                  <a:defRPr/>
                </a:pPr>
                <a:r>
                  <a:rPr lang="en-US" sz="1800" b="0" dirty="0" smtClean="0">
                    <a:latin typeface="Cambria" charset="0"/>
                    <a:ea typeface="Cambria" charset="0"/>
                    <a:cs typeface="Cambria" charset="0"/>
                  </a:rPr>
                  <a:t>Medicaid take-up will tend to be lower and crowd-out will tend to be greater at higher levels of </a:t>
                </a:r>
                <a:r>
                  <a:rPr lang="en-US" sz="1800" b="0" i="1" dirty="0" smtClean="0">
                    <a:latin typeface="Cambria" charset="0"/>
                    <a:ea typeface="Cambria" charset="0"/>
                    <a:cs typeface="Cambria" charset="0"/>
                  </a:rPr>
                  <a:t>E</a:t>
                </a:r>
                <a:r>
                  <a:rPr lang="en-US" sz="1800" b="0" dirty="0" smtClean="0">
                    <a:latin typeface="Cambria" charset="0"/>
                    <a:ea typeface="Cambria" charset="0"/>
                    <a:cs typeface="Cambria" charset="0"/>
                  </a:rPr>
                  <a:t>. </a:t>
                </a:r>
              </a:p>
              <a:p>
                <a:pPr marL="457200" lvl="1" indent="0" eaLnBrk="1" fontAlgn="auto" hangingPunct="1">
                  <a:spcBef>
                    <a:spcPts val="0"/>
                  </a:spcBef>
                  <a:spcAft>
                    <a:spcPts val="0"/>
                  </a:spcAft>
                  <a:buNone/>
                  <a:defRPr/>
                </a:pPr>
                <a:endParaRPr lang="en-US" sz="1800" dirty="0" smtClean="0">
                  <a:latin typeface="Cambria" charset="0"/>
                  <a:ea typeface="Cambria" charset="0"/>
                  <a:cs typeface="Cambria" charset="0"/>
                </a:endParaRPr>
              </a:p>
              <a:p>
                <a:pPr marL="914400" lvl="2" indent="0" eaLnBrk="1" fontAlgn="auto" hangingPunct="1">
                  <a:spcBef>
                    <a:spcPts val="0"/>
                  </a:spcBef>
                  <a:spcAft>
                    <a:spcPts val="0"/>
                  </a:spcAft>
                  <a:buNone/>
                  <a:defRPr/>
                </a:pPr>
                <a14:m>
                  <m:oMath xmlns:m="http://schemas.openxmlformats.org/officeDocument/2006/math">
                    <m:r>
                      <a:rPr lang="en-US" sz="1800" i="1" dirty="0" smtClean="0">
                        <a:latin typeface="Cambria Math" charset="0"/>
                        <a:ea typeface="Cambria Math" charset="0"/>
                        <a:cs typeface="Cambria Math" charset="0"/>
                      </a:rPr>
                      <m:t>⇒</m:t>
                    </m:r>
                  </m:oMath>
                </a14:m>
                <a:r>
                  <a:rPr lang="en-US" sz="1800" dirty="0" smtClean="0">
                    <a:latin typeface="Cambria" charset="0"/>
                    <a:ea typeface="Cambria" charset="0"/>
                    <a:cs typeface="Cambria" charset="0"/>
                  </a:rPr>
                  <a:t> </a:t>
                </a:r>
                <a:r>
                  <a:rPr lang="en-US" sz="1800" b="1" i="1" dirty="0" smtClean="0">
                    <a:latin typeface="Cambria" charset="0"/>
                    <a:ea typeface="Cambria" charset="0"/>
                    <a:cs typeface="Cambria" charset="0"/>
                  </a:rPr>
                  <a:t>Effect of ACA expansion is likely to vary across states depending on baseline eligibility rules.</a:t>
                </a:r>
              </a:p>
              <a:p>
                <a:pPr marL="457200" lvl="1" indent="0" eaLnBrk="1" fontAlgn="auto" hangingPunct="1">
                  <a:spcBef>
                    <a:spcPts val="0"/>
                  </a:spcBef>
                  <a:spcAft>
                    <a:spcPts val="0"/>
                  </a:spcAft>
                  <a:buNone/>
                  <a:defRPr/>
                </a:pPr>
                <a:endParaRPr lang="en-US" sz="1600" dirty="0" smtClean="0">
                  <a:latin typeface="Cambria" charset="0"/>
                  <a:ea typeface="Cambria" charset="0"/>
                  <a:cs typeface="Cambria" charset="0"/>
                </a:endParaRPr>
              </a:p>
              <a:p>
                <a:pPr marL="457200" lvl="1" indent="0" eaLnBrk="1" fontAlgn="auto" hangingPunct="1">
                  <a:spcBef>
                    <a:spcPts val="0"/>
                  </a:spcBef>
                  <a:spcAft>
                    <a:spcPts val="0"/>
                  </a:spcAft>
                  <a:buNone/>
                  <a:defRPr/>
                </a:pPr>
                <a:r>
                  <a:rPr lang="en-US" sz="1600" dirty="0" smtClean="0">
                    <a:latin typeface="Cambria" charset="0"/>
                    <a:ea typeface="Cambria" charset="0"/>
                    <a:cs typeface="Cambria" charset="0"/>
                  </a:rPr>
                  <a:t> </a:t>
                </a:r>
                <a:endParaRPr lang="en-US" sz="1600" b="0" dirty="0" smtClean="0">
                  <a:latin typeface="Cambria" charset="0"/>
                  <a:ea typeface="Cambria" charset="0"/>
                  <a:cs typeface="Cambria" charset="0"/>
                </a:endParaRPr>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smtClean="0"/>
              </a:p>
              <a:p>
                <a:pPr marL="0" marR="0" lvl="0" indent="0" defTabSz="914400" eaLnBrk="1" fontAlgn="auto" latinLnBrk="0" hangingPunct="1">
                  <a:lnSpc>
                    <a:spcPct val="100000"/>
                  </a:lnSpc>
                  <a:spcBef>
                    <a:spcPts val="0"/>
                  </a:spcBef>
                  <a:spcAft>
                    <a:spcPts val="0"/>
                  </a:spcAft>
                  <a:buClrTx/>
                  <a:buSzTx/>
                  <a:buFontTx/>
                  <a:buNone/>
                  <a:tabLst/>
                  <a:defRPr/>
                </a:pPr>
                <a:endParaRPr lang="en-US" sz="2000" dirty="0"/>
              </a:p>
            </p:txBody>
          </p:sp>
        </mc:Choice>
        <mc:Fallback>
          <p:sp>
            <p:nvSpPr>
              <p:cNvPr id="6" name="Content Placeholder 5"/>
              <p:cNvSpPr>
                <a:spLocks noGrp="1" noRot="1" noChangeAspect="1" noMove="1" noResize="1" noEditPoints="1" noAdjustHandles="1" noChangeArrowheads="1" noChangeShapeType="1" noTextEdit="1"/>
              </p:cNvSpPr>
              <p:nvPr>
                <p:ph idx="1"/>
              </p:nvPr>
            </p:nvSpPr>
            <p:spPr>
              <a:xfrm>
                <a:off x="431800" y="1066800"/>
                <a:ext cx="8229600" cy="4800600"/>
              </a:xfrm>
              <a:blipFill rotWithShape="0">
                <a:blip r:embed="rId2"/>
                <a:stretch>
                  <a:fillRect l="-963" t="-888" r="-222" b="-635"/>
                </a:stretch>
              </a:blipFill>
            </p:spPr>
            <p:txBody>
              <a:bodyPr/>
              <a:lstStyle/>
              <a:p>
                <a:r>
                  <a:rPr lang="en-US">
                    <a:noFill/>
                  </a:rPr>
                  <a:t> </a:t>
                </a:r>
              </a:p>
            </p:txBody>
          </p:sp>
        </mc:Fallback>
      </mc:AlternateContent>
    </p:spTree>
    <p:extLst>
      <p:ext uri="{BB962C8B-B14F-4D97-AF65-F5344CB8AC3E}">
        <p14:creationId xmlns:p14="http://schemas.microsoft.com/office/powerpoint/2010/main" val="176340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Cambria" charset="0"/>
                <a:ea typeface="Cambria" charset="0"/>
                <a:cs typeface="Cambria" charset="0"/>
              </a:rPr>
              <a:t>Heterogeneity Among Expansion States</a:t>
            </a:r>
            <a:endParaRPr lang="en-US" sz="3200" b="1" dirty="0">
              <a:latin typeface="Cambria" charset="0"/>
              <a:ea typeface="Cambria" charset="0"/>
              <a:cs typeface="Cambria"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2279433"/>
              </p:ext>
            </p:extLst>
          </p:nvPr>
        </p:nvGraphicFramePr>
        <p:xfrm>
          <a:off x="457200" y="3032760"/>
          <a:ext cx="8382001" cy="2301240"/>
        </p:xfrm>
        <a:graphic>
          <a:graphicData uri="http://schemas.openxmlformats.org/drawingml/2006/table">
            <a:tbl>
              <a:tblPr>
                <a:tableStyleId>{8EC20E35-A176-4012-BC5E-935CFFF8708E}</a:tableStyleId>
              </a:tblPr>
              <a:tblGrid>
                <a:gridCol w="1981200"/>
                <a:gridCol w="2133600"/>
                <a:gridCol w="2057400"/>
                <a:gridCol w="2209801"/>
              </a:tblGrid>
              <a:tr h="370840">
                <a:tc>
                  <a:txBody>
                    <a:bodyPr/>
                    <a:lstStyle/>
                    <a:p>
                      <a:endParaRPr lang="en-US" sz="1800" b="0" u="sng" baseline="0" dirty="0" smtClean="0">
                        <a:solidFill>
                          <a:schemeClr val="bg1"/>
                        </a:solidFill>
                        <a:latin typeface="Cambria" charset="0"/>
                        <a:ea typeface="Cambria" charset="0"/>
                        <a:cs typeface="Cambri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0" u="none" baseline="0" dirty="0" smtClean="0">
                          <a:solidFill>
                            <a:schemeClr val="bg1"/>
                          </a:solidFill>
                          <a:latin typeface="Cambria" charset="0"/>
                          <a:ea typeface="Cambria" charset="0"/>
                          <a:cs typeface="Cambria" charset="0"/>
                        </a:rPr>
                        <a:t>Pre-ACA Eligibility  Limit &gt; 100% FPL for</a:t>
                      </a:r>
                      <a:r>
                        <a:rPr lang="is-IS" sz="1800" b="0" u="none" baseline="0" dirty="0" smtClean="0">
                          <a:solidFill>
                            <a:schemeClr val="bg1"/>
                          </a:solidFill>
                          <a:latin typeface="Cambria" charset="0"/>
                          <a:ea typeface="Cambria" charset="0"/>
                          <a:cs typeface="Cambria" charset="0"/>
                        </a:rPr>
                        <a:t>…</a:t>
                      </a:r>
                      <a:endParaRPr lang="en-US" sz="1800" b="0" u="none" baseline="0" dirty="0" smtClean="0">
                        <a:solidFill>
                          <a:schemeClr val="bg1"/>
                        </a:solidFill>
                        <a:latin typeface="Cambria" charset="0"/>
                        <a:ea typeface="Cambria" charset="0"/>
                        <a:cs typeface="Cambri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hMerge="1">
                  <a:txBody>
                    <a:bodyPr/>
                    <a:lstStyle/>
                    <a:p>
                      <a:endParaRPr lang="en-US" dirty="0"/>
                    </a:p>
                  </a:txBody>
                  <a:tcPr>
                    <a:solidFill>
                      <a:schemeClr val="bg1">
                        <a:lumMod val="75000"/>
                      </a:schemeClr>
                    </a:solidFill>
                  </a:tcPr>
                </a:tc>
                <a:tc hMerge="1">
                  <a:txBody>
                    <a:bodyPr/>
                    <a:lstStyle/>
                    <a:p>
                      <a:endParaRPr lang="en-US" dirty="0"/>
                    </a:p>
                  </a:txBody>
                  <a:tcPr>
                    <a:solidFill>
                      <a:schemeClr val="bg1">
                        <a:lumMod val="75000"/>
                      </a:schemeClr>
                    </a:solidFill>
                  </a:tcPr>
                </a:tc>
              </a:tr>
              <a:tr h="370840">
                <a:tc>
                  <a:txBody>
                    <a:bodyPr/>
                    <a:lstStyle/>
                    <a:p>
                      <a:pPr algn="r"/>
                      <a:r>
                        <a:rPr lang="en-US" dirty="0" smtClean="0">
                          <a:solidFill>
                            <a:schemeClr val="bg1"/>
                          </a:solidFill>
                          <a:latin typeface="Cambria" charset="0"/>
                          <a:ea typeface="Cambria" charset="0"/>
                          <a:cs typeface="Cambria" charset="0"/>
                        </a:rPr>
                        <a:t>Parents </a:t>
                      </a:r>
                      <a:endParaRPr lang="en-US" dirty="0">
                        <a:solidFill>
                          <a:schemeClr val="bg1"/>
                        </a:solidFill>
                        <a:latin typeface="Cambria" charset="0"/>
                        <a:ea typeface="Cambria" charset="0"/>
                        <a:cs typeface="Cambri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dirty="0" smtClean="0">
                          <a:solidFill>
                            <a:schemeClr val="bg1"/>
                          </a:solidFill>
                          <a:latin typeface="Cambria" charset="0"/>
                          <a:ea typeface="Cambria" charset="0"/>
                          <a:cs typeface="Cambria" charset="0"/>
                        </a:rPr>
                        <a:t>Yes</a:t>
                      </a:r>
                      <a:endParaRPr lang="en-US" dirty="0">
                        <a:solidFill>
                          <a:schemeClr val="bg1"/>
                        </a:solidFill>
                        <a:latin typeface="Cambria" charset="0"/>
                        <a:ea typeface="Cambria" charset="0"/>
                        <a:cs typeface="Cambri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dirty="0" smtClean="0">
                          <a:solidFill>
                            <a:schemeClr val="bg1"/>
                          </a:solidFill>
                          <a:latin typeface="Cambria" charset="0"/>
                          <a:ea typeface="Cambria" charset="0"/>
                          <a:cs typeface="Cambria" charset="0"/>
                        </a:rPr>
                        <a:t>Yes</a:t>
                      </a:r>
                      <a:endParaRPr lang="en-US" dirty="0">
                        <a:solidFill>
                          <a:schemeClr val="bg1"/>
                        </a:solidFill>
                        <a:latin typeface="Cambria" charset="0"/>
                        <a:ea typeface="Cambria" charset="0"/>
                        <a:cs typeface="Cambri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dirty="0" smtClean="0">
                          <a:solidFill>
                            <a:schemeClr val="bg1"/>
                          </a:solidFill>
                          <a:latin typeface="Cambria" charset="0"/>
                          <a:ea typeface="Cambria" charset="0"/>
                          <a:cs typeface="Cambria" charset="0"/>
                        </a:rPr>
                        <a:t>No</a:t>
                      </a:r>
                      <a:endParaRPr lang="en-US" dirty="0">
                        <a:solidFill>
                          <a:schemeClr val="bg1"/>
                        </a:solidFill>
                        <a:latin typeface="Cambria" charset="0"/>
                        <a:ea typeface="Cambria" charset="0"/>
                        <a:cs typeface="Cambri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70840">
                <a:tc>
                  <a:txBody>
                    <a:bodyPr/>
                    <a:lstStyle/>
                    <a:p>
                      <a:pPr algn="r"/>
                      <a:r>
                        <a:rPr lang="en-US" dirty="0" smtClean="0">
                          <a:solidFill>
                            <a:schemeClr val="bg1"/>
                          </a:solidFill>
                          <a:latin typeface="Cambria" charset="0"/>
                          <a:ea typeface="Cambria" charset="0"/>
                          <a:cs typeface="Cambria" charset="0"/>
                        </a:rPr>
                        <a:t>Childless</a:t>
                      </a:r>
                      <a:r>
                        <a:rPr lang="en-US" baseline="0" dirty="0" smtClean="0">
                          <a:solidFill>
                            <a:schemeClr val="bg1"/>
                          </a:solidFill>
                          <a:latin typeface="Cambria" charset="0"/>
                          <a:ea typeface="Cambria" charset="0"/>
                          <a:cs typeface="Cambria" charset="0"/>
                        </a:rPr>
                        <a:t> Adults</a:t>
                      </a:r>
                      <a:endParaRPr lang="en-US" dirty="0">
                        <a:solidFill>
                          <a:schemeClr val="bg1"/>
                        </a:solidFill>
                        <a:latin typeface="Cambria" charset="0"/>
                        <a:ea typeface="Cambria" charset="0"/>
                        <a:cs typeface="Cambri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dirty="0" smtClean="0">
                          <a:solidFill>
                            <a:schemeClr val="bg1"/>
                          </a:solidFill>
                          <a:latin typeface="Cambria" charset="0"/>
                          <a:ea typeface="Cambria" charset="0"/>
                          <a:cs typeface="Cambria" charset="0"/>
                        </a:rPr>
                        <a:t>Yes</a:t>
                      </a:r>
                      <a:endParaRPr lang="en-US" dirty="0">
                        <a:solidFill>
                          <a:schemeClr val="bg1"/>
                        </a:solidFill>
                        <a:latin typeface="Cambria" charset="0"/>
                        <a:ea typeface="Cambria" charset="0"/>
                        <a:cs typeface="Cambri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dirty="0" smtClean="0">
                          <a:solidFill>
                            <a:schemeClr val="bg1"/>
                          </a:solidFill>
                          <a:latin typeface="Cambria" charset="0"/>
                          <a:ea typeface="Cambria" charset="0"/>
                          <a:cs typeface="Cambria" charset="0"/>
                        </a:rPr>
                        <a:t>No</a:t>
                      </a:r>
                      <a:endParaRPr lang="en-US" dirty="0">
                        <a:solidFill>
                          <a:schemeClr val="bg1"/>
                        </a:solidFill>
                        <a:latin typeface="Cambria" charset="0"/>
                        <a:ea typeface="Cambria" charset="0"/>
                        <a:cs typeface="Cambri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dirty="0" smtClean="0">
                          <a:solidFill>
                            <a:schemeClr val="bg1"/>
                          </a:solidFill>
                          <a:latin typeface="Cambria" charset="0"/>
                          <a:ea typeface="Cambria" charset="0"/>
                          <a:cs typeface="Cambria" charset="0"/>
                        </a:rPr>
                        <a:t>No</a:t>
                      </a:r>
                      <a:endParaRPr lang="en-US" dirty="0">
                        <a:solidFill>
                          <a:schemeClr val="bg1"/>
                        </a:solidFill>
                        <a:latin typeface="Cambria" charset="0"/>
                        <a:ea typeface="Cambria" charset="0"/>
                        <a:cs typeface="Cambri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370840">
                <a:tc>
                  <a:txBody>
                    <a:bodyPr/>
                    <a:lstStyle/>
                    <a:p>
                      <a:endParaRPr lang="en-US" dirty="0">
                        <a:latin typeface="Cambria" charset="0"/>
                        <a:ea typeface="Cambria" charset="0"/>
                        <a:cs typeface="Cambri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charset="0"/>
                          <a:ea typeface="Cambria" charset="0"/>
                          <a:cs typeface="Cambria" charset="0"/>
                        </a:rPr>
                        <a:t>AZ, DC,</a:t>
                      </a:r>
                      <a:r>
                        <a:rPr lang="en-US" baseline="0" dirty="0" smtClean="0">
                          <a:latin typeface="Cambria" charset="0"/>
                          <a:ea typeface="Cambria" charset="0"/>
                          <a:cs typeface="Cambria" charset="0"/>
                        </a:rPr>
                        <a:t> DE, HI, MA, NY</a:t>
                      </a:r>
                      <a:endParaRPr lang="en-US" dirty="0" smtClean="0">
                        <a:latin typeface="Cambria" charset="0"/>
                        <a:ea typeface="Cambria" charset="0"/>
                        <a:cs typeface="Cambria"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Cambria" charset="0"/>
                        <a:ea typeface="Cambria" charset="0"/>
                        <a:cs typeface="Cambri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smtClean="0">
                          <a:latin typeface="Cambria" charset="0"/>
                          <a:ea typeface="Cambria" charset="0"/>
                          <a:cs typeface="Cambria" charset="0"/>
                        </a:rPr>
                        <a:t>CA, CO, CT, IL, MD, MN, NJ, RI</a:t>
                      </a:r>
                      <a:endParaRPr lang="en-US" dirty="0">
                        <a:latin typeface="Cambria" charset="0"/>
                        <a:ea typeface="Cambria" charset="0"/>
                        <a:cs typeface="Cambri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ambria" charset="0"/>
                          <a:ea typeface="Cambria" charset="0"/>
                          <a:cs typeface="Cambria" charset="0"/>
                        </a:rPr>
                        <a:t>AR, AK, IA, IN, KY, MI, ND,</a:t>
                      </a:r>
                      <a:r>
                        <a:rPr lang="en-US" baseline="0" dirty="0" smtClean="0">
                          <a:latin typeface="Cambria" charset="0"/>
                          <a:ea typeface="Cambria" charset="0"/>
                          <a:cs typeface="Cambria" charset="0"/>
                        </a:rPr>
                        <a:t> NH, NM, NV, OH, OR, PA, WA, WV</a:t>
                      </a:r>
                    </a:p>
                    <a:p>
                      <a:endParaRPr lang="en-US" dirty="0">
                        <a:latin typeface="Cambria" charset="0"/>
                        <a:ea typeface="Cambria" charset="0"/>
                        <a:cs typeface="Cambria"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Rectangle 5"/>
          <p:cNvSpPr/>
          <p:nvPr/>
        </p:nvSpPr>
        <p:spPr bwMode="auto">
          <a:xfrm>
            <a:off x="4596115" y="4114800"/>
            <a:ext cx="4267200" cy="1219200"/>
          </a:xfrm>
          <a:prstGeom prst="rect">
            <a:avLst/>
          </a:prstGeom>
          <a:noFill/>
          <a:ln w="762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rgbClr val="081F5B"/>
              </a:solidFill>
              <a:effectLst/>
              <a:latin typeface="NewsGoth BT" pitchFamily="34" charset="0"/>
            </a:endParaRPr>
          </a:p>
        </p:txBody>
      </p:sp>
      <p:sp>
        <p:nvSpPr>
          <p:cNvPr id="3" name="TextBox 2"/>
          <p:cNvSpPr txBox="1"/>
          <p:nvPr/>
        </p:nvSpPr>
        <p:spPr>
          <a:xfrm>
            <a:off x="90489" y="1219200"/>
            <a:ext cx="8912224" cy="1015663"/>
          </a:xfrm>
          <a:prstGeom prst="rect">
            <a:avLst/>
          </a:prstGeom>
          <a:noFill/>
        </p:spPr>
        <p:txBody>
          <a:bodyPr wrap="square" rtlCol="0">
            <a:spAutoFit/>
          </a:bodyPr>
          <a:lstStyle/>
          <a:p>
            <a:pPr marL="342900" indent="-342900">
              <a:buFont typeface="Arial" charset="0"/>
              <a:buChar char="•"/>
            </a:pPr>
            <a:r>
              <a:rPr lang="en-US" sz="2000" smtClean="0">
                <a:latin typeface="Cambria" charset="0"/>
                <a:ea typeface="Cambria" charset="0"/>
                <a:cs typeface="Cambria" charset="0"/>
              </a:rPr>
              <a:t>Pre-2010</a:t>
            </a:r>
            <a:r>
              <a:rPr lang="en-US" sz="2000" dirty="0" smtClean="0">
                <a:latin typeface="Cambria" charset="0"/>
                <a:ea typeface="Cambria" charset="0"/>
                <a:cs typeface="Cambria" charset="0"/>
              </a:rPr>
              <a:t>, income eligibility limit for children was &gt; 138% of FPL in all states.</a:t>
            </a:r>
          </a:p>
          <a:p>
            <a:pPr marL="342900" indent="-342900">
              <a:buFont typeface="Arial" charset="0"/>
              <a:buChar char="•"/>
            </a:pPr>
            <a:endParaRPr lang="en-US" sz="2000" dirty="0" smtClean="0">
              <a:latin typeface="Cambria" charset="0"/>
              <a:ea typeface="Cambria" charset="0"/>
              <a:cs typeface="Cambria" charset="0"/>
            </a:endParaRPr>
          </a:p>
          <a:p>
            <a:pPr marL="342900" indent="-342900">
              <a:buFont typeface="Arial" charset="0"/>
              <a:buChar char="•"/>
            </a:pPr>
            <a:r>
              <a:rPr lang="en-US" sz="2000" dirty="0" smtClean="0">
                <a:latin typeface="Cambria" charset="0"/>
                <a:ea typeface="Cambria" charset="0"/>
                <a:cs typeface="Cambria" charset="0"/>
              </a:rPr>
              <a:t>States had varying standards for adults. Most did not cover childless adults.</a:t>
            </a:r>
            <a:endParaRPr lang="en-US" sz="2000" dirty="0">
              <a:latin typeface="Cambria" charset="0"/>
              <a:ea typeface="Cambria" charset="0"/>
              <a:cs typeface="Cambria" charset="0"/>
            </a:endParaRPr>
          </a:p>
        </p:txBody>
      </p:sp>
      <p:sp>
        <p:nvSpPr>
          <p:cNvPr id="11" name="TextBox 10"/>
          <p:cNvSpPr txBox="1"/>
          <p:nvPr/>
        </p:nvSpPr>
        <p:spPr>
          <a:xfrm>
            <a:off x="1600200" y="5464314"/>
            <a:ext cx="3810001" cy="707886"/>
          </a:xfrm>
          <a:prstGeom prst="rect">
            <a:avLst/>
          </a:prstGeom>
          <a:noFill/>
        </p:spPr>
        <p:txBody>
          <a:bodyPr wrap="square" rtlCol="0">
            <a:spAutoFit/>
          </a:bodyPr>
          <a:lstStyle/>
          <a:p>
            <a:pPr algn="ctr"/>
            <a:r>
              <a:rPr lang="en-US" sz="2000" dirty="0" smtClean="0">
                <a:latin typeface="Cambria" charset="0"/>
                <a:ea typeface="Cambria" charset="0"/>
                <a:cs typeface="Cambria" charset="0"/>
              </a:rPr>
              <a:t>“Minor Expansion” </a:t>
            </a:r>
          </a:p>
          <a:p>
            <a:pPr algn="ctr"/>
            <a:r>
              <a:rPr lang="en-US" sz="2000" dirty="0" smtClean="0">
                <a:latin typeface="Cambria" charset="0"/>
                <a:ea typeface="Cambria" charset="0"/>
                <a:cs typeface="Cambria" charset="0"/>
              </a:rPr>
              <a:t>States (7)</a:t>
            </a:r>
            <a:endParaRPr lang="en-US" sz="2000" dirty="0">
              <a:latin typeface="Cambria" charset="0"/>
              <a:ea typeface="Cambria" charset="0"/>
              <a:cs typeface="Cambria" charset="0"/>
            </a:endParaRPr>
          </a:p>
        </p:txBody>
      </p:sp>
      <p:sp>
        <p:nvSpPr>
          <p:cNvPr id="13" name="TextBox 12"/>
          <p:cNvSpPr txBox="1"/>
          <p:nvPr/>
        </p:nvSpPr>
        <p:spPr>
          <a:xfrm>
            <a:off x="4557210" y="5464314"/>
            <a:ext cx="3810001" cy="707886"/>
          </a:xfrm>
          <a:prstGeom prst="rect">
            <a:avLst/>
          </a:prstGeom>
          <a:noFill/>
        </p:spPr>
        <p:txBody>
          <a:bodyPr wrap="square" rtlCol="0">
            <a:spAutoFit/>
          </a:bodyPr>
          <a:lstStyle/>
          <a:p>
            <a:pPr algn="ctr"/>
            <a:r>
              <a:rPr lang="en-US" sz="2000" dirty="0" smtClean="0">
                <a:latin typeface="Cambria" charset="0"/>
                <a:ea typeface="Cambria" charset="0"/>
                <a:cs typeface="Cambria" charset="0"/>
              </a:rPr>
              <a:t>“Major Expansion” </a:t>
            </a:r>
          </a:p>
          <a:p>
            <a:pPr algn="ctr"/>
            <a:r>
              <a:rPr lang="en-US" sz="2000" dirty="0" smtClean="0">
                <a:latin typeface="Cambria" charset="0"/>
                <a:ea typeface="Cambria" charset="0"/>
                <a:cs typeface="Cambria" charset="0"/>
              </a:rPr>
              <a:t>States (23)</a:t>
            </a:r>
            <a:endParaRPr lang="en-US" sz="2000" dirty="0">
              <a:latin typeface="Cambria" charset="0"/>
              <a:ea typeface="Cambria" charset="0"/>
              <a:cs typeface="Cambria" charset="0"/>
            </a:endParaRPr>
          </a:p>
        </p:txBody>
      </p:sp>
    </p:spTree>
    <p:extLst>
      <p:ext uri="{BB962C8B-B14F-4D97-AF65-F5344CB8AC3E}">
        <p14:creationId xmlns:p14="http://schemas.microsoft.com/office/powerpoint/2010/main" val="2108022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000" b="1" dirty="0" smtClean="0">
                <a:latin typeface="Cambria" charset="0"/>
                <a:ea typeface="Cambria" charset="0"/>
                <a:cs typeface="Cambria" charset="0"/>
              </a:rPr>
              <a:t>Baseline Coverage Rates by Expansion Status, Non-Elderly Adults in 2013</a:t>
            </a:r>
            <a:endParaRPr lang="en-US" sz="3000" b="1" dirty="0">
              <a:latin typeface="Cambria" charset="0"/>
              <a:ea typeface="Cambria" charset="0"/>
              <a:cs typeface="Cambria" charset="0"/>
            </a:endParaRP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435533523"/>
              </p:ext>
            </p:extLst>
          </p:nvPr>
        </p:nvGraphicFramePr>
        <p:xfrm>
          <a:off x="2590800" y="1377570"/>
          <a:ext cx="4038600" cy="4570412"/>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235744" y="6324600"/>
            <a:ext cx="4869656" cy="461665"/>
          </a:xfrm>
          <a:prstGeom prst="rect">
            <a:avLst/>
          </a:prstGeom>
          <a:noFill/>
        </p:spPr>
        <p:txBody>
          <a:bodyPr wrap="square" rtlCol="0">
            <a:spAutoFit/>
          </a:bodyPr>
          <a:lstStyle/>
          <a:p>
            <a:r>
              <a:rPr lang="en-US" sz="1200" dirty="0" smtClean="0">
                <a:solidFill>
                  <a:schemeClr val="bg1"/>
                </a:solidFill>
                <a:latin typeface="Cambria" charset="0"/>
                <a:ea typeface="Cambria" charset="0"/>
                <a:cs typeface="Cambria" charset="0"/>
              </a:rPr>
              <a:t>Source: Authors’ calculations </a:t>
            </a:r>
            <a:r>
              <a:rPr lang="en-US" sz="1200" smtClean="0">
                <a:solidFill>
                  <a:schemeClr val="bg1"/>
                </a:solidFill>
                <a:latin typeface="Cambria" charset="0"/>
                <a:ea typeface="Cambria" charset="0"/>
                <a:cs typeface="Cambria" charset="0"/>
              </a:rPr>
              <a:t>using 2013 and 2014 American Community Survey</a:t>
            </a:r>
            <a:endParaRPr lang="en-US" sz="1200">
              <a:solidFill>
                <a:schemeClr val="bg1"/>
              </a:solidFill>
              <a:latin typeface="Cambria" charset="0"/>
              <a:ea typeface="Cambria" charset="0"/>
              <a:cs typeface="Cambria" charset="0"/>
            </a:endParaRPr>
          </a:p>
        </p:txBody>
      </p:sp>
    </p:spTree>
    <p:extLst>
      <p:ext uri="{BB962C8B-B14F-4D97-AF65-F5344CB8AC3E}">
        <p14:creationId xmlns:p14="http://schemas.microsoft.com/office/powerpoint/2010/main" val="3450332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Cambria" charset="0"/>
                <a:ea typeface="Cambria" charset="0"/>
                <a:cs typeface="Cambria" charset="0"/>
              </a:rPr>
              <a:t>The Affordable Care Act</a:t>
            </a:r>
            <a:endParaRPr lang="en-US" sz="3200" b="1" dirty="0">
              <a:latin typeface="Cambria" charset="0"/>
              <a:ea typeface="Cambria" charset="0"/>
              <a:cs typeface="Cambria" charset="0"/>
            </a:endParaRPr>
          </a:p>
        </p:txBody>
      </p:sp>
      <p:sp>
        <p:nvSpPr>
          <p:cNvPr id="3" name="Content Placeholder 2"/>
          <p:cNvSpPr>
            <a:spLocks noGrp="1"/>
          </p:cNvSpPr>
          <p:nvPr>
            <p:ph idx="1"/>
          </p:nvPr>
        </p:nvSpPr>
        <p:spPr>
          <a:xfrm>
            <a:off x="457200" y="1370013"/>
            <a:ext cx="8382000" cy="4570412"/>
          </a:xfrm>
        </p:spPr>
        <p:txBody>
          <a:bodyPr/>
          <a:lstStyle/>
          <a:p>
            <a:r>
              <a:rPr lang="en-US" sz="2400" dirty="0" smtClean="0">
                <a:latin typeface="Cambria" charset="0"/>
                <a:ea typeface="Cambria" charset="0"/>
                <a:cs typeface="Cambria" charset="0"/>
              </a:rPr>
              <a:t>The ACA is a comprehensive reform that aims to improve access to care, lower the growth in health spending and improve the quality of health care in the U.S. </a:t>
            </a:r>
          </a:p>
          <a:p>
            <a:endParaRPr lang="en-US" sz="2400" dirty="0">
              <a:latin typeface="Cambria" charset="0"/>
              <a:ea typeface="Cambria" charset="0"/>
              <a:cs typeface="Cambria" charset="0"/>
            </a:endParaRPr>
          </a:p>
          <a:p>
            <a:r>
              <a:rPr lang="en-US" sz="2400" dirty="0" smtClean="0">
                <a:latin typeface="Cambria" charset="0"/>
                <a:ea typeface="Cambria" charset="0"/>
                <a:cs typeface="Cambria" charset="0"/>
              </a:rPr>
              <a:t>The most important provisions relate to insurance coverage. They went into effect in January 2014.</a:t>
            </a:r>
          </a:p>
          <a:p>
            <a:pPr lvl="1"/>
            <a:r>
              <a:rPr lang="en-US" sz="2200" dirty="0" smtClean="0">
                <a:latin typeface="Cambria" charset="0"/>
                <a:ea typeface="Cambria" charset="0"/>
                <a:cs typeface="Cambria" charset="0"/>
              </a:rPr>
              <a:t>Raise Medicaid eligibility limit to 138% of FPL</a:t>
            </a:r>
          </a:p>
          <a:p>
            <a:pPr lvl="1"/>
            <a:r>
              <a:rPr lang="en-US" sz="2200" dirty="0" smtClean="0">
                <a:latin typeface="Cambria" charset="0"/>
                <a:ea typeface="Cambria" charset="0"/>
                <a:cs typeface="Cambria" charset="0"/>
              </a:rPr>
              <a:t>Introduce premium tax credits for purchasing private non-group insurance through new “Marketplaces”</a:t>
            </a:r>
          </a:p>
          <a:p>
            <a:pPr lvl="1"/>
            <a:endParaRPr lang="en-US" sz="2200" dirty="0">
              <a:latin typeface="Cambria" charset="0"/>
              <a:ea typeface="Cambria" charset="0"/>
              <a:cs typeface="Cambria" charset="0"/>
            </a:endParaRPr>
          </a:p>
        </p:txBody>
      </p:sp>
    </p:spTree>
    <p:extLst>
      <p:ext uri="{BB962C8B-B14F-4D97-AF65-F5344CB8AC3E}">
        <p14:creationId xmlns:p14="http://schemas.microsoft.com/office/powerpoint/2010/main" val="16078824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90488" y="0"/>
            <a:ext cx="9053512" cy="914400"/>
          </a:xfrm>
        </p:spPr>
        <p:txBody>
          <a:bodyPr/>
          <a:lstStyle/>
          <a:p>
            <a:r>
              <a:rPr lang="en-US" sz="3200" b="1" dirty="0" smtClean="0">
                <a:latin typeface="Cambria" charset="0"/>
                <a:ea typeface="Cambria" charset="0"/>
                <a:cs typeface="Cambria" charset="0"/>
              </a:rPr>
              <a:t>Changes in Coverage by Expansion Status</a:t>
            </a:r>
            <a:endParaRPr lang="en-US" sz="3200" b="1" dirty="0">
              <a:latin typeface="Cambria" charset="0"/>
              <a:ea typeface="Cambria" charset="0"/>
              <a:cs typeface="Cambria" charset="0"/>
            </a:endParaRP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1293458237"/>
              </p:ext>
            </p:extLst>
          </p:nvPr>
        </p:nvGraphicFramePr>
        <p:xfrm>
          <a:off x="457200" y="1370013"/>
          <a:ext cx="4038600" cy="457041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ontent Placeholder 6"/>
          <p:cNvGraphicFramePr>
            <a:graphicFrameLocks noGrp="1"/>
          </p:cNvGraphicFramePr>
          <p:nvPr>
            <p:ph sz="half" idx="2"/>
            <p:extLst>
              <p:ext uri="{D42A27DB-BD31-4B8C-83A1-F6EECF244321}">
                <p14:modId xmlns:p14="http://schemas.microsoft.com/office/powerpoint/2010/main" val="1362588773"/>
              </p:ext>
            </p:extLst>
          </p:nvPr>
        </p:nvGraphicFramePr>
        <p:xfrm>
          <a:off x="4648200" y="1370013"/>
          <a:ext cx="4038600" cy="30495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35744" y="6324600"/>
            <a:ext cx="4869656" cy="461665"/>
          </a:xfrm>
          <a:prstGeom prst="rect">
            <a:avLst/>
          </a:prstGeom>
          <a:noFill/>
        </p:spPr>
        <p:txBody>
          <a:bodyPr wrap="square" rtlCol="0">
            <a:spAutoFit/>
          </a:bodyPr>
          <a:lstStyle/>
          <a:p>
            <a:r>
              <a:rPr lang="en-US" sz="1200" dirty="0" smtClean="0">
                <a:solidFill>
                  <a:schemeClr val="bg1"/>
                </a:solidFill>
                <a:latin typeface="Cambria" charset="0"/>
                <a:ea typeface="Cambria" charset="0"/>
                <a:cs typeface="Cambria" charset="0"/>
              </a:rPr>
              <a:t>Source: Authors’ calculations </a:t>
            </a:r>
            <a:r>
              <a:rPr lang="en-US" sz="1200" smtClean="0">
                <a:solidFill>
                  <a:schemeClr val="bg1"/>
                </a:solidFill>
                <a:latin typeface="Cambria" charset="0"/>
                <a:ea typeface="Cambria" charset="0"/>
                <a:cs typeface="Cambria" charset="0"/>
              </a:rPr>
              <a:t>using 2013 and 2014 American Community Survey</a:t>
            </a:r>
            <a:endParaRPr lang="en-US" sz="1200">
              <a:solidFill>
                <a:schemeClr val="bg1"/>
              </a:solidFill>
              <a:latin typeface="Cambria" charset="0"/>
              <a:ea typeface="Cambria" charset="0"/>
              <a:cs typeface="Cambria" charset="0"/>
            </a:endParaRPr>
          </a:p>
        </p:txBody>
      </p:sp>
    </p:spTree>
    <p:extLst>
      <p:ext uri="{BB962C8B-B14F-4D97-AF65-F5344CB8AC3E}">
        <p14:creationId xmlns:p14="http://schemas.microsoft.com/office/powerpoint/2010/main" val="768204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b="1" dirty="0" smtClean="0">
                <a:latin typeface="Cambria" charset="0"/>
                <a:ea typeface="Cambria" charset="0"/>
                <a:cs typeface="Cambria" charset="0"/>
              </a:rPr>
              <a:t>Empirical Predictions</a:t>
            </a:r>
            <a:endParaRPr lang="en-US" sz="3200" b="1" dirty="0">
              <a:latin typeface="Cambria" charset="0"/>
              <a:ea typeface="Cambria" charset="0"/>
              <a:cs typeface="Cambria" charset="0"/>
            </a:endParaRPr>
          </a:p>
        </p:txBody>
      </p:sp>
      <p:sp>
        <p:nvSpPr>
          <p:cNvPr id="6" name="Content Placeholder 5"/>
          <p:cNvSpPr>
            <a:spLocks noGrp="1"/>
          </p:cNvSpPr>
          <p:nvPr>
            <p:ph idx="1"/>
          </p:nvPr>
        </p:nvSpPr>
        <p:spPr>
          <a:xfrm>
            <a:off x="431800" y="1219200"/>
            <a:ext cx="8229600" cy="4570412"/>
          </a:xfrm>
        </p:spPr>
        <p:txBody>
          <a:bodyPr/>
          <a:lstStyle/>
          <a:p>
            <a:pPr marL="457200" indent="-457200">
              <a:buFont typeface="+mj-lt"/>
              <a:buAutoNum type="arabicPeriod"/>
            </a:pPr>
            <a:r>
              <a:rPr lang="en-US" sz="2000" dirty="0" smtClean="0">
                <a:latin typeface="Cambria" charset="0"/>
                <a:ea typeface="Cambria" charset="0"/>
                <a:cs typeface="Cambria" charset="0"/>
              </a:rPr>
              <a:t>Medicaid revenue should have increased in expansion states relative to non-expansion states.</a:t>
            </a:r>
          </a:p>
          <a:p>
            <a:pPr lvl="1"/>
            <a:r>
              <a:rPr lang="en-US" sz="1800" dirty="0" smtClean="0">
                <a:latin typeface="Cambria" charset="0"/>
                <a:ea typeface="Cambria" charset="0"/>
                <a:cs typeface="Cambria" charset="0"/>
              </a:rPr>
              <a:t> Largest gains in “major expansion” states</a:t>
            </a:r>
          </a:p>
          <a:p>
            <a:pPr lvl="1"/>
            <a:r>
              <a:rPr lang="en-US" sz="1800" dirty="0" smtClean="0">
                <a:latin typeface="Cambria" charset="0"/>
                <a:ea typeface="Cambria" charset="0"/>
                <a:cs typeface="Cambria" charset="0"/>
              </a:rPr>
              <a:t> Increase in “minor expansion” states relative to non-expansion</a:t>
            </a:r>
          </a:p>
          <a:p>
            <a:pPr lvl="1"/>
            <a:endParaRPr lang="en-US" sz="1800" dirty="0" smtClean="0">
              <a:latin typeface="Cambria" charset="0"/>
              <a:ea typeface="Cambria" charset="0"/>
              <a:cs typeface="Cambria" charset="0"/>
            </a:endParaRPr>
          </a:p>
          <a:p>
            <a:pPr marL="457200" indent="-457200">
              <a:buFont typeface="+mj-lt"/>
              <a:buAutoNum type="arabicPeriod"/>
            </a:pPr>
            <a:r>
              <a:rPr lang="en-US" sz="2000" dirty="0" smtClean="0">
                <a:latin typeface="Cambria" charset="0"/>
                <a:ea typeface="Cambria" charset="0"/>
                <a:cs typeface="Cambria" charset="0"/>
              </a:rPr>
              <a:t>Uncompensated care expenditures should have fallen in expansion states relative to non-expansion states.</a:t>
            </a:r>
          </a:p>
          <a:p>
            <a:pPr lvl="1"/>
            <a:r>
              <a:rPr lang="en-US" sz="1800" dirty="0" smtClean="0">
                <a:latin typeface="Cambria" charset="0"/>
                <a:ea typeface="Cambria" charset="0"/>
                <a:cs typeface="Cambria" charset="0"/>
              </a:rPr>
              <a:t>Largest declines in “major expansion” states</a:t>
            </a:r>
          </a:p>
          <a:p>
            <a:pPr lvl="1"/>
            <a:r>
              <a:rPr lang="en-US" sz="1800" dirty="0" smtClean="0">
                <a:latin typeface="Cambria" charset="0"/>
                <a:ea typeface="Cambria" charset="0"/>
                <a:cs typeface="Cambria" charset="0"/>
              </a:rPr>
              <a:t>Decrease in “minor expansion” states relative to non-expansion states</a:t>
            </a:r>
          </a:p>
          <a:p>
            <a:pPr lvl="1"/>
            <a:endParaRPr lang="en-US" sz="1800" dirty="0">
              <a:latin typeface="Cambria" charset="0"/>
              <a:ea typeface="Cambria" charset="0"/>
              <a:cs typeface="Cambria" charset="0"/>
            </a:endParaRPr>
          </a:p>
          <a:p>
            <a:pPr marL="457200" indent="-457200">
              <a:buFont typeface="+mj-lt"/>
              <a:buAutoNum type="arabicPeriod"/>
            </a:pPr>
            <a:r>
              <a:rPr lang="en-US" sz="2000" dirty="0" smtClean="0">
                <a:latin typeface="Cambria" charset="0"/>
                <a:ea typeface="Cambria" charset="0"/>
                <a:cs typeface="Cambria" charset="0"/>
              </a:rPr>
              <a:t>Net income and operating margins (probably) should have increased in “major expansion” states relative to other states.</a:t>
            </a:r>
          </a:p>
          <a:p>
            <a:pPr lvl="1"/>
            <a:r>
              <a:rPr lang="en-US" sz="1800" dirty="0" smtClean="0">
                <a:latin typeface="Cambria" charset="0"/>
                <a:ea typeface="Cambria" charset="0"/>
                <a:cs typeface="Cambria" charset="0"/>
              </a:rPr>
              <a:t>No clear prediction about difference between ”minor expansion” and non-expansion states.</a:t>
            </a:r>
            <a:endParaRPr lang="en-US" sz="1800" dirty="0">
              <a:latin typeface="Cambria" charset="0"/>
              <a:ea typeface="Cambria" charset="0"/>
              <a:cs typeface="Cambria" charset="0"/>
            </a:endParaRPr>
          </a:p>
        </p:txBody>
      </p:sp>
    </p:spTree>
    <p:extLst>
      <p:ext uri="{BB962C8B-B14F-4D97-AF65-F5344CB8AC3E}">
        <p14:creationId xmlns:p14="http://schemas.microsoft.com/office/powerpoint/2010/main" val="966321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mbria" charset="0"/>
                <a:ea typeface="Cambria" charset="0"/>
                <a:cs typeface="Cambria" charset="0"/>
              </a:rPr>
              <a:t>Data and methods</a:t>
            </a:r>
            <a:endParaRPr lang="en-US" dirty="0">
              <a:latin typeface="Cambria" charset="0"/>
              <a:ea typeface="Cambria" charset="0"/>
              <a:cs typeface="Cambria" charset="0"/>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6274819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smtClean="0">
                <a:latin typeface="Cambria" charset="0"/>
                <a:ea typeface="Cambria" charset="0"/>
                <a:cs typeface="Cambria" charset="0"/>
              </a:rPr>
              <a:t>Data: Medicare Cost Reports</a:t>
            </a:r>
            <a:endParaRPr lang="en-US" sz="3200" b="1" dirty="0">
              <a:latin typeface="Cambria" charset="0"/>
              <a:ea typeface="Cambria" charset="0"/>
              <a:cs typeface="Cambria" charset="0"/>
            </a:endParaRPr>
          </a:p>
        </p:txBody>
      </p:sp>
      <p:sp>
        <p:nvSpPr>
          <p:cNvPr id="5" name="Content Placeholder 4"/>
          <p:cNvSpPr>
            <a:spLocks noGrp="1"/>
          </p:cNvSpPr>
          <p:nvPr>
            <p:ph idx="1"/>
          </p:nvPr>
        </p:nvSpPr>
        <p:spPr>
          <a:xfrm>
            <a:off x="279400" y="1066800"/>
            <a:ext cx="8534400" cy="4570412"/>
          </a:xfrm>
        </p:spPr>
        <p:txBody>
          <a:bodyPr/>
          <a:lstStyle/>
          <a:p>
            <a:r>
              <a:rPr lang="en-US" sz="2000" dirty="0" smtClean="0">
                <a:latin typeface="Cambria" charset="0"/>
                <a:ea typeface="Cambria" charset="0"/>
                <a:cs typeface="Cambria" charset="0"/>
              </a:rPr>
              <a:t>All Medicare-certified hospitals are required to file annual cost reports.</a:t>
            </a:r>
          </a:p>
          <a:p>
            <a:pPr lvl="1"/>
            <a:r>
              <a:rPr lang="en-US" sz="1800" dirty="0" smtClean="0">
                <a:latin typeface="Cambria" charset="0"/>
                <a:ea typeface="Cambria" charset="0"/>
                <a:cs typeface="Cambria" charset="0"/>
              </a:rPr>
              <a:t>Developed when hospitals were reimbursed on a cost-plus basis.</a:t>
            </a:r>
          </a:p>
          <a:p>
            <a:pPr lvl="1"/>
            <a:r>
              <a:rPr lang="en-US" sz="1800" dirty="0" smtClean="0">
                <a:latin typeface="Cambria" charset="0"/>
                <a:ea typeface="Cambria" charset="0"/>
                <a:cs typeface="Cambria" charset="0"/>
              </a:rPr>
              <a:t>Still main source of financial data used by CMS, </a:t>
            </a:r>
            <a:r>
              <a:rPr lang="en-US" sz="1800" dirty="0" err="1" smtClean="0">
                <a:latin typeface="Cambria" charset="0"/>
                <a:ea typeface="Cambria" charset="0"/>
                <a:cs typeface="Cambria" charset="0"/>
              </a:rPr>
              <a:t>Medpac</a:t>
            </a:r>
            <a:r>
              <a:rPr lang="en-US" sz="1800" dirty="0">
                <a:latin typeface="Cambria" charset="0"/>
                <a:ea typeface="Cambria" charset="0"/>
                <a:cs typeface="Cambria" charset="0"/>
              </a:rPr>
              <a:t>,</a:t>
            </a:r>
            <a:r>
              <a:rPr lang="en-US" sz="1800" dirty="0" smtClean="0">
                <a:latin typeface="Cambria" charset="0"/>
                <a:ea typeface="Cambria" charset="0"/>
                <a:cs typeface="Cambria" charset="0"/>
              </a:rPr>
              <a:t> and </a:t>
            </a:r>
            <a:r>
              <a:rPr lang="en-US" sz="1800" dirty="0" err="1" smtClean="0">
                <a:latin typeface="Cambria" charset="0"/>
                <a:ea typeface="Cambria" charset="0"/>
                <a:cs typeface="Cambria" charset="0"/>
              </a:rPr>
              <a:t>financ</a:t>
            </a:r>
            <a:r>
              <a:rPr lang="en-US" sz="1800" dirty="0" smtClean="0">
                <a:latin typeface="Cambria" charset="0"/>
                <a:ea typeface="Cambria" charset="0"/>
                <a:cs typeface="Cambria" charset="0"/>
              </a:rPr>
              <a:t>. analysts.</a:t>
            </a:r>
          </a:p>
          <a:p>
            <a:pPr lvl="1"/>
            <a:endParaRPr lang="en-US" sz="1800" dirty="0">
              <a:latin typeface="Cambria" charset="0"/>
              <a:ea typeface="Cambria" charset="0"/>
              <a:cs typeface="Cambria" charset="0"/>
            </a:endParaRPr>
          </a:p>
          <a:p>
            <a:r>
              <a:rPr lang="en-US" sz="2000" dirty="0" smtClean="0">
                <a:latin typeface="Cambria" charset="0"/>
                <a:ea typeface="Cambria" charset="0"/>
                <a:cs typeface="Cambria" charset="0"/>
              </a:rPr>
              <a:t>Data on costs, volumes, revenue, uncompensated care expenditures and selected financial outcomes.</a:t>
            </a:r>
            <a:endParaRPr lang="en-US" sz="1800" dirty="0" smtClean="0">
              <a:latin typeface="Cambria" charset="0"/>
              <a:ea typeface="Cambria" charset="0"/>
              <a:cs typeface="Cambria" charset="0"/>
            </a:endParaRPr>
          </a:p>
          <a:p>
            <a:pPr lvl="1"/>
            <a:endParaRPr lang="en-US" sz="1800" dirty="0">
              <a:latin typeface="Cambria" charset="0"/>
              <a:ea typeface="Cambria" charset="0"/>
              <a:cs typeface="Cambria" charset="0"/>
            </a:endParaRPr>
          </a:p>
          <a:p>
            <a:r>
              <a:rPr lang="en-US" sz="2000" dirty="0" smtClean="0">
                <a:latin typeface="Cambria" charset="0"/>
                <a:ea typeface="Cambria" charset="0"/>
                <a:cs typeface="Cambria" charset="0"/>
              </a:rPr>
              <a:t>Although it is the best data available, there are important </a:t>
            </a:r>
            <a:r>
              <a:rPr lang="en-US" sz="2000" b="1" dirty="0" smtClean="0">
                <a:latin typeface="Cambria" charset="0"/>
                <a:ea typeface="Cambria" charset="0"/>
                <a:cs typeface="Cambria" charset="0"/>
              </a:rPr>
              <a:t>limitations</a:t>
            </a:r>
            <a:r>
              <a:rPr lang="en-US" sz="2000" dirty="0" smtClean="0">
                <a:latin typeface="Cambria" charset="0"/>
                <a:ea typeface="Cambria" charset="0"/>
                <a:cs typeface="Cambria" charset="0"/>
              </a:rPr>
              <a:t>:</a:t>
            </a:r>
          </a:p>
          <a:p>
            <a:pPr lvl="1"/>
            <a:r>
              <a:rPr lang="en-US" sz="1800" dirty="0" smtClean="0">
                <a:latin typeface="Cambria" charset="0"/>
                <a:ea typeface="Cambria" charset="0"/>
                <a:cs typeface="Cambria" charset="0"/>
              </a:rPr>
              <a:t>Not audited; does not comport with GAAP</a:t>
            </a:r>
          </a:p>
          <a:p>
            <a:pPr lvl="1"/>
            <a:r>
              <a:rPr lang="en-US" sz="1800" b="1" dirty="0" smtClean="0">
                <a:latin typeface="Cambria" charset="0"/>
                <a:ea typeface="Cambria" charset="0"/>
                <a:cs typeface="Cambria" charset="0"/>
              </a:rPr>
              <a:t>Does </a:t>
            </a:r>
            <a:r>
              <a:rPr lang="en-US" sz="1800" b="1" dirty="0" smtClean="0">
                <a:latin typeface="Cambria" charset="0"/>
                <a:ea typeface="Cambria" charset="0"/>
                <a:cs typeface="Cambria" charset="0"/>
              </a:rPr>
              <a:t>not provide separate revenue data by payer type (can’t observe revenue from private insurers)</a:t>
            </a:r>
          </a:p>
          <a:p>
            <a:pPr lvl="1"/>
            <a:endParaRPr lang="en-US" sz="1800" dirty="0" smtClean="0">
              <a:latin typeface="Cambria" charset="0"/>
              <a:ea typeface="Cambria" charset="0"/>
              <a:cs typeface="Cambria" charset="0"/>
            </a:endParaRPr>
          </a:p>
          <a:p>
            <a:endParaRPr lang="en-US" sz="2000" dirty="0">
              <a:latin typeface="Cambria" charset="0"/>
              <a:ea typeface="Cambria" charset="0"/>
              <a:cs typeface="Cambria" charset="0"/>
            </a:endParaRPr>
          </a:p>
        </p:txBody>
      </p:sp>
    </p:spTree>
    <p:extLst>
      <p:ext uri="{BB962C8B-B14F-4D97-AF65-F5344CB8AC3E}">
        <p14:creationId xmlns:p14="http://schemas.microsoft.com/office/powerpoint/2010/main" val="28827079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smtClean="0">
                <a:latin typeface="Cambria" charset="0"/>
                <a:ea typeface="Cambria" charset="0"/>
                <a:cs typeface="Cambria" charset="0"/>
              </a:rPr>
              <a:t>Data: Medicare Cost Reports</a:t>
            </a:r>
            <a:endParaRPr lang="en-US" sz="3200" b="1" dirty="0">
              <a:latin typeface="Cambria" charset="0"/>
              <a:ea typeface="Cambria" charset="0"/>
              <a:cs typeface="Cambria" charset="0"/>
            </a:endParaRPr>
          </a:p>
        </p:txBody>
      </p:sp>
      <p:sp>
        <p:nvSpPr>
          <p:cNvPr id="5" name="Content Placeholder 4"/>
          <p:cNvSpPr>
            <a:spLocks noGrp="1"/>
          </p:cNvSpPr>
          <p:nvPr>
            <p:ph idx="1"/>
          </p:nvPr>
        </p:nvSpPr>
        <p:spPr>
          <a:xfrm>
            <a:off x="431800" y="914400"/>
            <a:ext cx="8229600" cy="4570412"/>
          </a:xfrm>
        </p:spPr>
        <p:txBody>
          <a:bodyPr/>
          <a:lstStyle/>
          <a:p>
            <a:pPr marL="0" indent="0">
              <a:buNone/>
            </a:pPr>
            <a:r>
              <a:rPr lang="en-US" sz="2000" b="1" u="sng" dirty="0" smtClean="0">
                <a:latin typeface="Cambria" charset="0"/>
                <a:ea typeface="Cambria" charset="0"/>
                <a:cs typeface="Cambria" charset="0"/>
              </a:rPr>
              <a:t>Sample </a:t>
            </a:r>
          </a:p>
          <a:p>
            <a:r>
              <a:rPr lang="en-US" sz="2000" dirty="0" smtClean="0">
                <a:latin typeface="Cambria" charset="0"/>
                <a:ea typeface="Cambria" charset="0"/>
                <a:cs typeface="Cambria" charset="0"/>
              </a:rPr>
              <a:t>5-year </a:t>
            </a:r>
            <a:r>
              <a:rPr lang="en-US" sz="2000" dirty="0">
                <a:latin typeface="Cambria" charset="0"/>
                <a:ea typeface="Cambria" charset="0"/>
                <a:cs typeface="Cambria" charset="0"/>
              </a:rPr>
              <a:t>period from FY11 to FY15.</a:t>
            </a:r>
          </a:p>
          <a:p>
            <a:r>
              <a:rPr lang="en-US" sz="2000" dirty="0">
                <a:latin typeface="Cambria" charset="0"/>
                <a:ea typeface="Cambria" charset="0"/>
                <a:cs typeface="Cambria" charset="0"/>
              </a:rPr>
              <a:t>13,859 observations for 3,310 general acute care hospitals</a:t>
            </a:r>
          </a:p>
          <a:p>
            <a:pPr marL="0" indent="0">
              <a:buNone/>
            </a:pPr>
            <a:endParaRPr lang="en-US" sz="1200" b="1" u="sng" dirty="0" smtClean="0">
              <a:latin typeface="Cambria" charset="0"/>
              <a:ea typeface="Cambria" charset="0"/>
              <a:cs typeface="Cambria" charset="0"/>
            </a:endParaRPr>
          </a:p>
          <a:p>
            <a:pPr marL="0" indent="0">
              <a:buNone/>
            </a:pPr>
            <a:r>
              <a:rPr lang="en-US" sz="2000" b="1" u="sng" dirty="0" smtClean="0">
                <a:latin typeface="Cambria" charset="0"/>
                <a:ea typeface="Cambria" charset="0"/>
                <a:cs typeface="Cambria" charset="0"/>
              </a:rPr>
              <a:t>Dependent Variables</a:t>
            </a:r>
          </a:p>
          <a:p>
            <a:r>
              <a:rPr lang="en-US" sz="2000" dirty="0" smtClean="0">
                <a:latin typeface="Cambria" charset="0"/>
                <a:ea typeface="Cambria" charset="0"/>
                <a:cs typeface="Cambria" charset="0"/>
              </a:rPr>
              <a:t>Medicaid revenue</a:t>
            </a:r>
          </a:p>
          <a:p>
            <a:r>
              <a:rPr lang="en-US" sz="2000" dirty="0" smtClean="0">
                <a:latin typeface="Cambria" charset="0"/>
                <a:ea typeface="Cambria" charset="0"/>
                <a:cs typeface="Cambria" charset="0"/>
              </a:rPr>
              <a:t>Uncompensated care expenditures</a:t>
            </a:r>
          </a:p>
          <a:p>
            <a:r>
              <a:rPr lang="en-US" sz="2000" dirty="0" smtClean="0">
                <a:latin typeface="Cambria" charset="0"/>
                <a:ea typeface="Cambria" charset="0"/>
                <a:cs typeface="Cambria" charset="0"/>
              </a:rPr>
              <a:t>Net operating income (Total Revenue – operating expenses)</a:t>
            </a:r>
          </a:p>
          <a:p>
            <a:r>
              <a:rPr lang="en-US" sz="2000" dirty="0" smtClean="0">
                <a:latin typeface="Cambria" charset="0"/>
                <a:ea typeface="Cambria" charset="0"/>
                <a:cs typeface="Cambria" charset="0"/>
              </a:rPr>
              <a:t>Operating margin (Net operating income/Total Revenue)  </a:t>
            </a:r>
            <a:endParaRPr lang="en-US" sz="1800" dirty="0">
              <a:latin typeface="Cambria" charset="0"/>
              <a:ea typeface="Cambria" charset="0"/>
              <a:cs typeface="Cambria" charset="0"/>
            </a:endParaRPr>
          </a:p>
          <a:p>
            <a:endParaRPr lang="en-US" sz="1200" dirty="0" smtClean="0">
              <a:latin typeface="Cambria" charset="0"/>
              <a:ea typeface="Cambria" charset="0"/>
              <a:cs typeface="Cambria" charset="0"/>
            </a:endParaRPr>
          </a:p>
          <a:p>
            <a:pPr marL="0" indent="0">
              <a:buNone/>
            </a:pPr>
            <a:r>
              <a:rPr lang="en-US" sz="2000" b="1" u="sng" dirty="0" smtClean="0">
                <a:latin typeface="Cambria" charset="0"/>
                <a:ea typeface="Cambria" charset="0"/>
                <a:cs typeface="Cambria" charset="0"/>
              </a:rPr>
              <a:t>Time-varying Control Variables</a:t>
            </a:r>
          </a:p>
          <a:p>
            <a:r>
              <a:rPr lang="en-US" sz="2000" dirty="0" smtClean="0">
                <a:latin typeface="Cambria" charset="0"/>
                <a:ea typeface="Cambria" charset="0"/>
                <a:cs typeface="Cambria" charset="0"/>
              </a:rPr>
              <a:t>Number of beds</a:t>
            </a:r>
          </a:p>
          <a:p>
            <a:r>
              <a:rPr lang="en-US" sz="2000" dirty="0" smtClean="0">
                <a:latin typeface="Cambria" charset="0"/>
                <a:ea typeface="Cambria" charset="0"/>
                <a:cs typeface="Cambria" charset="0"/>
              </a:rPr>
              <a:t>Ownership status </a:t>
            </a:r>
          </a:p>
          <a:p>
            <a:r>
              <a:rPr lang="en-US" sz="2000" dirty="0" smtClean="0">
                <a:latin typeface="Cambria" charset="0"/>
                <a:ea typeface="Cambria" charset="0"/>
                <a:cs typeface="Cambria" charset="0"/>
              </a:rPr>
              <a:t>Participation in 340B program</a:t>
            </a:r>
          </a:p>
          <a:p>
            <a:r>
              <a:rPr lang="en-US" sz="2000" dirty="0" smtClean="0">
                <a:latin typeface="Cambria" charset="0"/>
                <a:ea typeface="Cambria" charset="0"/>
                <a:cs typeface="Cambria" charset="0"/>
              </a:rPr>
              <a:t>County unemployment rate</a:t>
            </a:r>
            <a:endParaRPr lang="en-US" sz="2000" dirty="0">
              <a:latin typeface="Cambria" charset="0"/>
              <a:ea typeface="Cambria" charset="0"/>
              <a:cs typeface="Cambria" charset="0"/>
            </a:endParaRPr>
          </a:p>
        </p:txBody>
      </p:sp>
    </p:spTree>
    <p:extLst>
      <p:ext uri="{BB962C8B-B14F-4D97-AF65-F5344CB8AC3E}">
        <p14:creationId xmlns:p14="http://schemas.microsoft.com/office/powerpoint/2010/main" val="1462691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Cambria" charset="0"/>
                <a:ea typeface="Cambria" charset="0"/>
                <a:cs typeface="Cambria" charset="0"/>
              </a:rPr>
              <a:t>Pre-ACA Summary Statistics</a:t>
            </a:r>
            <a:endParaRPr lang="en-US" sz="3200" b="1" dirty="0">
              <a:latin typeface="Cambria" charset="0"/>
              <a:ea typeface="Cambria" charset="0"/>
              <a:cs typeface="Cambria"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95552488"/>
              </p:ext>
            </p:extLst>
          </p:nvPr>
        </p:nvGraphicFramePr>
        <p:xfrm>
          <a:off x="355600" y="1066796"/>
          <a:ext cx="8382000" cy="4738909"/>
        </p:xfrm>
        <a:graphic>
          <a:graphicData uri="http://schemas.openxmlformats.org/drawingml/2006/table">
            <a:tbl>
              <a:tblPr firstRow="1" firstCol="1" bandRow="1"/>
              <a:tblGrid>
                <a:gridCol w="2286001"/>
                <a:gridCol w="1219200"/>
                <a:gridCol w="1015999"/>
                <a:gridCol w="1041401"/>
                <a:gridCol w="897466"/>
                <a:gridCol w="855134"/>
                <a:gridCol w="1066799"/>
              </a:tblGrid>
              <a:tr h="678499">
                <a:tc>
                  <a:txBody>
                    <a:bodyPr/>
                    <a:lstStyle/>
                    <a:p>
                      <a:pPr marL="0" marR="0" indent="0">
                        <a:lnSpc>
                          <a:spcPct val="200000"/>
                        </a:lnSpc>
                        <a:spcBef>
                          <a:spcPts val="0"/>
                        </a:spcBef>
                        <a:spcAft>
                          <a:spcPts val="0"/>
                        </a:spcAft>
                      </a:pPr>
                      <a:r>
                        <a:rPr lang="en-US" sz="1600" dirty="0">
                          <a:solidFill>
                            <a:srgbClr val="000000"/>
                          </a:solidFill>
                          <a:effectLst/>
                          <a:latin typeface="Cambria" charset="0"/>
                          <a:ea typeface="Cambria" charset="0"/>
                          <a:cs typeface="Cambria" charset="0"/>
                        </a:rPr>
                        <a:t> </a:t>
                      </a:r>
                      <a:endParaRPr lang="en-US" sz="1600" dirty="0">
                        <a:effectLst/>
                        <a:latin typeface="Cambria" charset="0"/>
                        <a:ea typeface="Cambria" charset="0"/>
                        <a:cs typeface="Cambria" charset="0"/>
                      </a:endParaRPr>
                    </a:p>
                  </a:txBody>
                  <a:tcPr marL="57130" marR="5713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marL="0" marR="0" indent="0" algn="ctr">
                        <a:lnSpc>
                          <a:spcPct val="100000"/>
                        </a:lnSpc>
                        <a:spcBef>
                          <a:spcPts val="0"/>
                        </a:spcBef>
                        <a:spcAft>
                          <a:spcPts val="0"/>
                        </a:spcAft>
                      </a:pPr>
                      <a:r>
                        <a:rPr lang="en-US" sz="1600" b="1" dirty="0">
                          <a:solidFill>
                            <a:srgbClr val="000000"/>
                          </a:solidFill>
                          <a:effectLst/>
                          <a:latin typeface="Cambria" charset="0"/>
                          <a:ea typeface="Cambria" charset="0"/>
                          <a:cs typeface="Cambria" charset="0"/>
                        </a:rPr>
                        <a:t>Non-Expansion (N=4,235</a:t>
                      </a:r>
                      <a:r>
                        <a:rPr lang="en-US" sz="1600" b="1" dirty="0" smtClean="0">
                          <a:solidFill>
                            <a:srgbClr val="000000"/>
                          </a:solidFill>
                          <a:effectLst/>
                          <a:latin typeface="Cambria" charset="0"/>
                          <a:ea typeface="Cambria" charset="0"/>
                          <a:cs typeface="Cambria" charset="0"/>
                        </a:rPr>
                        <a:t>)</a:t>
                      </a:r>
                      <a:r>
                        <a:rPr lang="en-US" sz="1600" b="1" dirty="0">
                          <a:solidFill>
                            <a:srgbClr val="000000"/>
                          </a:solidFill>
                          <a:effectLst/>
                          <a:latin typeface="Cambria" charset="0"/>
                          <a:ea typeface="Cambria" charset="0"/>
                          <a:cs typeface="Cambria" charset="0"/>
                        </a:rPr>
                        <a:t> </a:t>
                      </a:r>
                      <a:endParaRPr lang="en-US" sz="1600" dirty="0">
                        <a:effectLst/>
                        <a:latin typeface="Cambria" charset="0"/>
                        <a:ea typeface="Cambria" charset="0"/>
                        <a:cs typeface="Cambria" charset="0"/>
                      </a:endParaRPr>
                    </a:p>
                  </a:txBody>
                  <a:tcPr marL="57130" marR="5713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pPr marL="0" marR="0" indent="0" algn="ctr">
                        <a:lnSpc>
                          <a:spcPct val="200000"/>
                        </a:lnSpc>
                        <a:spcBef>
                          <a:spcPts val="0"/>
                        </a:spcBef>
                        <a:spcAft>
                          <a:spcPts val="0"/>
                        </a:spcAft>
                      </a:pPr>
                      <a:endParaRPr lang="en-US" sz="1600" dirty="0">
                        <a:effectLst/>
                        <a:latin typeface="Cambria" charset="0"/>
                        <a:ea typeface="Cambria" charset="0"/>
                        <a:cs typeface="Cambria" charset="0"/>
                      </a:endParaRPr>
                    </a:p>
                  </a:txBody>
                  <a:tcPr marL="57130" marR="5713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marL="0" marR="0" indent="0" algn="ctr">
                        <a:lnSpc>
                          <a:spcPct val="100000"/>
                        </a:lnSpc>
                        <a:spcBef>
                          <a:spcPts val="0"/>
                        </a:spcBef>
                        <a:spcAft>
                          <a:spcPts val="0"/>
                        </a:spcAft>
                      </a:pPr>
                      <a:r>
                        <a:rPr lang="en-US" sz="1600" b="1" dirty="0">
                          <a:solidFill>
                            <a:srgbClr val="000000"/>
                          </a:solidFill>
                          <a:effectLst/>
                          <a:latin typeface="Cambria" charset="0"/>
                          <a:ea typeface="Cambria" charset="0"/>
                          <a:cs typeface="Cambria" charset="0"/>
                        </a:rPr>
                        <a:t>Minor Expansion (N=712</a:t>
                      </a:r>
                      <a:r>
                        <a:rPr lang="en-US" sz="1600" b="1" dirty="0" smtClean="0">
                          <a:solidFill>
                            <a:srgbClr val="000000"/>
                          </a:solidFill>
                          <a:effectLst/>
                          <a:latin typeface="Cambria" charset="0"/>
                          <a:ea typeface="Cambria" charset="0"/>
                          <a:cs typeface="Cambria" charset="0"/>
                        </a:rPr>
                        <a:t>)</a:t>
                      </a:r>
                      <a:r>
                        <a:rPr lang="en-US" sz="1600" b="1" dirty="0">
                          <a:solidFill>
                            <a:srgbClr val="000000"/>
                          </a:solidFill>
                          <a:effectLst/>
                          <a:latin typeface="Cambria" charset="0"/>
                          <a:ea typeface="Cambria" charset="0"/>
                          <a:cs typeface="Cambria" charset="0"/>
                        </a:rPr>
                        <a:t> </a:t>
                      </a:r>
                      <a:endParaRPr lang="en-US" sz="1600" dirty="0">
                        <a:effectLst/>
                        <a:latin typeface="Cambria" charset="0"/>
                        <a:ea typeface="Cambria" charset="0"/>
                        <a:cs typeface="Cambria" charset="0"/>
                      </a:endParaRPr>
                    </a:p>
                  </a:txBody>
                  <a:tcPr marL="57130" marR="5713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pPr marL="0" marR="0" indent="0" algn="ctr">
                        <a:lnSpc>
                          <a:spcPct val="200000"/>
                        </a:lnSpc>
                        <a:spcBef>
                          <a:spcPts val="0"/>
                        </a:spcBef>
                        <a:spcAft>
                          <a:spcPts val="0"/>
                        </a:spcAft>
                      </a:pPr>
                      <a:endParaRPr lang="en-US" sz="1600" dirty="0">
                        <a:effectLst/>
                        <a:latin typeface="Cambria" charset="0"/>
                        <a:ea typeface="Cambria" charset="0"/>
                        <a:cs typeface="Cambria" charset="0"/>
                      </a:endParaRPr>
                    </a:p>
                  </a:txBody>
                  <a:tcPr marL="57130" marR="5713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gridSpan="2">
                  <a:txBody>
                    <a:bodyPr/>
                    <a:lstStyle/>
                    <a:p>
                      <a:pPr marL="0" marR="0" indent="0" algn="ctr">
                        <a:lnSpc>
                          <a:spcPct val="100000"/>
                        </a:lnSpc>
                        <a:spcBef>
                          <a:spcPts val="0"/>
                        </a:spcBef>
                        <a:spcAft>
                          <a:spcPts val="0"/>
                        </a:spcAft>
                      </a:pPr>
                      <a:r>
                        <a:rPr lang="en-US" sz="1600" b="1" dirty="0">
                          <a:solidFill>
                            <a:srgbClr val="000000"/>
                          </a:solidFill>
                          <a:effectLst/>
                          <a:latin typeface="Cambria" charset="0"/>
                          <a:ea typeface="Cambria" charset="0"/>
                          <a:cs typeface="Cambria" charset="0"/>
                        </a:rPr>
                        <a:t>Major Expansion (N=4,174</a:t>
                      </a:r>
                      <a:r>
                        <a:rPr lang="en-US" sz="1600" b="1" dirty="0" smtClean="0">
                          <a:solidFill>
                            <a:srgbClr val="000000"/>
                          </a:solidFill>
                          <a:effectLst/>
                          <a:latin typeface="Cambria" charset="0"/>
                          <a:ea typeface="Cambria" charset="0"/>
                          <a:cs typeface="Cambria" charset="0"/>
                        </a:rPr>
                        <a:t>)</a:t>
                      </a:r>
                      <a:r>
                        <a:rPr lang="en-US" sz="1600" b="1" dirty="0">
                          <a:solidFill>
                            <a:srgbClr val="000000"/>
                          </a:solidFill>
                          <a:effectLst/>
                          <a:latin typeface="Cambria" charset="0"/>
                          <a:ea typeface="Cambria" charset="0"/>
                          <a:cs typeface="Cambria" charset="0"/>
                        </a:rPr>
                        <a:t> </a:t>
                      </a:r>
                      <a:endParaRPr lang="en-US" sz="1600" dirty="0">
                        <a:effectLst/>
                        <a:latin typeface="Cambria" charset="0"/>
                        <a:ea typeface="Cambria" charset="0"/>
                        <a:cs typeface="Cambria" charset="0"/>
                      </a:endParaRPr>
                    </a:p>
                  </a:txBody>
                  <a:tcPr marL="57130" marR="5713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pPr marL="0" marR="0" indent="0" algn="ctr">
                        <a:lnSpc>
                          <a:spcPct val="200000"/>
                        </a:lnSpc>
                        <a:spcBef>
                          <a:spcPts val="0"/>
                        </a:spcBef>
                        <a:spcAft>
                          <a:spcPts val="0"/>
                        </a:spcAft>
                      </a:pPr>
                      <a:endParaRPr lang="en-US" sz="1600" dirty="0">
                        <a:effectLst/>
                        <a:latin typeface="Cambria" charset="0"/>
                        <a:ea typeface="Cambria" charset="0"/>
                        <a:cs typeface="Cambria" charset="0"/>
                      </a:endParaRPr>
                    </a:p>
                  </a:txBody>
                  <a:tcPr marL="57130" marR="57130" marT="0" marB="0" anchor="b">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396970">
                <a:tc>
                  <a:txBody>
                    <a:bodyPr/>
                    <a:lstStyle/>
                    <a:p>
                      <a:pPr marL="0" marR="0" indent="0">
                        <a:lnSpc>
                          <a:spcPct val="200000"/>
                        </a:lnSpc>
                        <a:spcBef>
                          <a:spcPts val="0"/>
                        </a:spcBef>
                        <a:spcAft>
                          <a:spcPts val="0"/>
                        </a:spcAft>
                      </a:pPr>
                      <a:r>
                        <a:rPr lang="en-US" sz="1600">
                          <a:solidFill>
                            <a:srgbClr val="000000"/>
                          </a:solidFill>
                          <a:effectLst/>
                          <a:latin typeface="Cambria" charset="0"/>
                          <a:ea typeface="Cambria" charset="0"/>
                          <a:cs typeface="Cambria" charset="0"/>
                        </a:rPr>
                        <a:t> </a:t>
                      </a:r>
                      <a:endParaRPr lang="en-US" sz="1600">
                        <a:effectLst/>
                        <a:latin typeface="Cambria" charset="0"/>
                        <a:ea typeface="Cambria" charset="0"/>
                        <a:cs typeface="Cambria" charset="0"/>
                      </a:endParaRPr>
                    </a:p>
                  </a:txBody>
                  <a:tcPr marL="57130" marR="57130" marT="0" marB="0" anchor="b">
                    <a:lnL>
                      <a:noFill/>
                    </a:lnL>
                    <a:lnR>
                      <a:noFill/>
                    </a:lnR>
                    <a:lnT>
                      <a:noFill/>
                    </a:lnT>
                    <a:lnB>
                      <a:noFill/>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Mean</a:t>
                      </a:r>
                      <a:endParaRPr lang="en-US" sz="1600" dirty="0">
                        <a:effectLst/>
                        <a:latin typeface="Cambria" charset="0"/>
                        <a:ea typeface="Cambria" charset="0"/>
                        <a:cs typeface="Cambria" charset="0"/>
                      </a:endParaRPr>
                    </a:p>
                  </a:txBody>
                  <a:tcPr marL="57130" marR="5713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SD</a:t>
                      </a:r>
                      <a:endParaRPr lang="en-US" sz="1600" dirty="0">
                        <a:effectLst/>
                        <a:latin typeface="Cambria" charset="0"/>
                        <a:ea typeface="Cambria" charset="0"/>
                        <a:cs typeface="Cambria" charset="0"/>
                      </a:endParaRPr>
                    </a:p>
                  </a:txBody>
                  <a:tcPr marL="57130" marR="5713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Mean</a:t>
                      </a:r>
                      <a:endParaRPr lang="en-US" sz="1600" dirty="0">
                        <a:effectLst/>
                        <a:latin typeface="Cambria" charset="0"/>
                        <a:ea typeface="Cambria" charset="0"/>
                        <a:cs typeface="Cambria" charset="0"/>
                      </a:endParaRPr>
                    </a:p>
                  </a:txBody>
                  <a:tcPr marL="57130" marR="5713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SD</a:t>
                      </a:r>
                      <a:endParaRPr lang="en-US" sz="1600" dirty="0">
                        <a:effectLst/>
                        <a:latin typeface="Cambria" charset="0"/>
                        <a:ea typeface="Cambria" charset="0"/>
                        <a:cs typeface="Cambria" charset="0"/>
                      </a:endParaRPr>
                    </a:p>
                  </a:txBody>
                  <a:tcPr marL="57130" marR="5713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Mean</a:t>
                      </a:r>
                      <a:endParaRPr lang="en-US" sz="1600" dirty="0">
                        <a:effectLst/>
                        <a:latin typeface="Cambria" charset="0"/>
                        <a:ea typeface="Cambria" charset="0"/>
                        <a:cs typeface="Cambria" charset="0"/>
                      </a:endParaRPr>
                    </a:p>
                  </a:txBody>
                  <a:tcPr marL="57130" marR="5713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SD</a:t>
                      </a:r>
                      <a:endParaRPr lang="en-US" sz="1600" dirty="0">
                        <a:effectLst/>
                        <a:latin typeface="Cambria" charset="0"/>
                        <a:ea typeface="Cambria" charset="0"/>
                        <a:cs typeface="Cambria" charset="0"/>
                      </a:endParaRPr>
                    </a:p>
                  </a:txBody>
                  <a:tcPr marL="57130" marR="5713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396970">
                <a:tc>
                  <a:txBody>
                    <a:bodyPr/>
                    <a:lstStyle/>
                    <a:p>
                      <a:pPr marL="0" marR="0" indent="0">
                        <a:lnSpc>
                          <a:spcPct val="100000"/>
                        </a:lnSpc>
                        <a:spcBef>
                          <a:spcPts val="0"/>
                        </a:spcBef>
                        <a:spcAft>
                          <a:spcPts val="0"/>
                        </a:spcAft>
                      </a:pPr>
                      <a:r>
                        <a:rPr lang="en-US" sz="1600" dirty="0">
                          <a:solidFill>
                            <a:srgbClr val="000000"/>
                          </a:solidFill>
                          <a:effectLst/>
                          <a:latin typeface="Cambria" charset="0"/>
                          <a:ea typeface="Cambria" charset="0"/>
                          <a:cs typeface="Cambria" charset="0"/>
                        </a:rPr>
                        <a:t>Medicaid Revenue ($M)</a:t>
                      </a:r>
                      <a:endParaRPr lang="en-US" sz="1600" dirty="0">
                        <a:effectLst/>
                        <a:latin typeface="Cambria" charset="0"/>
                        <a:ea typeface="Cambria" charset="0"/>
                        <a:cs typeface="Cambria" charset="0"/>
                      </a:endParaRPr>
                    </a:p>
                  </a:txBody>
                  <a:tcPr marL="57130" marR="57130" marT="0" marB="0" anchor="b">
                    <a:lnL>
                      <a:noFill/>
                    </a:lnL>
                    <a:lnR>
                      <a:noFill/>
                    </a:lnR>
                    <a:lnT>
                      <a:noFill/>
                    </a:lnT>
                    <a:lnB>
                      <a:noFill/>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19.93</a:t>
                      </a:r>
                      <a:endParaRPr lang="en-US" sz="1600" dirty="0">
                        <a:effectLst/>
                        <a:latin typeface="Cambria" charset="0"/>
                        <a:ea typeface="Cambria" charset="0"/>
                        <a:cs typeface="Cambria" charset="0"/>
                      </a:endParaRPr>
                    </a:p>
                  </a:txBody>
                  <a:tcPr marL="57130" marR="5713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37.45</a:t>
                      </a:r>
                      <a:endParaRPr lang="en-US" sz="1600" dirty="0">
                        <a:effectLst/>
                        <a:latin typeface="Cambria" charset="0"/>
                        <a:ea typeface="Cambria" charset="0"/>
                        <a:cs typeface="Cambria" charset="0"/>
                      </a:endParaRPr>
                    </a:p>
                  </a:txBody>
                  <a:tcPr marL="57130" marR="5713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53.49</a:t>
                      </a:r>
                      <a:endParaRPr lang="en-US" sz="1600" dirty="0">
                        <a:effectLst/>
                        <a:latin typeface="Cambria" charset="0"/>
                        <a:ea typeface="Cambria" charset="0"/>
                        <a:cs typeface="Cambria" charset="0"/>
                      </a:endParaRPr>
                    </a:p>
                  </a:txBody>
                  <a:tcPr marL="57130" marR="5713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72.05</a:t>
                      </a:r>
                      <a:endParaRPr lang="en-US" sz="1600" dirty="0">
                        <a:effectLst/>
                        <a:latin typeface="Cambria" charset="0"/>
                        <a:ea typeface="Cambria" charset="0"/>
                        <a:cs typeface="Cambria" charset="0"/>
                      </a:endParaRPr>
                    </a:p>
                  </a:txBody>
                  <a:tcPr marL="57130" marR="5713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27.76</a:t>
                      </a:r>
                      <a:endParaRPr lang="en-US" sz="1600" dirty="0">
                        <a:effectLst/>
                        <a:latin typeface="Cambria" charset="0"/>
                        <a:ea typeface="Cambria" charset="0"/>
                        <a:cs typeface="Cambria" charset="0"/>
                      </a:endParaRPr>
                    </a:p>
                  </a:txBody>
                  <a:tcPr marL="57130" marR="5713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43.6</a:t>
                      </a:r>
                      <a:endParaRPr lang="en-US" sz="1600" dirty="0">
                        <a:effectLst/>
                        <a:latin typeface="Cambria" charset="0"/>
                        <a:ea typeface="Cambria" charset="0"/>
                        <a:cs typeface="Cambria" charset="0"/>
                      </a:endParaRPr>
                    </a:p>
                  </a:txBody>
                  <a:tcPr marL="57130" marR="57130" marT="0" marB="0" anchor="ctr">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396970">
                <a:tc>
                  <a:txBody>
                    <a:bodyPr/>
                    <a:lstStyle/>
                    <a:p>
                      <a:pPr marL="0" marR="0" indent="0">
                        <a:lnSpc>
                          <a:spcPct val="100000"/>
                        </a:lnSpc>
                        <a:spcBef>
                          <a:spcPts val="0"/>
                        </a:spcBef>
                        <a:spcAft>
                          <a:spcPts val="0"/>
                        </a:spcAft>
                      </a:pPr>
                      <a:r>
                        <a:rPr lang="en-US" sz="1600" dirty="0" err="1" smtClean="0">
                          <a:solidFill>
                            <a:srgbClr val="000000"/>
                          </a:solidFill>
                          <a:effectLst/>
                          <a:latin typeface="Cambria" charset="0"/>
                          <a:ea typeface="Cambria" charset="0"/>
                          <a:cs typeface="Cambria" charset="0"/>
                        </a:rPr>
                        <a:t>Uncomp</a:t>
                      </a:r>
                      <a:r>
                        <a:rPr lang="en-US" sz="1600" dirty="0" smtClean="0">
                          <a:solidFill>
                            <a:srgbClr val="000000"/>
                          </a:solidFill>
                          <a:effectLst/>
                          <a:latin typeface="Cambria" charset="0"/>
                          <a:ea typeface="Cambria" charset="0"/>
                          <a:cs typeface="Cambria" charset="0"/>
                        </a:rPr>
                        <a:t>. </a:t>
                      </a:r>
                      <a:r>
                        <a:rPr lang="en-US" sz="1600" dirty="0">
                          <a:solidFill>
                            <a:srgbClr val="000000"/>
                          </a:solidFill>
                          <a:effectLst/>
                          <a:latin typeface="Cambria" charset="0"/>
                          <a:ea typeface="Cambria" charset="0"/>
                          <a:cs typeface="Cambria" charset="0"/>
                        </a:rPr>
                        <a:t>Care </a:t>
                      </a:r>
                      <a:r>
                        <a:rPr lang="en-US" sz="1600" dirty="0" smtClean="0">
                          <a:solidFill>
                            <a:srgbClr val="000000"/>
                          </a:solidFill>
                          <a:effectLst/>
                          <a:latin typeface="Cambria" charset="0"/>
                          <a:ea typeface="Cambria" charset="0"/>
                          <a:cs typeface="Cambria" charset="0"/>
                        </a:rPr>
                        <a:t>($</a:t>
                      </a:r>
                      <a:r>
                        <a:rPr lang="en-US" sz="1600" dirty="0">
                          <a:solidFill>
                            <a:srgbClr val="000000"/>
                          </a:solidFill>
                          <a:effectLst/>
                          <a:latin typeface="Cambria" charset="0"/>
                          <a:ea typeface="Cambria" charset="0"/>
                          <a:cs typeface="Cambria" charset="0"/>
                        </a:rPr>
                        <a:t>M)</a:t>
                      </a:r>
                      <a:endParaRPr lang="en-US" sz="1600" dirty="0">
                        <a:effectLst/>
                        <a:latin typeface="Cambria" charset="0"/>
                        <a:ea typeface="Cambria" charset="0"/>
                        <a:cs typeface="Cambria" charset="0"/>
                      </a:endParaRPr>
                    </a:p>
                  </a:txBody>
                  <a:tcPr marL="57130" marR="57130" marT="0" marB="0" anchor="b">
                    <a:lnL>
                      <a:noFill/>
                    </a:lnL>
                    <a:lnR>
                      <a:noFill/>
                    </a:lnR>
                    <a:lnT>
                      <a:noFill/>
                    </a:lnT>
                    <a:lnB>
                      <a:noFill/>
                    </a:lnB>
                    <a:solidFill>
                      <a:srgbClr val="FFFFFF"/>
                    </a:solidFill>
                  </a:tcPr>
                </a:tc>
                <a:tc>
                  <a:txBody>
                    <a:bodyPr/>
                    <a:lstStyle/>
                    <a:p>
                      <a:pPr marL="0" marR="0" indent="0" algn="r">
                        <a:lnSpc>
                          <a:spcPct val="100000"/>
                        </a:lnSpc>
                        <a:spcBef>
                          <a:spcPts val="0"/>
                        </a:spcBef>
                        <a:spcAft>
                          <a:spcPts val="0"/>
                        </a:spcAft>
                      </a:pPr>
                      <a:r>
                        <a:rPr lang="en-US" sz="1600">
                          <a:solidFill>
                            <a:srgbClr val="000000"/>
                          </a:solidFill>
                          <a:effectLst/>
                          <a:latin typeface="Cambria" charset="0"/>
                          <a:ea typeface="Cambria" charset="0"/>
                          <a:cs typeface="Cambria" charset="0"/>
                        </a:rPr>
                        <a:t>9.56</a:t>
                      </a:r>
                      <a:endParaRPr lang="en-US" sz="1600">
                        <a:effectLst/>
                        <a:latin typeface="Cambria" charset="0"/>
                        <a:ea typeface="Cambria" charset="0"/>
                        <a:cs typeface="Cambria" charset="0"/>
                      </a:endParaRPr>
                    </a:p>
                  </a:txBody>
                  <a:tcPr marL="57130" marR="57130" marT="0" marB="0" anchor="ctr">
                    <a:lnL>
                      <a:noFill/>
                    </a:lnL>
                    <a:lnR>
                      <a:noFill/>
                    </a:lnR>
                    <a:lnT>
                      <a:noFill/>
                    </a:lnT>
                    <a:lnB>
                      <a:noFill/>
                    </a:lnB>
                    <a:solidFill>
                      <a:srgbClr val="FFFFFF"/>
                    </a:solidFill>
                  </a:tcPr>
                </a:tc>
                <a:tc>
                  <a:txBody>
                    <a:bodyPr/>
                    <a:lstStyle/>
                    <a:p>
                      <a:pPr marL="0" marR="0" indent="0" algn="r">
                        <a:lnSpc>
                          <a:spcPct val="100000"/>
                        </a:lnSpc>
                        <a:spcBef>
                          <a:spcPts val="0"/>
                        </a:spcBef>
                        <a:spcAft>
                          <a:spcPts val="0"/>
                        </a:spcAft>
                      </a:pPr>
                      <a:r>
                        <a:rPr lang="en-US" sz="1600">
                          <a:solidFill>
                            <a:srgbClr val="000000"/>
                          </a:solidFill>
                          <a:effectLst/>
                          <a:latin typeface="Cambria" charset="0"/>
                          <a:ea typeface="Cambria" charset="0"/>
                          <a:cs typeface="Cambria" charset="0"/>
                        </a:rPr>
                        <a:t>15.22</a:t>
                      </a:r>
                      <a:endParaRPr lang="en-US" sz="1600">
                        <a:effectLst/>
                        <a:latin typeface="Cambria" charset="0"/>
                        <a:ea typeface="Cambria" charset="0"/>
                        <a:cs typeface="Cambria" charset="0"/>
                      </a:endParaRPr>
                    </a:p>
                  </a:txBody>
                  <a:tcPr marL="57130" marR="57130" marT="0" marB="0" anchor="ctr">
                    <a:lnL>
                      <a:noFill/>
                    </a:lnL>
                    <a:lnR>
                      <a:noFill/>
                    </a:lnR>
                    <a:lnT>
                      <a:noFill/>
                    </a:lnT>
                    <a:lnB>
                      <a:noFill/>
                    </a:lnB>
                    <a:solidFill>
                      <a:srgbClr val="FFFFFF"/>
                    </a:solidFill>
                  </a:tcPr>
                </a:tc>
                <a:tc>
                  <a:txBody>
                    <a:bodyPr/>
                    <a:lstStyle/>
                    <a:p>
                      <a:pPr marL="0" marR="0" indent="0" algn="r">
                        <a:lnSpc>
                          <a:spcPct val="100000"/>
                        </a:lnSpc>
                        <a:spcBef>
                          <a:spcPts val="0"/>
                        </a:spcBef>
                        <a:spcAft>
                          <a:spcPts val="0"/>
                        </a:spcAft>
                      </a:pPr>
                      <a:r>
                        <a:rPr lang="en-US" sz="1600">
                          <a:solidFill>
                            <a:srgbClr val="000000"/>
                          </a:solidFill>
                          <a:effectLst/>
                          <a:latin typeface="Cambria" charset="0"/>
                          <a:ea typeface="Cambria" charset="0"/>
                          <a:cs typeface="Cambria" charset="0"/>
                        </a:rPr>
                        <a:t>11.91</a:t>
                      </a:r>
                      <a:endParaRPr lang="en-US" sz="1600">
                        <a:effectLst/>
                        <a:latin typeface="Cambria" charset="0"/>
                        <a:ea typeface="Cambria" charset="0"/>
                        <a:cs typeface="Cambria" charset="0"/>
                      </a:endParaRPr>
                    </a:p>
                  </a:txBody>
                  <a:tcPr marL="57130" marR="57130" marT="0" marB="0" anchor="ctr">
                    <a:lnL>
                      <a:noFill/>
                    </a:lnL>
                    <a:lnR>
                      <a:noFill/>
                    </a:lnR>
                    <a:lnT>
                      <a:noFill/>
                    </a:lnT>
                    <a:lnB>
                      <a:noFill/>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17.44</a:t>
                      </a:r>
                      <a:endParaRPr lang="en-US" sz="1600" dirty="0">
                        <a:effectLst/>
                        <a:latin typeface="Cambria" charset="0"/>
                        <a:ea typeface="Cambria" charset="0"/>
                        <a:cs typeface="Cambria" charset="0"/>
                      </a:endParaRPr>
                    </a:p>
                  </a:txBody>
                  <a:tcPr marL="57130" marR="57130" marT="0" marB="0" anchor="ctr">
                    <a:lnL>
                      <a:noFill/>
                    </a:lnL>
                    <a:lnR>
                      <a:noFill/>
                    </a:lnR>
                    <a:lnT>
                      <a:noFill/>
                    </a:lnT>
                    <a:lnB>
                      <a:noFill/>
                    </a:lnB>
                    <a:solidFill>
                      <a:srgbClr val="FFFFFF"/>
                    </a:solidFill>
                  </a:tcPr>
                </a:tc>
                <a:tc>
                  <a:txBody>
                    <a:bodyPr/>
                    <a:lstStyle/>
                    <a:p>
                      <a:pPr marL="0" marR="0" indent="0" algn="r">
                        <a:lnSpc>
                          <a:spcPct val="100000"/>
                        </a:lnSpc>
                        <a:spcBef>
                          <a:spcPts val="0"/>
                        </a:spcBef>
                        <a:spcAft>
                          <a:spcPts val="0"/>
                        </a:spcAft>
                      </a:pPr>
                      <a:r>
                        <a:rPr lang="en-US" sz="1600">
                          <a:solidFill>
                            <a:srgbClr val="000000"/>
                          </a:solidFill>
                          <a:effectLst/>
                          <a:latin typeface="Cambria" charset="0"/>
                          <a:ea typeface="Cambria" charset="0"/>
                          <a:cs typeface="Cambria" charset="0"/>
                        </a:rPr>
                        <a:t>9.93</a:t>
                      </a:r>
                      <a:endParaRPr lang="en-US" sz="1600">
                        <a:effectLst/>
                        <a:latin typeface="Cambria" charset="0"/>
                        <a:ea typeface="Cambria" charset="0"/>
                        <a:cs typeface="Cambria" charset="0"/>
                      </a:endParaRPr>
                    </a:p>
                  </a:txBody>
                  <a:tcPr marL="57130" marR="57130" marT="0" marB="0" anchor="ctr">
                    <a:lnL>
                      <a:noFill/>
                    </a:lnL>
                    <a:lnR>
                      <a:noFill/>
                    </a:lnR>
                    <a:lnT>
                      <a:noFill/>
                    </a:lnT>
                    <a:lnB>
                      <a:noFill/>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14.07</a:t>
                      </a:r>
                      <a:endParaRPr lang="en-US" sz="1600" dirty="0">
                        <a:effectLst/>
                        <a:latin typeface="Cambria" charset="0"/>
                        <a:ea typeface="Cambria" charset="0"/>
                        <a:cs typeface="Cambria" charset="0"/>
                      </a:endParaRPr>
                    </a:p>
                  </a:txBody>
                  <a:tcPr marL="57130" marR="57130" marT="0" marB="0" anchor="ctr">
                    <a:lnL>
                      <a:noFill/>
                    </a:lnL>
                    <a:lnR>
                      <a:noFill/>
                    </a:lnR>
                    <a:lnT>
                      <a:noFill/>
                    </a:lnT>
                    <a:lnB>
                      <a:noFill/>
                    </a:lnB>
                    <a:solidFill>
                      <a:srgbClr val="FFFFFF"/>
                    </a:solidFill>
                  </a:tcPr>
                </a:tc>
              </a:tr>
              <a:tr h="396970">
                <a:tc>
                  <a:txBody>
                    <a:bodyPr/>
                    <a:lstStyle/>
                    <a:p>
                      <a:pPr marL="0" marR="0" indent="0">
                        <a:lnSpc>
                          <a:spcPct val="100000"/>
                        </a:lnSpc>
                        <a:spcBef>
                          <a:spcPts val="0"/>
                        </a:spcBef>
                        <a:spcAft>
                          <a:spcPts val="0"/>
                        </a:spcAft>
                      </a:pPr>
                      <a:r>
                        <a:rPr lang="en-US" sz="1600" dirty="0">
                          <a:solidFill>
                            <a:srgbClr val="000000"/>
                          </a:solidFill>
                          <a:effectLst/>
                          <a:latin typeface="Cambria" charset="0"/>
                          <a:ea typeface="Cambria" charset="0"/>
                          <a:cs typeface="Cambria" charset="0"/>
                        </a:rPr>
                        <a:t>Net Operating </a:t>
                      </a:r>
                      <a:r>
                        <a:rPr lang="en-US" sz="1600" dirty="0" smtClean="0">
                          <a:solidFill>
                            <a:srgbClr val="000000"/>
                          </a:solidFill>
                          <a:effectLst/>
                          <a:latin typeface="Cambria" charset="0"/>
                          <a:ea typeface="Cambria" charset="0"/>
                          <a:cs typeface="Cambria" charset="0"/>
                        </a:rPr>
                        <a:t>Inc.</a:t>
                      </a:r>
                      <a:r>
                        <a:rPr lang="en-US" sz="1600" baseline="0" dirty="0" smtClean="0">
                          <a:solidFill>
                            <a:srgbClr val="000000"/>
                          </a:solidFill>
                          <a:effectLst/>
                          <a:latin typeface="Cambria" charset="0"/>
                          <a:ea typeface="Cambria" charset="0"/>
                          <a:cs typeface="Cambria" charset="0"/>
                        </a:rPr>
                        <a:t> </a:t>
                      </a:r>
                      <a:r>
                        <a:rPr lang="en-US" sz="1600" dirty="0" smtClean="0">
                          <a:solidFill>
                            <a:srgbClr val="000000"/>
                          </a:solidFill>
                          <a:effectLst/>
                          <a:latin typeface="Cambria" charset="0"/>
                          <a:ea typeface="Cambria" charset="0"/>
                          <a:cs typeface="Cambria" charset="0"/>
                        </a:rPr>
                        <a:t>($</a:t>
                      </a:r>
                      <a:r>
                        <a:rPr lang="en-US" sz="1600" dirty="0">
                          <a:solidFill>
                            <a:srgbClr val="000000"/>
                          </a:solidFill>
                          <a:effectLst/>
                          <a:latin typeface="Cambria" charset="0"/>
                          <a:ea typeface="Cambria" charset="0"/>
                          <a:cs typeface="Cambria" charset="0"/>
                        </a:rPr>
                        <a:t>M)</a:t>
                      </a:r>
                      <a:endParaRPr lang="en-US" sz="1600" dirty="0">
                        <a:effectLst/>
                        <a:latin typeface="Cambria" charset="0"/>
                        <a:ea typeface="Cambria" charset="0"/>
                        <a:cs typeface="Cambria" charset="0"/>
                      </a:endParaRPr>
                    </a:p>
                  </a:txBody>
                  <a:tcPr marL="57130" marR="57130" marT="0" marB="0" anchor="b">
                    <a:lnL>
                      <a:noFill/>
                    </a:lnL>
                    <a:lnR>
                      <a:noFill/>
                    </a:lnR>
                    <a:lnT>
                      <a:noFill/>
                    </a:lnT>
                    <a:lnB>
                      <a:noFill/>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5.09</a:t>
                      </a:r>
                      <a:endParaRPr lang="en-US" sz="1600" dirty="0">
                        <a:effectLst/>
                        <a:latin typeface="Cambria" charset="0"/>
                        <a:ea typeface="Cambria" charset="0"/>
                        <a:cs typeface="Cambria" charset="0"/>
                      </a:endParaRPr>
                    </a:p>
                  </a:txBody>
                  <a:tcPr marL="57130" marR="57130" marT="0" marB="0" anchor="ctr">
                    <a:lnL>
                      <a:noFill/>
                    </a:lnL>
                    <a:lnR>
                      <a:noFill/>
                    </a:lnR>
                    <a:lnT>
                      <a:noFill/>
                    </a:lnT>
                    <a:lnB>
                      <a:noFill/>
                    </a:lnB>
                    <a:solidFill>
                      <a:srgbClr val="FFFFFF"/>
                    </a:solidFill>
                  </a:tcPr>
                </a:tc>
                <a:tc>
                  <a:txBody>
                    <a:bodyPr/>
                    <a:lstStyle/>
                    <a:p>
                      <a:pPr marL="0" marR="0" indent="0" algn="r">
                        <a:lnSpc>
                          <a:spcPct val="100000"/>
                        </a:lnSpc>
                        <a:spcBef>
                          <a:spcPts val="0"/>
                        </a:spcBef>
                        <a:spcAft>
                          <a:spcPts val="0"/>
                        </a:spcAft>
                      </a:pPr>
                      <a:r>
                        <a:rPr lang="en-US" sz="1600">
                          <a:solidFill>
                            <a:srgbClr val="000000"/>
                          </a:solidFill>
                          <a:effectLst/>
                          <a:latin typeface="Cambria" charset="0"/>
                          <a:ea typeface="Cambria" charset="0"/>
                          <a:cs typeface="Cambria" charset="0"/>
                        </a:rPr>
                        <a:t>30.77</a:t>
                      </a:r>
                      <a:endParaRPr lang="en-US" sz="1600">
                        <a:effectLst/>
                        <a:latin typeface="Cambria" charset="0"/>
                        <a:ea typeface="Cambria" charset="0"/>
                        <a:cs typeface="Cambria" charset="0"/>
                      </a:endParaRPr>
                    </a:p>
                  </a:txBody>
                  <a:tcPr marL="57130" marR="57130" marT="0" marB="0" anchor="ctr">
                    <a:lnL>
                      <a:noFill/>
                    </a:lnL>
                    <a:lnR>
                      <a:noFill/>
                    </a:lnR>
                    <a:lnT>
                      <a:noFill/>
                    </a:lnT>
                    <a:lnB>
                      <a:noFill/>
                    </a:lnB>
                    <a:solidFill>
                      <a:srgbClr val="FFFFFF"/>
                    </a:solidFill>
                  </a:tcPr>
                </a:tc>
                <a:tc>
                  <a:txBody>
                    <a:bodyPr/>
                    <a:lstStyle/>
                    <a:p>
                      <a:pPr marL="0" marR="0" indent="0" algn="r">
                        <a:lnSpc>
                          <a:spcPct val="100000"/>
                        </a:lnSpc>
                        <a:spcBef>
                          <a:spcPts val="0"/>
                        </a:spcBef>
                        <a:spcAft>
                          <a:spcPts val="0"/>
                        </a:spcAft>
                      </a:pPr>
                      <a:r>
                        <a:rPr lang="en-US" sz="1600">
                          <a:solidFill>
                            <a:srgbClr val="000000"/>
                          </a:solidFill>
                          <a:effectLst/>
                          <a:latin typeface="Cambria" charset="0"/>
                          <a:ea typeface="Cambria" charset="0"/>
                          <a:cs typeface="Cambria" charset="0"/>
                        </a:rPr>
                        <a:t>-18.01</a:t>
                      </a:r>
                      <a:endParaRPr lang="en-US" sz="1600">
                        <a:effectLst/>
                        <a:latin typeface="Cambria" charset="0"/>
                        <a:ea typeface="Cambria" charset="0"/>
                        <a:cs typeface="Cambria" charset="0"/>
                      </a:endParaRPr>
                    </a:p>
                  </a:txBody>
                  <a:tcPr marL="57130" marR="57130" marT="0" marB="0" anchor="ctr">
                    <a:lnL>
                      <a:noFill/>
                    </a:lnL>
                    <a:lnR>
                      <a:noFill/>
                    </a:lnR>
                    <a:lnT>
                      <a:noFill/>
                    </a:lnT>
                    <a:lnB>
                      <a:noFill/>
                    </a:lnB>
                    <a:solidFill>
                      <a:srgbClr val="FFFFFF"/>
                    </a:solidFill>
                  </a:tcPr>
                </a:tc>
                <a:tc>
                  <a:txBody>
                    <a:bodyPr/>
                    <a:lstStyle/>
                    <a:p>
                      <a:pPr marL="0" marR="0" indent="0" algn="r">
                        <a:lnSpc>
                          <a:spcPct val="100000"/>
                        </a:lnSpc>
                        <a:spcBef>
                          <a:spcPts val="0"/>
                        </a:spcBef>
                        <a:spcAft>
                          <a:spcPts val="0"/>
                        </a:spcAft>
                      </a:pPr>
                      <a:r>
                        <a:rPr lang="en-US" sz="1600">
                          <a:solidFill>
                            <a:srgbClr val="000000"/>
                          </a:solidFill>
                          <a:effectLst/>
                          <a:latin typeface="Cambria" charset="0"/>
                          <a:ea typeface="Cambria" charset="0"/>
                          <a:cs typeface="Cambria" charset="0"/>
                        </a:rPr>
                        <a:t>48.33</a:t>
                      </a:r>
                      <a:endParaRPr lang="en-US" sz="1600">
                        <a:effectLst/>
                        <a:latin typeface="Cambria" charset="0"/>
                        <a:ea typeface="Cambria" charset="0"/>
                        <a:cs typeface="Cambria" charset="0"/>
                      </a:endParaRPr>
                    </a:p>
                  </a:txBody>
                  <a:tcPr marL="57130" marR="57130" marT="0" marB="0" anchor="ctr">
                    <a:lnL>
                      <a:noFill/>
                    </a:lnL>
                    <a:lnR>
                      <a:noFill/>
                    </a:lnR>
                    <a:lnT>
                      <a:noFill/>
                    </a:lnT>
                    <a:lnB>
                      <a:noFill/>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-0.32</a:t>
                      </a:r>
                      <a:endParaRPr lang="en-US" sz="1600" dirty="0">
                        <a:effectLst/>
                        <a:latin typeface="Cambria" charset="0"/>
                        <a:ea typeface="Cambria" charset="0"/>
                        <a:cs typeface="Cambria" charset="0"/>
                      </a:endParaRPr>
                    </a:p>
                  </a:txBody>
                  <a:tcPr marL="57130" marR="57130" marT="0" marB="0" anchor="ctr">
                    <a:lnL>
                      <a:noFill/>
                    </a:lnL>
                    <a:lnR>
                      <a:noFill/>
                    </a:lnR>
                    <a:lnT>
                      <a:noFill/>
                    </a:lnT>
                    <a:lnB>
                      <a:noFill/>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37.73</a:t>
                      </a:r>
                      <a:endParaRPr lang="en-US" sz="1600" dirty="0">
                        <a:effectLst/>
                        <a:latin typeface="Cambria" charset="0"/>
                        <a:ea typeface="Cambria" charset="0"/>
                        <a:cs typeface="Cambria" charset="0"/>
                      </a:endParaRPr>
                    </a:p>
                  </a:txBody>
                  <a:tcPr marL="57130" marR="57130" marT="0" marB="0" anchor="ctr">
                    <a:lnL>
                      <a:noFill/>
                    </a:lnL>
                    <a:lnR>
                      <a:noFill/>
                    </a:lnR>
                    <a:lnT>
                      <a:noFill/>
                    </a:lnT>
                    <a:lnB>
                      <a:noFill/>
                    </a:lnB>
                    <a:solidFill>
                      <a:srgbClr val="FFFFFF"/>
                    </a:solidFill>
                  </a:tcPr>
                </a:tc>
              </a:tr>
              <a:tr h="396970">
                <a:tc>
                  <a:txBody>
                    <a:bodyPr/>
                    <a:lstStyle/>
                    <a:p>
                      <a:pPr marL="0" marR="0" indent="0">
                        <a:lnSpc>
                          <a:spcPct val="100000"/>
                        </a:lnSpc>
                        <a:spcBef>
                          <a:spcPts val="0"/>
                        </a:spcBef>
                        <a:spcAft>
                          <a:spcPts val="0"/>
                        </a:spcAft>
                      </a:pPr>
                      <a:r>
                        <a:rPr lang="en-US" sz="1600" dirty="0">
                          <a:solidFill>
                            <a:srgbClr val="000000"/>
                          </a:solidFill>
                          <a:effectLst/>
                          <a:latin typeface="Cambria" charset="0"/>
                          <a:ea typeface="Cambria" charset="0"/>
                          <a:cs typeface="Cambria" charset="0"/>
                        </a:rPr>
                        <a:t>Operating Margin (%)</a:t>
                      </a:r>
                      <a:endParaRPr lang="en-US" sz="1600" dirty="0">
                        <a:effectLst/>
                        <a:latin typeface="Cambria" charset="0"/>
                        <a:ea typeface="Cambria" charset="0"/>
                        <a:cs typeface="Cambria" charset="0"/>
                      </a:endParaRPr>
                    </a:p>
                  </a:txBody>
                  <a:tcPr marL="57130" marR="57130" marT="0" marB="0" anchor="b">
                    <a:lnL>
                      <a:noFill/>
                    </a:lnL>
                    <a:lnR>
                      <a:noFill/>
                    </a:lnR>
                    <a:lnT>
                      <a:noFill/>
                    </a:lnT>
                    <a:lnB w="12700" cap="flat" cmpd="sng" algn="ctr">
                      <a:solidFill>
                        <a:schemeClr val="tx1"/>
                      </a:solidFill>
                      <a:prstDash val="sysDash"/>
                      <a:round/>
                      <a:headEnd type="none" w="med" len="med"/>
                      <a:tailEnd type="none" w="med" len="med"/>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0.02</a:t>
                      </a:r>
                      <a:endParaRPr lang="en-US" sz="1600" dirty="0">
                        <a:effectLst/>
                        <a:latin typeface="Cambria" charset="0"/>
                        <a:ea typeface="Cambria" charset="0"/>
                        <a:cs typeface="Cambria" charset="0"/>
                      </a:endParaRPr>
                    </a:p>
                  </a:txBody>
                  <a:tcPr marL="57130" marR="57130" marT="0" marB="0" anchor="ctr">
                    <a:lnL>
                      <a:noFill/>
                    </a:lnL>
                    <a:lnR>
                      <a:noFill/>
                    </a:lnR>
                    <a:lnT>
                      <a:noFill/>
                    </a:lnT>
                    <a:lnB w="12700" cap="flat" cmpd="sng" algn="ctr">
                      <a:solidFill>
                        <a:schemeClr val="tx1"/>
                      </a:solidFill>
                      <a:prstDash val="sysDash"/>
                      <a:round/>
                      <a:headEnd type="none" w="med" len="med"/>
                      <a:tailEnd type="none" w="med" len="med"/>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0.18</a:t>
                      </a:r>
                      <a:endParaRPr lang="en-US" sz="1600" dirty="0">
                        <a:effectLst/>
                        <a:latin typeface="Cambria" charset="0"/>
                        <a:ea typeface="Cambria" charset="0"/>
                        <a:cs typeface="Cambria" charset="0"/>
                      </a:endParaRPr>
                    </a:p>
                  </a:txBody>
                  <a:tcPr marL="57130" marR="57130" marT="0" marB="0" anchor="ctr">
                    <a:lnL>
                      <a:noFill/>
                    </a:lnL>
                    <a:lnR>
                      <a:noFill/>
                    </a:lnR>
                    <a:lnT>
                      <a:noFill/>
                    </a:lnT>
                    <a:lnB w="12700" cap="flat" cmpd="sng" algn="ctr">
                      <a:solidFill>
                        <a:schemeClr val="tx1"/>
                      </a:solidFill>
                      <a:prstDash val="sysDash"/>
                      <a:round/>
                      <a:headEnd type="none" w="med" len="med"/>
                      <a:tailEnd type="none" w="med" len="med"/>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-0.05</a:t>
                      </a:r>
                      <a:endParaRPr lang="en-US" sz="1600" dirty="0">
                        <a:effectLst/>
                        <a:latin typeface="Cambria" charset="0"/>
                        <a:ea typeface="Cambria" charset="0"/>
                        <a:cs typeface="Cambria" charset="0"/>
                      </a:endParaRPr>
                    </a:p>
                  </a:txBody>
                  <a:tcPr marL="57130" marR="57130" marT="0" marB="0" anchor="ctr">
                    <a:lnL>
                      <a:noFill/>
                    </a:lnL>
                    <a:lnR>
                      <a:noFill/>
                    </a:lnR>
                    <a:lnT>
                      <a:noFill/>
                    </a:lnT>
                    <a:lnB w="12700" cap="flat" cmpd="sng" algn="ctr">
                      <a:solidFill>
                        <a:schemeClr val="tx1"/>
                      </a:solidFill>
                      <a:prstDash val="sysDash"/>
                      <a:round/>
                      <a:headEnd type="none" w="med" len="med"/>
                      <a:tailEnd type="none" w="med" len="med"/>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0.11</a:t>
                      </a:r>
                      <a:endParaRPr lang="en-US" sz="1600" dirty="0">
                        <a:effectLst/>
                        <a:latin typeface="Cambria" charset="0"/>
                        <a:ea typeface="Cambria" charset="0"/>
                        <a:cs typeface="Cambria" charset="0"/>
                      </a:endParaRPr>
                    </a:p>
                  </a:txBody>
                  <a:tcPr marL="57130" marR="57130" marT="0" marB="0" anchor="ctr">
                    <a:lnL>
                      <a:noFill/>
                    </a:lnL>
                    <a:lnR>
                      <a:noFill/>
                    </a:lnR>
                    <a:lnT>
                      <a:noFill/>
                    </a:lnT>
                    <a:lnB w="12700" cap="flat" cmpd="sng" algn="ctr">
                      <a:solidFill>
                        <a:schemeClr val="tx1"/>
                      </a:solidFill>
                      <a:prstDash val="sysDash"/>
                      <a:round/>
                      <a:headEnd type="none" w="med" len="med"/>
                      <a:tailEnd type="none" w="med" len="med"/>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0.01</a:t>
                      </a:r>
                      <a:endParaRPr lang="en-US" sz="1600" dirty="0">
                        <a:effectLst/>
                        <a:latin typeface="Cambria" charset="0"/>
                        <a:ea typeface="Cambria" charset="0"/>
                        <a:cs typeface="Cambria" charset="0"/>
                      </a:endParaRPr>
                    </a:p>
                  </a:txBody>
                  <a:tcPr marL="57130" marR="57130" marT="0" marB="0" anchor="ctr">
                    <a:lnL>
                      <a:noFill/>
                    </a:lnL>
                    <a:lnR>
                      <a:noFill/>
                    </a:lnR>
                    <a:lnT>
                      <a:noFill/>
                    </a:lnT>
                    <a:lnB w="12700" cap="flat" cmpd="sng" algn="ctr">
                      <a:solidFill>
                        <a:schemeClr val="tx1"/>
                      </a:solidFill>
                      <a:prstDash val="sysDash"/>
                      <a:round/>
                      <a:headEnd type="none" w="med" len="med"/>
                      <a:tailEnd type="none" w="med" len="med"/>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0.14</a:t>
                      </a:r>
                      <a:endParaRPr lang="en-US" sz="1600" dirty="0">
                        <a:effectLst/>
                        <a:latin typeface="Cambria" charset="0"/>
                        <a:ea typeface="Cambria" charset="0"/>
                        <a:cs typeface="Cambria" charset="0"/>
                      </a:endParaRPr>
                    </a:p>
                  </a:txBody>
                  <a:tcPr marL="57130" marR="57130" marT="0" marB="0" anchor="ctr">
                    <a:lnL>
                      <a:noFill/>
                    </a:lnL>
                    <a:lnR>
                      <a:noFill/>
                    </a:lnR>
                    <a:lnT>
                      <a:noFill/>
                    </a:lnT>
                    <a:lnB w="12700" cap="flat" cmpd="sng" algn="ctr">
                      <a:solidFill>
                        <a:schemeClr val="tx1"/>
                      </a:solidFill>
                      <a:prstDash val="sysDash"/>
                      <a:round/>
                      <a:headEnd type="none" w="med" len="med"/>
                      <a:tailEnd type="none" w="med" len="med"/>
                    </a:lnB>
                    <a:solidFill>
                      <a:srgbClr val="FFFFFF"/>
                    </a:solidFill>
                  </a:tcPr>
                </a:tc>
              </a:tr>
              <a:tr h="396970">
                <a:tc>
                  <a:txBody>
                    <a:bodyPr/>
                    <a:lstStyle/>
                    <a:p>
                      <a:pPr marL="0" marR="0" indent="0">
                        <a:lnSpc>
                          <a:spcPct val="100000"/>
                        </a:lnSpc>
                        <a:spcBef>
                          <a:spcPts val="0"/>
                        </a:spcBef>
                        <a:spcAft>
                          <a:spcPts val="0"/>
                        </a:spcAft>
                      </a:pPr>
                      <a:r>
                        <a:rPr lang="en-US" sz="1600">
                          <a:solidFill>
                            <a:srgbClr val="000000"/>
                          </a:solidFill>
                          <a:effectLst/>
                          <a:latin typeface="Cambria" charset="0"/>
                          <a:ea typeface="Cambria" charset="0"/>
                          <a:cs typeface="Cambria" charset="0"/>
                        </a:rPr>
                        <a:t>For-Profit Ownership</a:t>
                      </a:r>
                      <a:endParaRPr lang="en-US" sz="1600">
                        <a:effectLst/>
                        <a:latin typeface="Cambria" charset="0"/>
                        <a:ea typeface="Cambria" charset="0"/>
                        <a:cs typeface="Cambria" charset="0"/>
                      </a:endParaRPr>
                    </a:p>
                  </a:txBody>
                  <a:tcPr marL="57130" marR="57130" marT="0" marB="0" anchor="b">
                    <a:lnL>
                      <a:noFill/>
                    </a:lnL>
                    <a:lnR>
                      <a:noFill/>
                    </a:lnR>
                    <a:lnT w="12700" cap="flat" cmpd="sng" algn="ctr">
                      <a:solidFill>
                        <a:schemeClr val="tx1"/>
                      </a:solidFill>
                      <a:prstDash val="sysDash"/>
                      <a:round/>
                      <a:headEnd type="none" w="med" len="med"/>
                      <a:tailEnd type="none" w="med" len="med"/>
                    </a:lnT>
                    <a:lnB>
                      <a:noFill/>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0.33</a:t>
                      </a:r>
                      <a:endParaRPr lang="en-US" sz="1600" dirty="0">
                        <a:effectLst/>
                        <a:latin typeface="Cambria" charset="0"/>
                        <a:ea typeface="Cambria" charset="0"/>
                        <a:cs typeface="Cambria" charset="0"/>
                      </a:endParaRPr>
                    </a:p>
                  </a:txBody>
                  <a:tcPr marL="57130" marR="57130" marT="0" marB="0" anchor="ctr">
                    <a:lnL>
                      <a:noFill/>
                    </a:lnL>
                    <a:lnR>
                      <a:noFill/>
                    </a:lnR>
                    <a:lnT w="12700" cap="flat" cmpd="sng" algn="ctr">
                      <a:solidFill>
                        <a:schemeClr val="tx1"/>
                      </a:solidFill>
                      <a:prstDash val="sysDash"/>
                      <a:round/>
                      <a:headEnd type="none" w="med" len="med"/>
                      <a:tailEnd type="none" w="med" len="med"/>
                    </a:lnT>
                    <a:lnB>
                      <a:noFill/>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0.47</a:t>
                      </a:r>
                      <a:endParaRPr lang="en-US" sz="1600" dirty="0">
                        <a:effectLst/>
                        <a:latin typeface="Cambria" charset="0"/>
                        <a:ea typeface="Cambria" charset="0"/>
                        <a:cs typeface="Cambria" charset="0"/>
                      </a:endParaRPr>
                    </a:p>
                  </a:txBody>
                  <a:tcPr marL="57130" marR="57130" marT="0" marB="0" anchor="ctr">
                    <a:lnL>
                      <a:noFill/>
                    </a:lnL>
                    <a:lnR>
                      <a:noFill/>
                    </a:lnR>
                    <a:lnT w="12700" cap="flat" cmpd="sng" algn="ctr">
                      <a:solidFill>
                        <a:schemeClr val="tx1"/>
                      </a:solidFill>
                      <a:prstDash val="sysDash"/>
                      <a:round/>
                      <a:headEnd type="none" w="med" len="med"/>
                      <a:tailEnd type="none" w="med" len="med"/>
                    </a:lnT>
                    <a:lnB>
                      <a:noFill/>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0.11</a:t>
                      </a:r>
                      <a:endParaRPr lang="en-US" sz="1600" dirty="0">
                        <a:effectLst/>
                        <a:latin typeface="Cambria" charset="0"/>
                        <a:ea typeface="Cambria" charset="0"/>
                        <a:cs typeface="Cambria" charset="0"/>
                      </a:endParaRPr>
                    </a:p>
                  </a:txBody>
                  <a:tcPr marL="57130" marR="57130" marT="0" marB="0" anchor="ctr">
                    <a:lnL>
                      <a:noFill/>
                    </a:lnL>
                    <a:lnR>
                      <a:noFill/>
                    </a:lnR>
                    <a:lnT w="12700" cap="flat" cmpd="sng" algn="ctr">
                      <a:solidFill>
                        <a:schemeClr val="tx1"/>
                      </a:solidFill>
                      <a:prstDash val="sysDash"/>
                      <a:round/>
                      <a:headEnd type="none" w="med" len="med"/>
                      <a:tailEnd type="none" w="med" len="med"/>
                    </a:lnT>
                    <a:lnB>
                      <a:noFill/>
                    </a:lnB>
                    <a:solidFill>
                      <a:srgbClr val="FFFFFF"/>
                    </a:solidFill>
                  </a:tcPr>
                </a:tc>
                <a:tc>
                  <a:txBody>
                    <a:bodyPr/>
                    <a:lstStyle/>
                    <a:p>
                      <a:pPr marL="0" marR="0" indent="0" algn="r">
                        <a:lnSpc>
                          <a:spcPct val="100000"/>
                        </a:lnSpc>
                        <a:spcBef>
                          <a:spcPts val="0"/>
                        </a:spcBef>
                        <a:spcAft>
                          <a:spcPts val="0"/>
                        </a:spcAft>
                      </a:pPr>
                      <a:r>
                        <a:rPr lang="en-US" sz="1600">
                          <a:solidFill>
                            <a:srgbClr val="000000"/>
                          </a:solidFill>
                          <a:effectLst/>
                          <a:latin typeface="Cambria" charset="0"/>
                          <a:ea typeface="Cambria" charset="0"/>
                          <a:cs typeface="Cambria" charset="0"/>
                        </a:rPr>
                        <a:t>0.31</a:t>
                      </a:r>
                      <a:endParaRPr lang="en-US" sz="1600">
                        <a:effectLst/>
                        <a:latin typeface="Cambria" charset="0"/>
                        <a:ea typeface="Cambria" charset="0"/>
                        <a:cs typeface="Cambria" charset="0"/>
                      </a:endParaRPr>
                    </a:p>
                  </a:txBody>
                  <a:tcPr marL="57130" marR="57130" marT="0" marB="0" anchor="ctr">
                    <a:lnL>
                      <a:noFill/>
                    </a:lnL>
                    <a:lnR>
                      <a:noFill/>
                    </a:lnR>
                    <a:lnT w="12700" cap="flat" cmpd="sng" algn="ctr">
                      <a:solidFill>
                        <a:schemeClr val="tx1"/>
                      </a:solidFill>
                      <a:prstDash val="sysDash"/>
                      <a:round/>
                      <a:headEnd type="none" w="med" len="med"/>
                      <a:tailEnd type="none" w="med" len="med"/>
                    </a:lnT>
                    <a:lnB>
                      <a:noFill/>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0.18</a:t>
                      </a:r>
                      <a:endParaRPr lang="en-US" sz="1600" dirty="0">
                        <a:effectLst/>
                        <a:latin typeface="Cambria" charset="0"/>
                        <a:ea typeface="Cambria" charset="0"/>
                        <a:cs typeface="Cambria" charset="0"/>
                      </a:endParaRPr>
                    </a:p>
                  </a:txBody>
                  <a:tcPr marL="57130" marR="57130" marT="0" marB="0" anchor="ctr">
                    <a:lnL>
                      <a:noFill/>
                    </a:lnL>
                    <a:lnR>
                      <a:noFill/>
                    </a:lnR>
                    <a:lnT w="12700" cap="flat" cmpd="sng" algn="ctr">
                      <a:solidFill>
                        <a:schemeClr val="tx1"/>
                      </a:solidFill>
                      <a:prstDash val="sysDash"/>
                      <a:round/>
                      <a:headEnd type="none" w="med" len="med"/>
                      <a:tailEnd type="none" w="med" len="med"/>
                    </a:lnT>
                    <a:lnB>
                      <a:noFill/>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0.38</a:t>
                      </a:r>
                      <a:endParaRPr lang="en-US" sz="1600" dirty="0">
                        <a:effectLst/>
                        <a:latin typeface="Cambria" charset="0"/>
                        <a:ea typeface="Cambria" charset="0"/>
                        <a:cs typeface="Cambria" charset="0"/>
                      </a:endParaRPr>
                    </a:p>
                  </a:txBody>
                  <a:tcPr marL="57130" marR="57130" marT="0" marB="0" anchor="ctr">
                    <a:lnL>
                      <a:noFill/>
                    </a:lnL>
                    <a:lnR>
                      <a:noFill/>
                    </a:lnR>
                    <a:lnT w="12700" cap="flat" cmpd="sng" algn="ctr">
                      <a:solidFill>
                        <a:schemeClr val="tx1"/>
                      </a:solidFill>
                      <a:prstDash val="sysDash"/>
                      <a:round/>
                      <a:headEnd type="none" w="med" len="med"/>
                      <a:tailEnd type="none" w="med" len="med"/>
                    </a:lnT>
                    <a:lnB>
                      <a:noFill/>
                    </a:lnB>
                    <a:solidFill>
                      <a:srgbClr val="FFFFFF"/>
                    </a:solidFill>
                  </a:tcPr>
                </a:tc>
              </a:tr>
              <a:tr h="396970">
                <a:tc>
                  <a:txBody>
                    <a:bodyPr/>
                    <a:lstStyle/>
                    <a:p>
                      <a:pPr marL="0" marR="0" indent="0">
                        <a:lnSpc>
                          <a:spcPct val="100000"/>
                        </a:lnSpc>
                        <a:spcBef>
                          <a:spcPts val="0"/>
                        </a:spcBef>
                        <a:spcAft>
                          <a:spcPts val="0"/>
                        </a:spcAft>
                      </a:pPr>
                      <a:r>
                        <a:rPr lang="en-US" sz="1600">
                          <a:solidFill>
                            <a:srgbClr val="000000"/>
                          </a:solidFill>
                          <a:effectLst/>
                          <a:latin typeface="Cambria" charset="0"/>
                          <a:ea typeface="Cambria" charset="0"/>
                          <a:cs typeface="Cambria" charset="0"/>
                        </a:rPr>
                        <a:t>Public Ownership</a:t>
                      </a:r>
                      <a:endParaRPr lang="en-US" sz="1600">
                        <a:effectLst/>
                        <a:latin typeface="Cambria" charset="0"/>
                        <a:ea typeface="Cambria" charset="0"/>
                        <a:cs typeface="Cambria" charset="0"/>
                      </a:endParaRPr>
                    </a:p>
                  </a:txBody>
                  <a:tcPr marL="57130" marR="57130" marT="0" marB="0" anchor="b">
                    <a:lnL>
                      <a:noFill/>
                    </a:lnL>
                    <a:lnR>
                      <a:noFill/>
                    </a:lnR>
                    <a:lnT>
                      <a:noFill/>
                    </a:lnT>
                    <a:lnB>
                      <a:noFill/>
                    </a:lnB>
                    <a:solidFill>
                      <a:srgbClr val="FFFFFF"/>
                    </a:solidFill>
                  </a:tcPr>
                </a:tc>
                <a:tc>
                  <a:txBody>
                    <a:bodyPr/>
                    <a:lstStyle/>
                    <a:p>
                      <a:pPr marL="0" marR="0" indent="0" algn="r">
                        <a:lnSpc>
                          <a:spcPct val="100000"/>
                        </a:lnSpc>
                        <a:spcBef>
                          <a:spcPts val="0"/>
                        </a:spcBef>
                        <a:spcAft>
                          <a:spcPts val="0"/>
                        </a:spcAft>
                      </a:pPr>
                      <a:r>
                        <a:rPr lang="en-US" sz="1600">
                          <a:solidFill>
                            <a:srgbClr val="000000"/>
                          </a:solidFill>
                          <a:effectLst/>
                          <a:latin typeface="Cambria" charset="0"/>
                          <a:ea typeface="Cambria" charset="0"/>
                          <a:cs typeface="Cambria" charset="0"/>
                        </a:rPr>
                        <a:t>0.23</a:t>
                      </a:r>
                      <a:endParaRPr lang="en-US" sz="1600">
                        <a:effectLst/>
                        <a:latin typeface="Cambria" charset="0"/>
                        <a:ea typeface="Cambria" charset="0"/>
                        <a:cs typeface="Cambria" charset="0"/>
                      </a:endParaRPr>
                    </a:p>
                  </a:txBody>
                  <a:tcPr marL="57130" marR="57130" marT="0" marB="0" anchor="ctr">
                    <a:lnL>
                      <a:noFill/>
                    </a:lnL>
                    <a:lnR>
                      <a:noFill/>
                    </a:lnR>
                    <a:lnT>
                      <a:noFill/>
                    </a:lnT>
                    <a:lnB>
                      <a:noFill/>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0.42</a:t>
                      </a:r>
                      <a:endParaRPr lang="en-US" sz="1600" dirty="0">
                        <a:effectLst/>
                        <a:latin typeface="Cambria" charset="0"/>
                        <a:ea typeface="Cambria" charset="0"/>
                        <a:cs typeface="Cambria" charset="0"/>
                      </a:endParaRPr>
                    </a:p>
                  </a:txBody>
                  <a:tcPr marL="57130" marR="57130" marT="0" marB="0" anchor="ctr">
                    <a:lnL>
                      <a:noFill/>
                    </a:lnL>
                    <a:lnR>
                      <a:noFill/>
                    </a:lnR>
                    <a:lnT>
                      <a:noFill/>
                    </a:lnT>
                    <a:lnB>
                      <a:noFill/>
                    </a:lnB>
                    <a:solidFill>
                      <a:srgbClr val="FFFFFF"/>
                    </a:solidFill>
                  </a:tcPr>
                </a:tc>
                <a:tc>
                  <a:txBody>
                    <a:bodyPr/>
                    <a:lstStyle/>
                    <a:p>
                      <a:pPr marL="0" marR="0" indent="0" algn="r">
                        <a:lnSpc>
                          <a:spcPct val="100000"/>
                        </a:lnSpc>
                        <a:spcBef>
                          <a:spcPts val="0"/>
                        </a:spcBef>
                        <a:spcAft>
                          <a:spcPts val="0"/>
                        </a:spcAft>
                      </a:pPr>
                      <a:r>
                        <a:rPr lang="en-US" sz="1600">
                          <a:solidFill>
                            <a:srgbClr val="000000"/>
                          </a:solidFill>
                          <a:effectLst/>
                          <a:latin typeface="Cambria" charset="0"/>
                          <a:ea typeface="Cambria" charset="0"/>
                          <a:cs typeface="Cambria" charset="0"/>
                        </a:rPr>
                        <a:t>0.10</a:t>
                      </a:r>
                      <a:endParaRPr lang="en-US" sz="1600">
                        <a:effectLst/>
                        <a:latin typeface="Cambria" charset="0"/>
                        <a:ea typeface="Cambria" charset="0"/>
                        <a:cs typeface="Cambria" charset="0"/>
                      </a:endParaRPr>
                    </a:p>
                  </a:txBody>
                  <a:tcPr marL="57130" marR="57130" marT="0" marB="0" anchor="ctr">
                    <a:lnL>
                      <a:noFill/>
                    </a:lnL>
                    <a:lnR>
                      <a:noFill/>
                    </a:lnR>
                    <a:lnT>
                      <a:noFill/>
                    </a:lnT>
                    <a:lnB>
                      <a:noFill/>
                    </a:lnB>
                    <a:solidFill>
                      <a:srgbClr val="FFFFFF"/>
                    </a:solidFill>
                  </a:tcPr>
                </a:tc>
                <a:tc>
                  <a:txBody>
                    <a:bodyPr/>
                    <a:lstStyle/>
                    <a:p>
                      <a:pPr marL="0" marR="0" indent="0" algn="r">
                        <a:lnSpc>
                          <a:spcPct val="100000"/>
                        </a:lnSpc>
                        <a:spcBef>
                          <a:spcPts val="0"/>
                        </a:spcBef>
                        <a:spcAft>
                          <a:spcPts val="0"/>
                        </a:spcAft>
                      </a:pPr>
                      <a:r>
                        <a:rPr lang="en-US" sz="1600">
                          <a:solidFill>
                            <a:srgbClr val="000000"/>
                          </a:solidFill>
                          <a:effectLst/>
                          <a:latin typeface="Cambria" charset="0"/>
                          <a:ea typeface="Cambria" charset="0"/>
                          <a:cs typeface="Cambria" charset="0"/>
                        </a:rPr>
                        <a:t>0.29</a:t>
                      </a:r>
                      <a:endParaRPr lang="en-US" sz="1600">
                        <a:effectLst/>
                        <a:latin typeface="Cambria" charset="0"/>
                        <a:ea typeface="Cambria" charset="0"/>
                        <a:cs typeface="Cambria" charset="0"/>
                      </a:endParaRPr>
                    </a:p>
                  </a:txBody>
                  <a:tcPr marL="57130" marR="57130" marT="0" marB="0" anchor="ctr">
                    <a:lnL>
                      <a:noFill/>
                    </a:lnL>
                    <a:lnR>
                      <a:noFill/>
                    </a:lnR>
                    <a:lnT>
                      <a:noFill/>
                    </a:lnT>
                    <a:lnB>
                      <a:noFill/>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0.10</a:t>
                      </a:r>
                      <a:endParaRPr lang="en-US" sz="1600" dirty="0">
                        <a:effectLst/>
                        <a:latin typeface="Cambria" charset="0"/>
                        <a:ea typeface="Cambria" charset="0"/>
                        <a:cs typeface="Cambria" charset="0"/>
                      </a:endParaRPr>
                    </a:p>
                  </a:txBody>
                  <a:tcPr marL="57130" marR="57130" marT="0" marB="0" anchor="ctr">
                    <a:lnL>
                      <a:noFill/>
                    </a:lnL>
                    <a:lnR>
                      <a:noFill/>
                    </a:lnR>
                    <a:lnT>
                      <a:noFill/>
                    </a:lnT>
                    <a:lnB>
                      <a:noFill/>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0.31</a:t>
                      </a:r>
                      <a:endParaRPr lang="en-US" sz="1600" dirty="0">
                        <a:effectLst/>
                        <a:latin typeface="Cambria" charset="0"/>
                        <a:ea typeface="Cambria" charset="0"/>
                        <a:cs typeface="Cambria" charset="0"/>
                      </a:endParaRPr>
                    </a:p>
                  </a:txBody>
                  <a:tcPr marL="57130" marR="57130" marT="0" marB="0" anchor="ctr">
                    <a:lnL>
                      <a:noFill/>
                    </a:lnL>
                    <a:lnR>
                      <a:noFill/>
                    </a:lnR>
                    <a:lnT>
                      <a:noFill/>
                    </a:lnT>
                    <a:lnB>
                      <a:noFill/>
                    </a:lnB>
                    <a:solidFill>
                      <a:srgbClr val="FFFFFF"/>
                    </a:solidFill>
                  </a:tcPr>
                </a:tc>
              </a:tr>
              <a:tr h="396970">
                <a:tc>
                  <a:txBody>
                    <a:bodyPr/>
                    <a:lstStyle/>
                    <a:p>
                      <a:pPr marL="0" marR="0" indent="0">
                        <a:lnSpc>
                          <a:spcPct val="100000"/>
                        </a:lnSpc>
                        <a:spcBef>
                          <a:spcPts val="0"/>
                        </a:spcBef>
                        <a:spcAft>
                          <a:spcPts val="0"/>
                        </a:spcAft>
                      </a:pPr>
                      <a:r>
                        <a:rPr lang="en-US" sz="1600">
                          <a:solidFill>
                            <a:srgbClr val="000000"/>
                          </a:solidFill>
                          <a:effectLst/>
                          <a:latin typeface="Cambria" charset="0"/>
                          <a:ea typeface="Cambria" charset="0"/>
                          <a:cs typeface="Cambria" charset="0"/>
                        </a:rPr>
                        <a:t>Hospital Beds</a:t>
                      </a:r>
                      <a:endParaRPr lang="en-US" sz="1600">
                        <a:effectLst/>
                        <a:latin typeface="Cambria" charset="0"/>
                        <a:ea typeface="Cambria" charset="0"/>
                        <a:cs typeface="Cambria" charset="0"/>
                      </a:endParaRPr>
                    </a:p>
                  </a:txBody>
                  <a:tcPr marL="57130" marR="57130" marT="0" marB="0" anchor="b">
                    <a:lnL>
                      <a:noFill/>
                    </a:lnL>
                    <a:lnR>
                      <a:noFill/>
                    </a:lnR>
                    <a:lnT>
                      <a:noFill/>
                    </a:lnT>
                    <a:lnB>
                      <a:noFill/>
                    </a:lnB>
                    <a:solidFill>
                      <a:srgbClr val="FFFFFF"/>
                    </a:solidFill>
                  </a:tcPr>
                </a:tc>
                <a:tc>
                  <a:txBody>
                    <a:bodyPr/>
                    <a:lstStyle/>
                    <a:p>
                      <a:pPr marL="0" marR="0" indent="0" algn="r">
                        <a:lnSpc>
                          <a:spcPct val="100000"/>
                        </a:lnSpc>
                        <a:spcBef>
                          <a:spcPts val="0"/>
                        </a:spcBef>
                        <a:spcAft>
                          <a:spcPts val="0"/>
                        </a:spcAft>
                      </a:pPr>
                      <a:r>
                        <a:rPr lang="en-US" sz="1600">
                          <a:solidFill>
                            <a:srgbClr val="000000"/>
                          </a:solidFill>
                          <a:effectLst/>
                          <a:latin typeface="Cambria" charset="0"/>
                          <a:ea typeface="Cambria" charset="0"/>
                          <a:cs typeface="Cambria" charset="0"/>
                        </a:rPr>
                        <a:t>180</a:t>
                      </a:r>
                      <a:endParaRPr lang="en-US" sz="1600">
                        <a:effectLst/>
                        <a:latin typeface="Cambria" charset="0"/>
                        <a:ea typeface="Cambria" charset="0"/>
                        <a:cs typeface="Cambria" charset="0"/>
                      </a:endParaRPr>
                    </a:p>
                  </a:txBody>
                  <a:tcPr marL="57130" marR="57130" marT="0" marB="0" anchor="ctr">
                    <a:lnL>
                      <a:noFill/>
                    </a:lnL>
                    <a:lnR>
                      <a:noFill/>
                    </a:lnR>
                    <a:lnT>
                      <a:noFill/>
                    </a:lnT>
                    <a:lnB>
                      <a:noFill/>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243</a:t>
                      </a:r>
                      <a:endParaRPr lang="en-US" sz="1600" dirty="0">
                        <a:effectLst/>
                        <a:latin typeface="Cambria" charset="0"/>
                        <a:ea typeface="Cambria" charset="0"/>
                        <a:cs typeface="Cambria" charset="0"/>
                      </a:endParaRPr>
                    </a:p>
                  </a:txBody>
                  <a:tcPr marL="57130" marR="57130" marT="0" marB="0" anchor="ctr">
                    <a:lnL>
                      <a:noFill/>
                    </a:lnL>
                    <a:lnR>
                      <a:noFill/>
                    </a:lnR>
                    <a:lnT>
                      <a:noFill/>
                    </a:lnT>
                    <a:lnB>
                      <a:noFill/>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245</a:t>
                      </a:r>
                      <a:endParaRPr lang="en-US" sz="1600" dirty="0">
                        <a:effectLst/>
                        <a:latin typeface="Cambria" charset="0"/>
                        <a:ea typeface="Cambria" charset="0"/>
                        <a:cs typeface="Cambria" charset="0"/>
                      </a:endParaRPr>
                    </a:p>
                  </a:txBody>
                  <a:tcPr marL="57130" marR="57130" marT="0" marB="0" anchor="ctr">
                    <a:lnL>
                      <a:noFill/>
                    </a:lnL>
                    <a:lnR>
                      <a:noFill/>
                    </a:lnR>
                    <a:lnT>
                      <a:noFill/>
                    </a:lnT>
                    <a:lnB>
                      <a:noFill/>
                    </a:lnB>
                    <a:solidFill>
                      <a:srgbClr val="FFFFFF"/>
                    </a:solidFill>
                  </a:tcPr>
                </a:tc>
                <a:tc>
                  <a:txBody>
                    <a:bodyPr/>
                    <a:lstStyle/>
                    <a:p>
                      <a:pPr marL="0" marR="0" indent="0" algn="r">
                        <a:lnSpc>
                          <a:spcPct val="100000"/>
                        </a:lnSpc>
                        <a:spcBef>
                          <a:spcPts val="0"/>
                        </a:spcBef>
                        <a:spcAft>
                          <a:spcPts val="0"/>
                        </a:spcAft>
                      </a:pPr>
                      <a:r>
                        <a:rPr lang="en-US" sz="1600">
                          <a:solidFill>
                            <a:srgbClr val="000000"/>
                          </a:solidFill>
                          <a:effectLst/>
                          <a:latin typeface="Cambria" charset="0"/>
                          <a:ea typeface="Cambria" charset="0"/>
                          <a:cs typeface="Cambria" charset="0"/>
                        </a:rPr>
                        <a:t>226</a:t>
                      </a:r>
                      <a:endParaRPr lang="en-US" sz="1600">
                        <a:effectLst/>
                        <a:latin typeface="Cambria" charset="0"/>
                        <a:ea typeface="Cambria" charset="0"/>
                        <a:cs typeface="Cambria" charset="0"/>
                      </a:endParaRPr>
                    </a:p>
                  </a:txBody>
                  <a:tcPr marL="57130" marR="57130" marT="0" marB="0" anchor="ctr">
                    <a:lnL>
                      <a:noFill/>
                    </a:lnL>
                    <a:lnR>
                      <a:noFill/>
                    </a:lnR>
                    <a:lnT>
                      <a:noFill/>
                    </a:lnT>
                    <a:lnB>
                      <a:noFill/>
                    </a:lnB>
                    <a:solidFill>
                      <a:srgbClr val="FFFFFF"/>
                    </a:solidFill>
                  </a:tcPr>
                </a:tc>
                <a:tc>
                  <a:txBody>
                    <a:bodyPr/>
                    <a:lstStyle/>
                    <a:p>
                      <a:pPr marL="0" marR="0" indent="0" algn="r">
                        <a:lnSpc>
                          <a:spcPct val="100000"/>
                        </a:lnSpc>
                        <a:spcBef>
                          <a:spcPts val="0"/>
                        </a:spcBef>
                        <a:spcAft>
                          <a:spcPts val="0"/>
                        </a:spcAft>
                      </a:pPr>
                      <a:r>
                        <a:rPr lang="en-US" sz="1600">
                          <a:solidFill>
                            <a:srgbClr val="000000"/>
                          </a:solidFill>
                          <a:effectLst/>
                          <a:latin typeface="Cambria" charset="0"/>
                          <a:ea typeface="Cambria" charset="0"/>
                          <a:cs typeface="Cambria" charset="0"/>
                        </a:rPr>
                        <a:t>201</a:t>
                      </a:r>
                      <a:endParaRPr lang="en-US" sz="1600">
                        <a:effectLst/>
                        <a:latin typeface="Cambria" charset="0"/>
                        <a:ea typeface="Cambria" charset="0"/>
                        <a:cs typeface="Cambria" charset="0"/>
                      </a:endParaRPr>
                    </a:p>
                  </a:txBody>
                  <a:tcPr marL="57130" marR="57130" marT="0" marB="0" anchor="ctr">
                    <a:lnL>
                      <a:noFill/>
                    </a:lnL>
                    <a:lnR>
                      <a:noFill/>
                    </a:lnR>
                    <a:lnT>
                      <a:noFill/>
                    </a:lnT>
                    <a:lnB>
                      <a:noFill/>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168</a:t>
                      </a:r>
                      <a:endParaRPr lang="en-US" sz="1600" dirty="0">
                        <a:effectLst/>
                        <a:latin typeface="Cambria" charset="0"/>
                        <a:ea typeface="Cambria" charset="0"/>
                        <a:cs typeface="Cambria" charset="0"/>
                      </a:endParaRPr>
                    </a:p>
                  </a:txBody>
                  <a:tcPr marL="57130" marR="57130" marT="0" marB="0" anchor="ctr">
                    <a:lnL>
                      <a:noFill/>
                    </a:lnL>
                    <a:lnR>
                      <a:noFill/>
                    </a:lnR>
                    <a:lnT>
                      <a:noFill/>
                    </a:lnT>
                    <a:lnB>
                      <a:noFill/>
                    </a:lnB>
                    <a:solidFill>
                      <a:srgbClr val="FFFFFF"/>
                    </a:solidFill>
                  </a:tcPr>
                </a:tc>
              </a:tr>
              <a:tr h="396970">
                <a:tc>
                  <a:txBody>
                    <a:bodyPr/>
                    <a:lstStyle/>
                    <a:p>
                      <a:pPr marL="0" marR="0" indent="0">
                        <a:lnSpc>
                          <a:spcPct val="100000"/>
                        </a:lnSpc>
                        <a:spcBef>
                          <a:spcPts val="0"/>
                        </a:spcBef>
                        <a:spcAft>
                          <a:spcPts val="0"/>
                        </a:spcAft>
                      </a:pPr>
                      <a:r>
                        <a:rPr lang="en-US" sz="1600" dirty="0">
                          <a:solidFill>
                            <a:srgbClr val="000000"/>
                          </a:solidFill>
                          <a:effectLst/>
                          <a:latin typeface="Cambria" charset="0"/>
                          <a:ea typeface="Cambria" charset="0"/>
                          <a:cs typeface="Cambria" charset="0"/>
                        </a:rPr>
                        <a:t>County </a:t>
                      </a:r>
                      <a:r>
                        <a:rPr lang="en-US" sz="1600" dirty="0" err="1" smtClean="0">
                          <a:solidFill>
                            <a:srgbClr val="000000"/>
                          </a:solidFill>
                          <a:effectLst/>
                          <a:latin typeface="Cambria" charset="0"/>
                          <a:ea typeface="Cambria" charset="0"/>
                          <a:cs typeface="Cambria" charset="0"/>
                        </a:rPr>
                        <a:t>Unemp</a:t>
                      </a:r>
                      <a:r>
                        <a:rPr lang="en-US" sz="1600" dirty="0" smtClean="0">
                          <a:solidFill>
                            <a:srgbClr val="000000"/>
                          </a:solidFill>
                          <a:effectLst/>
                          <a:latin typeface="Cambria" charset="0"/>
                          <a:ea typeface="Cambria" charset="0"/>
                          <a:cs typeface="Cambria" charset="0"/>
                        </a:rPr>
                        <a:t>.</a:t>
                      </a:r>
                      <a:r>
                        <a:rPr lang="en-US" sz="1600" baseline="0" dirty="0" smtClean="0">
                          <a:solidFill>
                            <a:srgbClr val="000000"/>
                          </a:solidFill>
                          <a:effectLst/>
                          <a:latin typeface="Cambria" charset="0"/>
                          <a:ea typeface="Cambria" charset="0"/>
                          <a:cs typeface="Cambria" charset="0"/>
                        </a:rPr>
                        <a:t> </a:t>
                      </a:r>
                      <a:r>
                        <a:rPr lang="en-US" sz="1600" dirty="0" smtClean="0">
                          <a:solidFill>
                            <a:srgbClr val="000000"/>
                          </a:solidFill>
                          <a:effectLst/>
                          <a:latin typeface="Cambria" charset="0"/>
                          <a:ea typeface="Cambria" charset="0"/>
                          <a:cs typeface="Cambria" charset="0"/>
                        </a:rPr>
                        <a:t>Rate </a:t>
                      </a:r>
                      <a:r>
                        <a:rPr lang="en-US" sz="1600" dirty="0">
                          <a:solidFill>
                            <a:srgbClr val="000000"/>
                          </a:solidFill>
                          <a:effectLst/>
                          <a:latin typeface="Cambria" charset="0"/>
                          <a:ea typeface="Cambria" charset="0"/>
                          <a:cs typeface="Cambria" charset="0"/>
                        </a:rPr>
                        <a:t>(%)</a:t>
                      </a:r>
                      <a:endParaRPr lang="en-US" sz="1600" dirty="0">
                        <a:effectLst/>
                        <a:latin typeface="Cambria" charset="0"/>
                        <a:ea typeface="Cambria" charset="0"/>
                        <a:cs typeface="Cambria" charset="0"/>
                      </a:endParaRPr>
                    </a:p>
                  </a:txBody>
                  <a:tcPr marL="57130" marR="57130" marT="0" marB="0" anchor="b">
                    <a:lnL>
                      <a:noFill/>
                    </a:lnL>
                    <a:lnR>
                      <a:noFill/>
                    </a:lnR>
                    <a:lnT>
                      <a:noFill/>
                    </a:lnT>
                    <a:lnB>
                      <a:noFill/>
                    </a:lnB>
                    <a:solidFill>
                      <a:srgbClr val="FFFFFF"/>
                    </a:solidFill>
                  </a:tcPr>
                </a:tc>
                <a:tc>
                  <a:txBody>
                    <a:bodyPr/>
                    <a:lstStyle/>
                    <a:p>
                      <a:pPr marL="0" marR="0" indent="0" algn="r">
                        <a:lnSpc>
                          <a:spcPct val="100000"/>
                        </a:lnSpc>
                        <a:spcBef>
                          <a:spcPts val="0"/>
                        </a:spcBef>
                        <a:spcAft>
                          <a:spcPts val="0"/>
                        </a:spcAft>
                      </a:pPr>
                      <a:r>
                        <a:rPr lang="en-US" sz="1600">
                          <a:solidFill>
                            <a:srgbClr val="000000"/>
                          </a:solidFill>
                          <a:effectLst/>
                          <a:latin typeface="Cambria" charset="0"/>
                          <a:ea typeface="Cambria" charset="0"/>
                          <a:cs typeface="Cambria" charset="0"/>
                        </a:rPr>
                        <a:t>7.70</a:t>
                      </a:r>
                      <a:endParaRPr lang="en-US" sz="1600">
                        <a:effectLst/>
                        <a:latin typeface="Cambria" charset="0"/>
                        <a:ea typeface="Cambria" charset="0"/>
                        <a:cs typeface="Cambria" charset="0"/>
                      </a:endParaRPr>
                    </a:p>
                  </a:txBody>
                  <a:tcPr marL="57130" marR="57130" marT="0" marB="0" anchor="ctr">
                    <a:lnL>
                      <a:noFill/>
                    </a:lnL>
                    <a:lnR>
                      <a:noFill/>
                    </a:lnR>
                    <a:lnT>
                      <a:noFill/>
                    </a:lnT>
                    <a:lnB>
                      <a:noFill/>
                    </a:lnB>
                    <a:solidFill>
                      <a:srgbClr val="FFFFFF"/>
                    </a:solidFill>
                  </a:tcPr>
                </a:tc>
                <a:tc>
                  <a:txBody>
                    <a:bodyPr/>
                    <a:lstStyle/>
                    <a:p>
                      <a:pPr marL="0" marR="0" indent="0" algn="r">
                        <a:lnSpc>
                          <a:spcPct val="100000"/>
                        </a:lnSpc>
                        <a:spcBef>
                          <a:spcPts val="0"/>
                        </a:spcBef>
                        <a:spcAft>
                          <a:spcPts val="0"/>
                        </a:spcAft>
                      </a:pPr>
                      <a:r>
                        <a:rPr lang="en-US" sz="1600">
                          <a:solidFill>
                            <a:srgbClr val="000000"/>
                          </a:solidFill>
                          <a:effectLst/>
                          <a:latin typeface="Cambria" charset="0"/>
                          <a:ea typeface="Cambria" charset="0"/>
                          <a:cs typeface="Cambria" charset="0"/>
                        </a:rPr>
                        <a:t>2.33</a:t>
                      </a:r>
                      <a:endParaRPr lang="en-US" sz="1600">
                        <a:effectLst/>
                        <a:latin typeface="Cambria" charset="0"/>
                        <a:ea typeface="Cambria" charset="0"/>
                        <a:cs typeface="Cambria" charset="0"/>
                      </a:endParaRPr>
                    </a:p>
                  </a:txBody>
                  <a:tcPr marL="57130" marR="57130" marT="0" marB="0" anchor="ctr">
                    <a:lnL>
                      <a:noFill/>
                    </a:lnL>
                    <a:lnR>
                      <a:noFill/>
                    </a:lnR>
                    <a:lnT>
                      <a:noFill/>
                    </a:lnT>
                    <a:lnB>
                      <a:noFill/>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7.84</a:t>
                      </a:r>
                      <a:endParaRPr lang="en-US" sz="1600" dirty="0">
                        <a:effectLst/>
                        <a:latin typeface="Cambria" charset="0"/>
                        <a:ea typeface="Cambria" charset="0"/>
                        <a:cs typeface="Cambria" charset="0"/>
                      </a:endParaRPr>
                    </a:p>
                  </a:txBody>
                  <a:tcPr marL="57130" marR="57130" marT="0" marB="0" anchor="ctr">
                    <a:lnL>
                      <a:noFill/>
                    </a:lnL>
                    <a:lnR>
                      <a:noFill/>
                    </a:lnR>
                    <a:lnT>
                      <a:noFill/>
                    </a:lnT>
                    <a:lnB>
                      <a:noFill/>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1.87</a:t>
                      </a:r>
                      <a:endParaRPr lang="en-US" sz="1600" dirty="0">
                        <a:effectLst/>
                        <a:latin typeface="Cambria" charset="0"/>
                        <a:ea typeface="Cambria" charset="0"/>
                        <a:cs typeface="Cambria" charset="0"/>
                      </a:endParaRPr>
                    </a:p>
                  </a:txBody>
                  <a:tcPr marL="57130" marR="57130" marT="0" marB="0" anchor="ctr">
                    <a:lnL>
                      <a:noFill/>
                    </a:lnL>
                    <a:lnR>
                      <a:noFill/>
                    </a:lnR>
                    <a:lnT>
                      <a:noFill/>
                    </a:lnT>
                    <a:lnB>
                      <a:noFill/>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8.69</a:t>
                      </a:r>
                      <a:endParaRPr lang="en-US" sz="1600" dirty="0">
                        <a:effectLst/>
                        <a:latin typeface="Cambria" charset="0"/>
                        <a:ea typeface="Cambria" charset="0"/>
                        <a:cs typeface="Cambria" charset="0"/>
                      </a:endParaRPr>
                    </a:p>
                  </a:txBody>
                  <a:tcPr marL="57130" marR="57130" marT="0" marB="0" anchor="ctr">
                    <a:lnL>
                      <a:noFill/>
                    </a:lnL>
                    <a:lnR>
                      <a:noFill/>
                    </a:lnR>
                    <a:lnT>
                      <a:noFill/>
                    </a:lnT>
                    <a:lnB>
                      <a:noFill/>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2.36</a:t>
                      </a:r>
                      <a:endParaRPr lang="en-US" sz="1600" dirty="0">
                        <a:effectLst/>
                        <a:latin typeface="Cambria" charset="0"/>
                        <a:ea typeface="Cambria" charset="0"/>
                        <a:cs typeface="Cambria" charset="0"/>
                      </a:endParaRPr>
                    </a:p>
                  </a:txBody>
                  <a:tcPr marL="57130" marR="57130" marT="0" marB="0" anchor="ctr">
                    <a:lnL>
                      <a:noFill/>
                    </a:lnL>
                    <a:lnR>
                      <a:noFill/>
                    </a:lnR>
                    <a:lnT>
                      <a:noFill/>
                    </a:lnT>
                    <a:lnB>
                      <a:noFill/>
                    </a:lnB>
                    <a:solidFill>
                      <a:srgbClr val="FFFFFF"/>
                    </a:solidFill>
                  </a:tcPr>
                </a:tc>
              </a:tr>
              <a:tr h="396970">
                <a:tc>
                  <a:txBody>
                    <a:bodyPr/>
                    <a:lstStyle/>
                    <a:p>
                      <a:pPr marL="0" marR="0" indent="0">
                        <a:lnSpc>
                          <a:spcPct val="100000"/>
                        </a:lnSpc>
                        <a:spcBef>
                          <a:spcPts val="0"/>
                        </a:spcBef>
                        <a:spcAft>
                          <a:spcPts val="0"/>
                        </a:spcAft>
                      </a:pPr>
                      <a:r>
                        <a:rPr lang="en-US" sz="1600" dirty="0">
                          <a:solidFill>
                            <a:srgbClr val="000000"/>
                          </a:solidFill>
                          <a:effectLst/>
                          <a:latin typeface="Cambria" charset="0"/>
                          <a:ea typeface="Cambria" charset="0"/>
                          <a:cs typeface="Cambria" charset="0"/>
                        </a:rPr>
                        <a:t>340B Program </a:t>
                      </a:r>
                      <a:endParaRPr lang="en-US" sz="1600" dirty="0">
                        <a:effectLst/>
                        <a:latin typeface="Cambria" charset="0"/>
                        <a:ea typeface="Cambria" charset="0"/>
                        <a:cs typeface="Cambria" charset="0"/>
                      </a:endParaRPr>
                    </a:p>
                  </a:txBody>
                  <a:tcPr marL="57130" marR="57130"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0.30</a:t>
                      </a:r>
                      <a:endParaRPr lang="en-US" sz="1600" dirty="0">
                        <a:effectLst/>
                        <a:latin typeface="Cambria" charset="0"/>
                        <a:ea typeface="Cambria" charset="0"/>
                        <a:cs typeface="Cambria" charset="0"/>
                      </a:endParaRPr>
                    </a:p>
                  </a:txBody>
                  <a:tcPr marL="57130" marR="5713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0.46</a:t>
                      </a:r>
                      <a:endParaRPr lang="en-US" sz="1600" dirty="0">
                        <a:effectLst/>
                        <a:latin typeface="Cambria" charset="0"/>
                        <a:ea typeface="Cambria" charset="0"/>
                        <a:cs typeface="Cambria" charset="0"/>
                      </a:endParaRPr>
                    </a:p>
                  </a:txBody>
                  <a:tcPr marL="57130" marR="5713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0.42</a:t>
                      </a:r>
                      <a:endParaRPr lang="en-US" sz="1600" dirty="0">
                        <a:effectLst/>
                        <a:latin typeface="Cambria" charset="0"/>
                        <a:ea typeface="Cambria" charset="0"/>
                        <a:cs typeface="Cambria" charset="0"/>
                      </a:endParaRPr>
                    </a:p>
                  </a:txBody>
                  <a:tcPr marL="57130" marR="5713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0.49</a:t>
                      </a:r>
                      <a:endParaRPr lang="en-US" sz="1600" dirty="0">
                        <a:effectLst/>
                        <a:latin typeface="Cambria" charset="0"/>
                        <a:ea typeface="Cambria" charset="0"/>
                        <a:cs typeface="Cambria" charset="0"/>
                      </a:endParaRPr>
                    </a:p>
                  </a:txBody>
                  <a:tcPr marL="57130" marR="5713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0.30</a:t>
                      </a:r>
                      <a:endParaRPr lang="en-US" sz="1600" dirty="0">
                        <a:effectLst/>
                        <a:latin typeface="Cambria" charset="0"/>
                        <a:ea typeface="Cambria" charset="0"/>
                        <a:cs typeface="Cambria" charset="0"/>
                      </a:endParaRPr>
                    </a:p>
                  </a:txBody>
                  <a:tcPr marL="57130" marR="5713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r">
                        <a:lnSpc>
                          <a:spcPct val="100000"/>
                        </a:lnSpc>
                        <a:spcBef>
                          <a:spcPts val="0"/>
                        </a:spcBef>
                        <a:spcAft>
                          <a:spcPts val="0"/>
                        </a:spcAft>
                      </a:pPr>
                      <a:r>
                        <a:rPr lang="en-US" sz="1600" dirty="0">
                          <a:solidFill>
                            <a:srgbClr val="000000"/>
                          </a:solidFill>
                          <a:effectLst/>
                          <a:latin typeface="Cambria" charset="0"/>
                          <a:ea typeface="Cambria" charset="0"/>
                          <a:cs typeface="Cambria" charset="0"/>
                        </a:rPr>
                        <a:t>0.46</a:t>
                      </a:r>
                      <a:endParaRPr lang="en-US" sz="1600" dirty="0">
                        <a:effectLst/>
                        <a:latin typeface="Cambria" charset="0"/>
                        <a:ea typeface="Cambria" charset="0"/>
                        <a:cs typeface="Cambria" charset="0"/>
                      </a:endParaRPr>
                    </a:p>
                  </a:txBody>
                  <a:tcPr marL="57130" marR="57130"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7493904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Cambria" charset="0"/>
                <a:ea typeface="Cambria" charset="0"/>
                <a:cs typeface="Cambria" charset="0"/>
              </a:rPr>
              <a:t>Data: HCUP Fast Stats Data</a:t>
            </a:r>
            <a:endParaRPr lang="en-US" sz="3200" b="1" dirty="0">
              <a:latin typeface="Cambria" charset="0"/>
              <a:ea typeface="Cambria" charset="0"/>
              <a:cs typeface="Cambria" charset="0"/>
            </a:endParaRPr>
          </a:p>
        </p:txBody>
      </p:sp>
      <p:sp>
        <p:nvSpPr>
          <p:cNvPr id="3" name="Content Placeholder 2"/>
          <p:cNvSpPr>
            <a:spLocks noGrp="1"/>
          </p:cNvSpPr>
          <p:nvPr>
            <p:ph idx="1"/>
          </p:nvPr>
        </p:nvSpPr>
        <p:spPr>
          <a:xfrm>
            <a:off x="431800" y="1143000"/>
            <a:ext cx="8229600" cy="4570412"/>
          </a:xfrm>
        </p:spPr>
        <p:txBody>
          <a:bodyPr/>
          <a:lstStyle/>
          <a:p>
            <a:r>
              <a:rPr lang="en-US" sz="2000" dirty="0" smtClean="0">
                <a:latin typeface="Cambria" charset="0"/>
                <a:ea typeface="Cambria" charset="0"/>
                <a:cs typeface="Cambria" charset="0"/>
              </a:rPr>
              <a:t>One limitation of the cost report data is no information on the number of private patients or private revenue. </a:t>
            </a:r>
          </a:p>
          <a:p>
            <a:endParaRPr lang="en-US" sz="1200" dirty="0">
              <a:latin typeface="Cambria" charset="0"/>
              <a:ea typeface="Cambria" charset="0"/>
              <a:cs typeface="Cambria" charset="0"/>
            </a:endParaRPr>
          </a:p>
          <a:p>
            <a:r>
              <a:rPr lang="en-US" sz="2000" dirty="0" smtClean="0">
                <a:latin typeface="Cambria" charset="0"/>
                <a:ea typeface="Cambria" charset="0"/>
                <a:cs typeface="Cambria" charset="0"/>
              </a:rPr>
              <a:t>To provide insight on how payer mix was changing, we analyze state-level discharge data from AHRQ’s HCUP Fast Stats program</a:t>
            </a:r>
          </a:p>
          <a:p>
            <a:pPr lvl="1"/>
            <a:r>
              <a:rPr lang="en-US" sz="1800" dirty="0" smtClean="0">
                <a:latin typeface="Cambria" charset="0"/>
                <a:ea typeface="Cambria" charset="0"/>
                <a:cs typeface="Cambria" charset="0"/>
              </a:rPr>
              <a:t>Share of non-elderly discharges by payer source</a:t>
            </a:r>
          </a:p>
          <a:p>
            <a:pPr lvl="1"/>
            <a:r>
              <a:rPr lang="en-US" sz="1800" dirty="0" smtClean="0">
                <a:latin typeface="Cambria" charset="0"/>
                <a:ea typeface="Cambria" charset="0"/>
                <a:cs typeface="Cambria" charset="0"/>
              </a:rPr>
              <a:t>Total discharges and by type of care (medical, mental, surgical)</a:t>
            </a:r>
          </a:p>
          <a:p>
            <a:pPr lvl="1"/>
            <a:endParaRPr lang="en-US" sz="1200" dirty="0">
              <a:latin typeface="Cambria" charset="0"/>
              <a:ea typeface="Cambria" charset="0"/>
              <a:cs typeface="Cambria" charset="0"/>
            </a:endParaRPr>
          </a:p>
          <a:p>
            <a:r>
              <a:rPr lang="en-US" sz="2000" dirty="0" smtClean="0">
                <a:latin typeface="Cambria" charset="0"/>
                <a:ea typeface="Cambria" charset="0"/>
                <a:cs typeface="Cambria" charset="0"/>
              </a:rPr>
              <a:t>2013 and 2014 data are available for 17 non-expansion, 11 major expansion and 4 minor expansion states. (N = 296)</a:t>
            </a:r>
          </a:p>
          <a:p>
            <a:endParaRPr lang="en-US" sz="1800" dirty="0" smtClean="0">
              <a:latin typeface="Cambria" charset="0"/>
              <a:ea typeface="Cambria" charset="0"/>
              <a:cs typeface="Cambria" charset="0"/>
            </a:endParaRPr>
          </a:p>
          <a:p>
            <a:pPr>
              <a:buFont typeface="Symbol" charset="2"/>
              <a:buChar char="Þ"/>
            </a:pPr>
            <a:r>
              <a:rPr lang="en-US" sz="2000" b="1" i="1" dirty="0" smtClean="0">
                <a:latin typeface="Cambria" charset="0"/>
                <a:ea typeface="Cambria" charset="0"/>
                <a:cs typeface="Cambria" charset="0"/>
              </a:rPr>
              <a:t>These data allow us to test for crowd-out in expansion states relative to the trend in non-expansion states.</a:t>
            </a:r>
          </a:p>
          <a:p>
            <a:pPr>
              <a:buFont typeface="Symbol" charset="2"/>
              <a:buChar char="Þ"/>
            </a:pPr>
            <a:endParaRPr lang="en-US" sz="2000" dirty="0">
              <a:latin typeface="Cambria" charset="0"/>
              <a:ea typeface="Cambria" charset="0"/>
              <a:cs typeface="Cambria" charset="0"/>
            </a:endParaRPr>
          </a:p>
        </p:txBody>
      </p:sp>
    </p:spTree>
    <p:extLst>
      <p:ext uri="{BB962C8B-B14F-4D97-AF65-F5344CB8AC3E}">
        <p14:creationId xmlns:p14="http://schemas.microsoft.com/office/powerpoint/2010/main" val="142628690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Cambria" charset="0"/>
                <a:ea typeface="Cambria" charset="0"/>
                <a:cs typeface="Cambria" charset="0"/>
              </a:rPr>
              <a:t>Regression Models</a:t>
            </a:r>
            <a:endParaRPr lang="en-US" sz="3200" b="1" dirty="0">
              <a:latin typeface="Cambria" charset="0"/>
              <a:ea typeface="Cambria" charset="0"/>
              <a:cs typeface="Cambria" charset="0"/>
            </a:endParaRPr>
          </a:p>
        </p:txBody>
      </p:sp>
      <mc:AlternateContent xmlns:mc="http://schemas.openxmlformats.org/markup-compatibility/2006" xmlns:a14="http://schemas.microsoft.com/office/drawing/2010/main">
        <mc:Choice Requires="a14">
          <p:sp>
            <p:nvSpPr>
              <p:cNvPr id="5" name="Content Placeholder 2"/>
              <p:cNvSpPr>
                <a:spLocks noGrp="1"/>
              </p:cNvSpPr>
              <p:nvPr>
                <p:ph idx="1"/>
              </p:nvPr>
            </p:nvSpPr>
            <p:spPr/>
            <p:txBody>
              <a:bodyPr>
                <a:normAutofit/>
              </a:bodyPr>
              <a:lstStyle/>
              <a:p>
                <a:pPr marL="228600" lvl="0" indent="0">
                  <a:spcBef>
                    <a:spcPts val="0"/>
                  </a:spcBef>
                  <a:buNone/>
                </a:pPr>
                <a:r>
                  <a:rPr lang="en-US" sz="2200" b="1" dirty="0" smtClean="0">
                    <a:latin typeface="Cambria" charset="0"/>
                    <a:ea typeface="Cambria" charset="0"/>
                    <a:cs typeface="Cambria" charset="0"/>
                  </a:rPr>
                  <a:t>Basic Difference-in-Differences Model: </a:t>
                </a:r>
              </a:p>
              <a:p>
                <a:pPr marL="228600" lvl="0" indent="0">
                  <a:spcBef>
                    <a:spcPts val="0"/>
                  </a:spcBef>
                  <a:buNone/>
                </a:pPr>
                <a:endParaRPr lang="en-US" sz="1800" b="1" dirty="0" smtClean="0">
                  <a:latin typeface="Cambria" charset="0"/>
                  <a:ea typeface="Cambria" charset="0"/>
                  <a:cs typeface="Cambria" charset="0"/>
                </a:endParaRPr>
              </a:p>
              <a:p>
                <a:pPr marL="228600" lvl="0" indent="0">
                  <a:spcBef>
                    <a:spcPts val="0"/>
                  </a:spcBef>
                  <a:buNone/>
                </a:pPr>
                <a14:m>
                  <m:oMathPara xmlns:m="http://schemas.openxmlformats.org/officeDocument/2006/math">
                    <m:oMathParaPr>
                      <m:jc m:val="left"/>
                    </m:oMathParaPr>
                    <m:oMath xmlns:m="http://schemas.openxmlformats.org/officeDocument/2006/math">
                      <m:sSub>
                        <m:sSubPr>
                          <m:ctrlPr>
                            <a:rPr lang="en-US" sz="2000" i="1" smtClean="0">
                              <a:latin typeface="Cambria Math" charset="0"/>
                            </a:rPr>
                          </m:ctrlPr>
                        </m:sSubPr>
                        <m:e>
                          <m:r>
                            <a:rPr lang="en-US" sz="2000" b="0" i="1" smtClean="0">
                              <a:latin typeface="Cambria Math"/>
                            </a:rPr>
                            <m:t>𝑌</m:t>
                          </m:r>
                        </m:e>
                        <m:sub>
                          <m:r>
                            <a:rPr lang="en-US" sz="2000" b="0" i="1" smtClean="0">
                              <a:latin typeface="Cambria Math"/>
                            </a:rPr>
                            <m:t>h𝑠𝑡</m:t>
                          </m:r>
                        </m:sub>
                      </m:sSub>
                      <m:r>
                        <a:rPr lang="en-US" sz="2000" b="0" i="1" smtClean="0">
                          <a:latin typeface="Cambria Math"/>
                        </a:rPr>
                        <m:t>=</m:t>
                      </m:r>
                      <m:sSub>
                        <m:sSubPr>
                          <m:ctrlPr>
                            <a:rPr lang="en-US" sz="2000" i="1" smtClean="0">
                              <a:latin typeface="Cambria Math" charset="0"/>
                            </a:rPr>
                          </m:ctrlPr>
                        </m:sSubPr>
                        <m:e>
                          <m:r>
                            <a:rPr lang="en-US" sz="2000" b="0" i="1" smtClean="0">
                              <a:latin typeface="Cambria Math"/>
                            </a:rPr>
                            <m:t>𝛼</m:t>
                          </m:r>
                        </m:e>
                        <m:sub>
                          <m:r>
                            <a:rPr lang="en-US" sz="2000" b="0" i="1" smtClean="0">
                              <a:latin typeface="Cambria Math"/>
                            </a:rPr>
                            <m:t>0</m:t>
                          </m:r>
                        </m:sub>
                      </m:sSub>
                      <m:r>
                        <a:rPr lang="en-US" sz="2000" b="0" i="1" smtClean="0">
                          <a:latin typeface="Cambria Math"/>
                        </a:rPr>
                        <m:t>+</m:t>
                      </m:r>
                      <m:sSub>
                        <m:sSubPr>
                          <m:ctrlPr>
                            <a:rPr lang="en-US" sz="2000" i="1" smtClean="0">
                              <a:latin typeface="Cambria Math" charset="0"/>
                            </a:rPr>
                          </m:ctrlPr>
                        </m:sSubPr>
                        <m:e>
                          <m:r>
                            <a:rPr lang="en-US" sz="2000" b="0" i="1" smtClean="0">
                              <a:latin typeface="Cambria Math"/>
                            </a:rPr>
                            <m:t>𝛼</m:t>
                          </m:r>
                        </m:e>
                        <m:sub>
                          <m:r>
                            <a:rPr lang="en-US" sz="2000" b="0" i="1" smtClean="0">
                              <a:latin typeface="Cambria Math"/>
                            </a:rPr>
                            <m:t>1</m:t>
                          </m:r>
                        </m:sub>
                      </m:sSub>
                      <m:r>
                        <a:rPr lang="en-US" sz="2000" b="0" i="1" smtClean="0">
                          <a:latin typeface="Cambria Math"/>
                        </a:rPr>
                        <m:t>𝑃𝑜𝑠</m:t>
                      </m:r>
                      <m:sSub>
                        <m:sSubPr>
                          <m:ctrlPr>
                            <a:rPr lang="en-US" sz="2000" i="1" smtClean="0">
                              <a:latin typeface="Cambria Math" charset="0"/>
                            </a:rPr>
                          </m:ctrlPr>
                        </m:sSubPr>
                        <m:e>
                          <m:r>
                            <a:rPr lang="en-US" sz="2000" b="0" i="1" smtClean="0">
                              <a:latin typeface="Cambria Math"/>
                            </a:rPr>
                            <m:t>𝑡</m:t>
                          </m:r>
                        </m:e>
                        <m:sub>
                          <m:r>
                            <a:rPr lang="en-US" sz="2000" b="0" i="1" smtClean="0">
                              <a:latin typeface="Cambria Math"/>
                            </a:rPr>
                            <m:t>𝑡</m:t>
                          </m:r>
                        </m:sub>
                      </m:sSub>
                      <m:r>
                        <a:rPr lang="en-US" sz="2000" b="0" i="1" smtClean="0">
                          <a:latin typeface="Cambria Math"/>
                        </a:rPr>
                        <m:t>+</m:t>
                      </m:r>
                      <m:sSub>
                        <m:sSubPr>
                          <m:ctrlPr>
                            <a:rPr lang="en-US" sz="2000" i="1" smtClean="0">
                              <a:latin typeface="Cambria Math" charset="0"/>
                            </a:rPr>
                          </m:ctrlPr>
                        </m:sSubPr>
                        <m:e>
                          <m:r>
                            <a:rPr lang="en-US" sz="2000" b="0" i="1" smtClean="0">
                              <a:latin typeface="Cambria Math"/>
                            </a:rPr>
                            <m:t>𝛼</m:t>
                          </m:r>
                        </m:e>
                        <m:sub>
                          <m:r>
                            <a:rPr lang="en-US" sz="2000" b="0" i="1" smtClean="0">
                              <a:latin typeface="Cambria Math"/>
                            </a:rPr>
                            <m:t>2</m:t>
                          </m:r>
                        </m:sub>
                      </m:sSub>
                      <m:r>
                        <a:rPr lang="en-US" sz="2000" b="0" i="1" smtClean="0">
                          <a:latin typeface="Cambria Math"/>
                        </a:rPr>
                        <m:t>𝐸𝑥𝑝𝑎𝑛𝑠𝑖𝑜𝑛</m:t>
                      </m:r>
                      <m:r>
                        <a:rPr lang="en-US" sz="2000" b="0" i="1" smtClean="0">
                          <a:latin typeface="Cambria Math"/>
                          <a:ea typeface="Cambria Math"/>
                        </a:rPr>
                        <m:t>×</m:t>
                      </m:r>
                      <m:r>
                        <a:rPr lang="en-US" sz="2000" b="0" i="1" smtClean="0">
                          <a:latin typeface="Cambria Math"/>
                        </a:rPr>
                        <m:t>𝑃𝑜𝑠</m:t>
                      </m:r>
                      <m:sSub>
                        <m:sSubPr>
                          <m:ctrlPr>
                            <a:rPr lang="en-US" sz="2000" i="1" smtClean="0">
                              <a:latin typeface="Cambria Math" charset="0"/>
                            </a:rPr>
                          </m:ctrlPr>
                        </m:sSubPr>
                        <m:e>
                          <m:r>
                            <a:rPr lang="en-US" sz="2000" b="0" i="1" smtClean="0">
                              <a:latin typeface="Cambria Math"/>
                            </a:rPr>
                            <m:t>𝑡</m:t>
                          </m:r>
                        </m:e>
                        <m:sub>
                          <m:r>
                            <a:rPr lang="en-US" sz="2000" b="0" i="1" smtClean="0">
                              <a:latin typeface="Cambria Math"/>
                            </a:rPr>
                            <m:t>𝑠𝑡</m:t>
                          </m:r>
                        </m:sub>
                      </m:sSub>
                      <m:r>
                        <a:rPr lang="en-US" sz="2000" b="0" i="1" smtClean="0">
                          <a:latin typeface="Cambria Math"/>
                        </a:rPr>
                        <m:t>+</m:t>
                      </m:r>
                      <m:r>
                        <a:rPr lang="en-US" sz="2000" b="0" i="1" smtClean="0">
                          <a:latin typeface="Cambria Math"/>
                        </a:rPr>
                        <m:t>𝛾</m:t>
                      </m:r>
                      <m:sSub>
                        <m:sSubPr>
                          <m:ctrlPr>
                            <a:rPr lang="en-US" sz="2000" i="1" smtClean="0">
                              <a:latin typeface="Cambria Math" charset="0"/>
                            </a:rPr>
                          </m:ctrlPr>
                        </m:sSubPr>
                        <m:e>
                          <m:r>
                            <a:rPr lang="en-US" sz="2000" b="0" i="1" smtClean="0">
                              <a:latin typeface="Cambria Math"/>
                            </a:rPr>
                            <m:t>𝑋</m:t>
                          </m:r>
                        </m:e>
                        <m:sub>
                          <m:r>
                            <a:rPr lang="en-US" sz="2000" b="0" i="1" smtClean="0">
                              <a:latin typeface="Cambria Math"/>
                            </a:rPr>
                            <m:t>h𝑠𝑡</m:t>
                          </m:r>
                        </m:sub>
                      </m:sSub>
                      <m:r>
                        <a:rPr lang="en-US" sz="2000" b="0" i="1" smtClean="0">
                          <a:latin typeface="Cambria Math"/>
                        </a:rPr>
                        <m:t>+</m:t>
                      </m:r>
                      <m:sSub>
                        <m:sSubPr>
                          <m:ctrlPr>
                            <a:rPr lang="en-US" sz="2000" i="1" smtClean="0">
                              <a:latin typeface="Cambria Math" charset="0"/>
                            </a:rPr>
                          </m:ctrlPr>
                        </m:sSubPr>
                        <m:e>
                          <m:r>
                            <a:rPr lang="en-US" sz="2000" b="0" i="1" smtClean="0">
                              <a:latin typeface="Cambria Math"/>
                            </a:rPr>
                            <m:t>𝑓</m:t>
                          </m:r>
                        </m:e>
                        <m:sub>
                          <m:r>
                            <a:rPr lang="en-US" sz="2000" b="0" i="1" smtClean="0">
                              <a:latin typeface="Cambria Math"/>
                            </a:rPr>
                            <m:t>h</m:t>
                          </m:r>
                        </m:sub>
                      </m:sSub>
                      <m:r>
                        <a:rPr lang="en-US" sz="2000" b="0" i="1" smtClean="0">
                          <a:latin typeface="Cambria Math"/>
                        </a:rPr>
                        <m:t>+</m:t>
                      </m:r>
                      <m:sSub>
                        <m:sSubPr>
                          <m:ctrlPr>
                            <a:rPr lang="en-US" sz="2000" i="1" smtClean="0">
                              <a:latin typeface="Cambria Math" charset="0"/>
                            </a:rPr>
                          </m:ctrlPr>
                        </m:sSubPr>
                        <m:e>
                          <m:r>
                            <a:rPr lang="en-US" sz="2000" b="0" i="1" smtClean="0">
                              <a:latin typeface="Cambria Math"/>
                            </a:rPr>
                            <m:t>𝜖</m:t>
                          </m:r>
                        </m:e>
                        <m:sub>
                          <m:r>
                            <a:rPr lang="en-US" sz="2000" b="0" i="1" smtClean="0">
                              <a:latin typeface="Cambria Math"/>
                            </a:rPr>
                            <m:t>h𝑠𝑡</m:t>
                          </m:r>
                        </m:sub>
                      </m:sSub>
                    </m:oMath>
                  </m:oMathPara>
                </a14:m>
                <a:endParaRPr lang="en-US" sz="2000" dirty="0" smtClean="0"/>
              </a:p>
              <a:p>
                <a:pPr marL="228600" lvl="0" indent="0">
                  <a:spcBef>
                    <a:spcPts val="0"/>
                  </a:spcBef>
                  <a:buNone/>
                </a:pPr>
                <a:endParaRPr lang="en-US" sz="2400" dirty="0"/>
              </a:p>
              <a:p>
                <a:pPr marL="228600" lvl="0" indent="0">
                  <a:spcBef>
                    <a:spcPts val="0"/>
                  </a:spcBef>
                  <a:buNone/>
                </a:pPr>
                <a:r>
                  <a:rPr lang="en-US" sz="2200" b="1" dirty="0" smtClean="0">
                    <a:latin typeface="Cambria" charset="0"/>
                    <a:ea typeface="Cambria" charset="0"/>
                    <a:cs typeface="Cambria" charset="0"/>
                  </a:rPr>
                  <a:t>Accounting for heterogeneity among expansion states:</a:t>
                </a:r>
              </a:p>
              <a:p>
                <a:pPr marL="228600" lvl="0" indent="0">
                  <a:spcBef>
                    <a:spcPts val="0"/>
                  </a:spcBef>
                  <a:buNone/>
                </a:pPr>
                <a:endParaRPr lang="en-US" sz="2000" b="1" i="1" dirty="0">
                  <a:latin typeface="Cambria" charset="0"/>
                  <a:ea typeface="Cambria" charset="0"/>
                  <a:cs typeface="Cambria" charset="0"/>
                </a:endParaRPr>
              </a:p>
              <a:p>
                <a:pPr marL="228600" lvl="0" indent="0">
                  <a:spcBef>
                    <a:spcPts val="0"/>
                  </a:spcBef>
                  <a:buNone/>
                </a:pPr>
                <a14:m>
                  <m:oMathPara xmlns:m="http://schemas.openxmlformats.org/officeDocument/2006/math">
                    <m:oMathParaPr>
                      <m:jc m:val="left"/>
                    </m:oMathParaPr>
                    <m:oMath xmlns:m="http://schemas.openxmlformats.org/officeDocument/2006/math">
                      <m:sSub>
                        <m:sSubPr>
                          <m:ctrlPr>
                            <a:rPr lang="en-US" sz="2000" i="1">
                              <a:latin typeface="Cambria Math" charset="0"/>
                            </a:rPr>
                          </m:ctrlPr>
                        </m:sSubPr>
                        <m:e>
                          <m:r>
                            <a:rPr lang="en-US" sz="2000" b="0" i="1">
                              <a:latin typeface="Cambria Math"/>
                            </a:rPr>
                            <m:t>𝑌</m:t>
                          </m:r>
                        </m:e>
                        <m:sub>
                          <m:r>
                            <a:rPr lang="en-US" sz="2000" b="0" i="1">
                              <a:latin typeface="Cambria Math"/>
                            </a:rPr>
                            <m:t>h𝑠𝑡</m:t>
                          </m:r>
                        </m:sub>
                      </m:sSub>
                      <m:r>
                        <a:rPr lang="en-US" sz="2000" b="0" i="1">
                          <a:latin typeface="Cambria Math"/>
                        </a:rPr>
                        <m:t>=</m:t>
                      </m:r>
                      <m:sSub>
                        <m:sSubPr>
                          <m:ctrlPr>
                            <a:rPr lang="en-US" sz="2000" i="1">
                              <a:latin typeface="Cambria Math" charset="0"/>
                            </a:rPr>
                          </m:ctrlPr>
                        </m:sSubPr>
                        <m:e>
                          <m:r>
                            <a:rPr lang="en-US" sz="2000" b="0" i="1" smtClean="0">
                              <a:latin typeface="Cambria Math"/>
                            </a:rPr>
                            <m:t>𝛽</m:t>
                          </m:r>
                        </m:e>
                        <m:sub>
                          <m:r>
                            <a:rPr lang="en-US" sz="2000" b="0" i="1">
                              <a:latin typeface="Cambria Math"/>
                            </a:rPr>
                            <m:t>0</m:t>
                          </m:r>
                        </m:sub>
                      </m:sSub>
                      <m:r>
                        <a:rPr lang="en-US" sz="2000" b="0" i="1">
                          <a:latin typeface="Cambria Math"/>
                        </a:rPr>
                        <m:t>+</m:t>
                      </m:r>
                      <m:sSub>
                        <m:sSubPr>
                          <m:ctrlPr>
                            <a:rPr lang="en-US" sz="2000" i="1">
                              <a:latin typeface="Cambria Math" charset="0"/>
                            </a:rPr>
                          </m:ctrlPr>
                        </m:sSubPr>
                        <m:e>
                          <m:r>
                            <a:rPr lang="en-US" sz="2000" b="0" i="1" smtClean="0">
                              <a:latin typeface="Cambria Math"/>
                            </a:rPr>
                            <m:t>𝛽</m:t>
                          </m:r>
                        </m:e>
                        <m:sub>
                          <m:r>
                            <a:rPr lang="en-US" sz="2000" b="0" i="1">
                              <a:latin typeface="Cambria Math"/>
                            </a:rPr>
                            <m:t>1</m:t>
                          </m:r>
                        </m:sub>
                      </m:sSub>
                      <m:r>
                        <a:rPr lang="en-US" sz="2000" b="0" i="1">
                          <a:latin typeface="Cambria Math"/>
                        </a:rPr>
                        <m:t>𝑃𝑜𝑠</m:t>
                      </m:r>
                      <m:sSub>
                        <m:sSubPr>
                          <m:ctrlPr>
                            <a:rPr lang="en-US" sz="2000" i="1">
                              <a:latin typeface="Cambria Math" charset="0"/>
                            </a:rPr>
                          </m:ctrlPr>
                        </m:sSubPr>
                        <m:e>
                          <m:r>
                            <a:rPr lang="en-US" sz="2000" b="0" i="1">
                              <a:latin typeface="Cambria Math"/>
                            </a:rPr>
                            <m:t>𝑡</m:t>
                          </m:r>
                        </m:e>
                        <m:sub>
                          <m:r>
                            <a:rPr lang="en-US" sz="2000" b="0" i="1">
                              <a:latin typeface="Cambria Math"/>
                            </a:rPr>
                            <m:t>𝑡</m:t>
                          </m:r>
                        </m:sub>
                      </m:sSub>
                      <m:r>
                        <a:rPr lang="en-US" sz="2000" b="0" i="1">
                          <a:latin typeface="Cambria Math"/>
                        </a:rPr>
                        <m:t>+</m:t>
                      </m:r>
                      <m:sSub>
                        <m:sSubPr>
                          <m:ctrlPr>
                            <a:rPr lang="en-US" sz="2000" i="1">
                              <a:latin typeface="Cambria Math" charset="0"/>
                            </a:rPr>
                          </m:ctrlPr>
                        </m:sSubPr>
                        <m:e>
                          <m:r>
                            <a:rPr lang="en-US" sz="2000" b="0" i="1" smtClean="0">
                              <a:latin typeface="Cambria Math"/>
                            </a:rPr>
                            <m:t>𝛽</m:t>
                          </m:r>
                        </m:e>
                        <m:sub>
                          <m:r>
                            <a:rPr lang="en-US" sz="2000" b="0" i="1">
                              <a:latin typeface="Cambria Math"/>
                            </a:rPr>
                            <m:t>2</m:t>
                          </m:r>
                        </m:sub>
                      </m:sSub>
                      <m:r>
                        <a:rPr lang="en-US" sz="2000" b="0" i="1" smtClean="0">
                          <a:latin typeface="Cambria Math" charset="0"/>
                        </a:rPr>
                        <m:t>𝑀𝑖𝑛𝑜𝑟</m:t>
                      </m:r>
                      <m:r>
                        <a:rPr lang="en-US" sz="2000" b="0" i="1">
                          <a:latin typeface="Cambria Math"/>
                          <a:ea typeface="Cambria Math"/>
                        </a:rPr>
                        <m:t>×</m:t>
                      </m:r>
                      <m:r>
                        <a:rPr lang="en-US" sz="2000" b="0" i="1">
                          <a:latin typeface="Cambria Math"/>
                        </a:rPr>
                        <m:t>𝑃𝑜𝑠</m:t>
                      </m:r>
                      <m:sSub>
                        <m:sSubPr>
                          <m:ctrlPr>
                            <a:rPr lang="en-US" sz="2000" i="1">
                              <a:latin typeface="Cambria Math" charset="0"/>
                            </a:rPr>
                          </m:ctrlPr>
                        </m:sSubPr>
                        <m:e>
                          <m:r>
                            <a:rPr lang="en-US" sz="2000" b="0" i="1">
                              <a:latin typeface="Cambria Math"/>
                            </a:rPr>
                            <m:t>𝑡</m:t>
                          </m:r>
                        </m:e>
                        <m:sub>
                          <m:r>
                            <a:rPr lang="en-US" sz="2000" b="0" i="1">
                              <a:latin typeface="Cambria Math"/>
                            </a:rPr>
                            <m:t>𝑠𝑡</m:t>
                          </m:r>
                        </m:sub>
                      </m:sSub>
                      <m:r>
                        <a:rPr lang="en-US" sz="2000" b="0" i="1" smtClean="0">
                          <a:latin typeface="Cambria Math" charset="0"/>
                        </a:rPr>
                        <m:t> </m:t>
                      </m:r>
                    </m:oMath>
                  </m:oMathPara>
                </a14:m>
                <a:endParaRPr lang="en-US" sz="2000" b="0" i="1" dirty="0" smtClean="0">
                  <a:latin typeface="Cambria Math" charset="0"/>
                </a:endParaRPr>
              </a:p>
              <a:p>
                <a:pPr marL="228600" lvl="0" indent="0">
                  <a:spcBef>
                    <a:spcPts val="0"/>
                  </a:spcBef>
                  <a:buNone/>
                </a:pPr>
                <a:endParaRPr lang="en-US" sz="2000" b="0" i="1" dirty="0" smtClean="0">
                  <a:latin typeface="Cambria Math" charset="0"/>
                </a:endParaRPr>
              </a:p>
              <a:p>
                <a:pPr marL="228600" lvl="0" indent="0">
                  <a:spcBef>
                    <a:spcPts val="0"/>
                  </a:spcBef>
                  <a:buNone/>
                </a:pPr>
                <a:r>
                  <a:rPr lang="en-US" sz="2000" b="0" dirty="0" smtClean="0"/>
                  <a:t>		</a:t>
                </a:r>
                <a14:m>
                  <m:oMath xmlns:m="http://schemas.openxmlformats.org/officeDocument/2006/math">
                    <m:r>
                      <a:rPr lang="en-US" sz="2000" b="0" i="1" smtClean="0">
                        <a:latin typeface="Cambria Math"/>
                      </a:rPr>
                      <m:t>+</m:t>
                    </m:r>
                    <m:r>
                      <a:rPr lang="en-US" sz="2000" b="0" i="1" smtClean="0">
                        <a:latin typeface="Cambria Math" charset="0"/>
                      </a:rPr>
                      <m:t> </m:t>
                    </m:r>
                    <m:sSub>
                      <m:sSubPr>
                        <m:ctrlPr>
                          <a:rPr lang="en-US" sz="2000" i="1" smtClean="0">
                            <a:latin typeface="Cambria Math" charset="0"/>
                          </a:rPr>
                        </m:ctrlPr>
                      </m:sSubPr>
                      <m:e>
                        <m:r>
                          <a:rPr lang="en-US" sz="2000" b="0" i="1" smtClean="0">
                            <a:latin typeface="Cambria Math"/>
                          </a:rPr>
                          <m:t>𝛽</m:t>
                        </m:r>
                      </m:e>
                      <m:sub>
                        <m:r>
                          <a:rPr lang="en-US" sz="2000" b="0" i="1" smtClean="0">
                            <a:latin typeface="Cambria Math"/>
                          </a:rPr>
                          <m:t>3</m:t>
                        </m:r>
                      </m:sub>
                    </m:sSub>
                    <m:r>
                      <a:rPr lang="en-US" sz="2000" b="0" i="1" smtClean="0">
                        <a:latin typeface="Cambria Math" charset="0"/>
                      </a:rPr>
                      <m:t>𝑀𝑎𝑗𝑜𝑟</m:t>
                    </m:r>
                    <m:r>
                      <a:rPr lang="en-US" sz="2000" b="0" i="1" smtClean="0">
                        <a:latin typeface="Cambria Math"/>
                      </a:rPr>
                      <m:t>×</m:t>
                    </m:r>
                    <m:r>
                      <a:rPr lang="en-US" sz="2000" b="0" i="1" smtClean="0">
                        <a:latin typeface="Cambria Math"/>
                      </a:rPr>
                      <m:t>𝑃𝑜𝑠</m:t>
                    </m:r>
                    <m:sSub>
                      <m:sSubPr>
                        <m:ctrlPr>
                          <a:rPr lang="en-US" sz="2000" i="1" smtClean="0">
                            <a:latin typeface="Cambria Math" charset="0"/>
                          </a:rPr>
                        </m:ctrlPr>
                      </m:sSubPr>
                      <m:e>
                        <m:r>
                          <a:rPr lang="en-US" sz="2000" b="0" i="1" smtClean="0">
                            <a:latin typeface="Cambria Math"/>
                          </a:rPr>
                          <m:t>𝑡</m:t>
                        </m:r>
                      </m:e>
                      <m:sub>
                        <m:r>
                          <a:rPr lang="en-US" sz="2000" b="0" i="1" smtClean="0">
                            <a:latin typeface="Cambria Math"/>
                          </a:rPr>
                          <m:t>𝑠𝑡</m:t>
                        </m:r>
                      </m:sub>
                    </m:sSub>
                    <m:r>
                      <a:rPr lang="en-US" sz="2000" b="0" i="1">
                        <a:latin typeface="Cambria Math"/>
                      </a:rPr>
                      <m:t>+</m:t>
                    </m:r>
                    <m:r>
                      <a:rPr lang="en-US" sz="2000" b="0" i="1" smtClean="0">
                        <a:latin typeface="Cambria Math" charset="0"/>
                        <a:ea typeface="Cambria Math" charset="0"/>
                        <a:cs typeface="Cambria Math" charset="0"/>
                      </a:rPr>
                      <m:t>𝜃</m:t>
                    </m:r>
                    <m:sSub>
                      <m:sSubPr>
                        <m:ctrlPr>
                          <a:rPr lang="en-US" sz="2000" i="1">
                            <a:latin typeface="Cambria Math" charset="0"/>
                          </a:rPr>
                        </m:ctrlPr>
                      </m:sSubPr>
                      <m:e>
                        <m:r>
                          <a:rPr lang="en-US" sz="2000" b="0" i="1">
                            <a:latin typeface="Cambria Math"/>
                          </a:rPr>
                          <m:t>𝑋</m:t>
                        </m:r>
                      </m:e>
                      <m:sub>
                        <m:r>
                          <a:rPr lang="en-US" sz="2000" b="0" i="1">
                            <a:latin typeface="Cambria Math"/>
                          </a:rPr>
                          <m:t>h𝑠𝑡</m:t>
                        </m:r>
                      </m:sub>
                    </m:sSub>
                    <m:r>
                      <a:rPr lang="en-US" sz="2000" b="0" i="1">
                        <a:latin typeface="Cambria Math"/>
                      </a:rPr>
                      <m:t>+</m:t>
                    </m:r>
                    <m:sSub>
                      <m:sSubPr>
                        <m:ctrlPr>
                          <a:rPr lang="en-US" sz="2000" i="1">
                            <a:latin typeface="Cambria Math" charset="0"/>
                          </a:rPr>
                        </m:ctrlPr>
                      </m:sSubPr>
                      <m:e>
                        <m:r>
                          <a:rPr lang="en-US" sz="2000" b="0" i="1">
                            <a:latin typeface="Cambria Math"/>
                          </a:rPr>
                          <m:t>𝑓</m:t>
                        </m:r>
                      </m:e>
                      <m:sub>
                        <m:r>
                          <a:rPr lang="en-US" sz="2000" b="0" i="1">
                            <a:latin typeface="Cambria Math"/>
                          </a:rPr>
                          <m:t>h</m:t>
                        </m:r>
                      </m:sub>
                    </m:sSub>
                    <m:r>
                      <a:rPr lang="en-US" sz="2000" b="0" i="1">
                        <a:latin typeface="Cambria Math"/>
                      </a:rPr>
                      <m:t>+</m:t>
                    </m:r>
                    <m:sSub>
                      <m:sSubPr>
                        <m:ctrlPr>
                          <a:rPr lang="en-US" sz="2000" i="1">
                            <a:latin typeface="Cambria Math" charset="0"/>
                          </a:rPr>
                        </m:ctrlPr>
                      </m:sSubPr>
                      <m:e>
                        <m:r>
                          <a:rPr lang="en-US" sz="2000" b="0" i="1" smtClean="0">
                            <a:latin typeface="Cambria Math"/>
                          </a:rPr>
                          <m:t>𝜂</m:t>
                        </m:r>
                      </m:e>
                      <m:sub>
                        <m:r>
                          <a:rPr lang="en-US" sz="2000" b="0" i="1">
                            <a:latin typeface="Cambria Math"/>
                          </a:rPr>
                          <m:t>h𝑠𝑡</m:t>
                        </m:r>
                      </m:sub>
                    </m:sSub>
                  </m:oMath>
                </a14:m>
                <a:endParaRPr lang="en-US" sz="2400" dirty="0" smtClean="0"/>
              </a:p>
              <a:p>
                <a:pPr marL="228600" lvl="0" indent="0">
                  <a:spcBef>
                    <a:spcPts val="0"/>
                  </a:spcBef>
                  <a:buNone/>
                </a:pPr>
                <a:endParaRPr lang="en-US" sz="2400" dirty="0" smtClean="0"/>
              </a:p>
              <a:p>
                <a:pPr marL="571500">
                  <a:spcBef>
                    <a:spcPts val="0"/>
                  </a:spcBef>
                </a:pPr>
                <a:r>
                  <a:rPr lang="en-US" sz="2000" dirty="0" smtClean="0">
                    <a:latin typeface="Cambria" charset="0"/>
                    <a:ea typeface="Cambria" charset="0"/>
                    <a:cs typeface="Cambria" charset="0"/>
                  </a:rPr>
                  <a:t>We </a:t>
                </a:r>
                <a:r>
                  <a:rPr lang="en-US" sz="2000" dirty="0" err="1" smtClean="0">
                    <a:latin typeface="Cambria" charset="0"/>
                    <a:ea typeface="Cambria" charset="0"/>
                    <a:cs typeface="Cambria" charset="0"/>
                  </a:rPr>
                  <a:t>winsorize</a:t>
                </a:r>
                <a:r>
                  <a:rPr lang="en-US" sz="2000" dirty="0" smtClean="0">
                    <a:latin typeface="Cambria" charset="0"/>
                    <a:ea typeface="Cambria" charset="0"/>
                    <a:cs typeface="Cambria" charset="0"/>
                  </a:rPr>
                  <a:t> the data at the 1</a:t>
                </a:r>
                <a:r>
                  <a:rPr lang="en-US" sz="2000" baseline="30000" dirty="0" smtClean="0">
                    <a:latin typeface="Cambria" charset="0"/>
                    <a:ea typeface="Cambria" charset="0"/>
                    <a:cs typeface="Cambria" charset="0"/>
                  </a:rPr>
                  <a:t>st</a:t>
                </a:r>
                <a:r>
                  <a:rPr lang="en-US" sz="2000" dirty="0" smtClean="0">
                    <a:latin typeface="Cambria" charset="0"/>
                    <a:ea typeface="Cambria" charset="0"/>
                    <a:cs typeface="Cambria" charset="0"/>
                  </a:rPr>
                  <a:t> and 99</a:t>
                </a:r>
                <a:r>
                  <a:rPr lang="en-US" sz="2000" baseline="30000" dirty="0" smtClean="0">
                    <a:latin typeface="Cambria" charset="0"/>
                    <a:ea typeface="Cambria" charset="0"/>
                    <a:cs typeface="Cambria" charset="0"/>
                  </a:rPr>
                  <a:t>th</a:t>
                </a:r>
                <a:r>
                  <a:rPr lang="en-US" sz="2000" dirty="0" smtClean="0">
                    <a:latin typeface="Cambria" charset="0"/>
                    <a:ea typeface="Cambria" charset="0"/>
                    <a:cs typeface="Cambria" charset="0"/>
                  </a:rPr>
                  <a:t> percentiles and estimate the models by OLS.</a:t>
                </a:r>
                <a:endParaRPr lang="en-US" sz="2000" dirty="0">
                  <a:latin typeface="Cambria" charset="0"/>
                  <a:ea typeface="Cambria" charset="0"/>
                  <a:cs typeface="Cambria" charset="0"/>
                </a:endParaRPr>
              </a:p>
              <a:p>
                <a:pPr marL="228600" lvl="0" indent="0">
                  <a:spcBef>
                    <a:spcPts val="0"/>
                  </a:spcBef>
                  <a:buNone/>
                </a:pPr>
                <a:endParaRPr lang="en-US" sz="2400" dirty="0"/>
              </a:p>
            </p:txBody>
          </p:sp>
        </mc:Choice>
        <mc:Fallback xmlns="">
          <p:sp>
            <p:nvSpPr>
              <p:cNvPr id="5" name="Content Placeholder 2"/>
              <p:cNvSpPr>
                <a:spLocks noGrp="1" noRot="1" noChangeAspect="1" noMove="1" noResize="1" noEditPoints="1" noAdjustHandles="1" noChangeArrowheads="1" noChangeShapeType="1" noTextEdit="1"/>
              </p:cNvSpPr>
              <p:nvPr>
                <p:ph idx="1"/>
              </p:nvPr>
            </p:nvSpPr>
            <p:spPr>
              <a:blipFill rotWithShape="0">
                <a:blip r:embed="rId2"/>
                <a:stretch>
                  <a:fillRect t="-935"/>
                </a:stretch>
              </a:blipFill>
            </p:spPr>
            <p:txBody>
              <a:bodyPr/>
              <a:lstStyle/>
              <a:p>
                <a:r>
                  <a:rPr lang="en-US">
                    <a:noFill/>
                  </a:rPr>
                  <a:t> </a:t>
                </a:r>
              </a:p>
            </p:txBody>
          </p:sp>
        </mc:Fallback>
      </mc:AlternateContent>
    </p:spTree>
    <p:extLst>
      <p:ext uri="{BB962C8B-B14F-4D97-AF65-F5344CB8AC3E}">
        <p14:creationId xmlns:p14="http://schemas.microsoft.com/office/powerpoint/2010/main" val="4619476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Cambria" charset="0"/>
                <a:ea typeface="Cambria" charset="0"/>
                <a:cs typeface="Cambria" charset="0"/>
              </a:rPr>
              <a:t>Empirical Issues</a:t>
            </a:r>
            <a:endParaRPr lang="en-US" sz="3200" b="1" dirty="0">
              <a:latin typeface="Cambria" charset="0"/>
              <a:ea typeface="Cambria" charset="0"/>
              <a:cs typeface="Cambria" charset="0"/>
            </a:endParaRPr>
          </a:p>
        </p:txBody>
      </p:sp>
      <p:sp>
        <p:nvSpPr>
          <p:cNvPr id="3" name="Content Placeholder 2"/>
          <p:cNvSpPr>
            <a:spLocks noGrp="1"/>
          </p:cNvSpPr>
          <p:nvPr>
            <p:ph idx="1"/>
          </p:nvPr>
        </p:nvSpPr>
        <p:spPr/>
        <p:txBody>
          <a:bodyPr/>
          <a:lstStyle/>
          <a:p>
            <a:r>
              <a:rPr lang="en-US" sz="2000" b="1" u="sng" dirty="0" smtClean="0">
                <a:latin typeface="Cambria" charset="0"/>
                <a:ea typeface="Cambria" charset="0"/>
                <a:cs typeface="Cambria" charset="0"/>
              </a:rPr>
              <a:t>Issue</a:t>
            </a:r>
            <a:r>
              <a:rPr lang="en-US" sz="2000" b="1" dirty="0" smtClean="0">
                <a:latin typeface="Cambria" charset="0"/>
                <a:ea typeface="Cambria" charset="0"/>
                <a:cs typeface="Cambria" charset="0"/>
              </a:rPr>
              <a:t>:</a:t>
            </a:r>
            <a:r>
              <a:rPr lang="en-US" sz="2000" dirty="0" smtClean="0">
                <a:latin typeface="Cambria" charset="0"/>
                <a:ea typeface="Cambria" charset="0"/>
                <a:cs typeface="Cambria" charset="0"/>
              </a:rPr>
              <a:t> Because FY does not necessarily coincide with the calendar year, data for 2014 represents a mix of “pre” and “post.”</a:t>
            </a:r>
          </a:p>
          <a:p>
            <a:endParaRPr lang="en-US" sz="1200" dirty="0">
              <a:latin typeface="Cambria" charset="0"/>
              <a:ea typeface="Cambria" charset="0"/>
              <a:cs typeface="Cambria" charset="0"/>
            </a:endParaRPr>
          </a:p>
          <a:p>
            <a:r>
              <a:rPr lang="en-US" sz="2000" b="1" u="sng" dirty="0" smtClean="0">
                <a:latin typeface="Cambria" charset="0"/>
                <a:ea typeface="Cambria" charset="0"/>
                <a:cs typeface="Cambria" charset="0"/>
              </a:rPr>
              <a:t>Response</a:t>
            </a:r>
            <a:r>
              <a:rPr lang="en-US" sz="2000" b="1" dirty="0" smtClean="0">
                <a:latin typeface="Cambria" charset="0"/>
                <a:ea typeface="Cambria" charset="0"/>
                <a:cs typeface="Cambria" charset="0"/>
              </a:rPr>
              <a:t>:</a:t>
            </a:r>
            <a:r>
              <a:rPr lang="en-US" sz="2000" dirty="0" smtClean="0">
                <a:latin typeface="Cambria" charset="0"/>
                <a:ea typeface="Cambria" charset="0"/>
                <a:cs typeface="Cambria" charset="0"/>
              </a:rPr>
              <a:t> In main models, we define Post as the share of the year in which the ACA coverage provisions were in effect.</a:t>
            </a:r>
          </a:p>
          <a:p>
            <a:pPr lvl="1"/>
            <a:r>
              <a:rPr lang="en-US" sz="1800" dirty="0" smtClean="0">
                <a:latin typeface="Cambria" charset="0"/>
                <a:ea typeface="Cambria" charset="0"/>
                <a:cs typeface="Cambria" charset="0"/>
              </a:rPr>
              <a:t>As an alternative approach, we limited the sample to hospitals with FYs starting in January. The results are basically the same.</a:t>
            </a:r>
          </a:p>
          <a:p>
            <a:pPr lvl="1"/>
            <a:endParaRPr lang="en-US" sz="1800" dirty="0">
              <a:latin typeface="Cambria" charset="0"/>
              <a:ea typeface="Cambria" charset="0"/>
              <a:cs typeface="Cambria" charset="0"/>
            </a:endParaRPr>
          </a:p>
          <a:p>
            <a:r>
              <a:rPr lang="en-US" sz="2000" b="1" u="sng" dirty="0">
                <a:latin typeface="Cambria" charset="0"/>
                <a:ea typeface="Cambria" charset="0"/>
                <a:cs typeface="Cambria" charset="0"/>
              </a:rPr>
              <a:t>Issue</a:t>
            </a:r>
            <a:r>
              <a:rPr lang="en-US" sz="2000" b="1" dirty="0">
                <a:latin typeface="Cambria" charset="0"/>
                <a:ea typeface="Cambria" charset="0"/>
                <a:cs typeface="Cambria" charset="0"/>
              </a:rPr>
              <a:t>:</a:t>
            </a:r>
            <a:r>
              <a:rPr lang="en-US" sz="2000" dirty="0">
                <a:latin typeface="Cambria" charset="0"/>
                <a:ea typeface="Cambria" charset="0"/>
                <a:cs typeface="Cambria" charset="0"/>
              </a:rPr>
              <a:t> DD model estimates the effect of Medicaid expansion relative to the counterfactual implied by the trend in non-expansion states. This relies on the parallel trends assumption.</a:t>
            </a:r>
          </a:p>
          <a:p>
            <a:endParaRPr lang="en-US" sz="1200" dirty="0">
              <a:latin typeface="Cambria" charset="0"/>
              <a:ea typeface="Cambria" charset="0"/>
              <a:cs typeface="Cambria" charset="0"/>
            </a:endParaRPr>
          </a:p>
          <a:p>
            <a:r>
              <a:rPr lang="en-US" sz="2000" b="1" u="sng" dirty="0" smtClean="0">
                <a:latin typeface="Cambria" charset="0"/>
                <a:ea typeface="Cambria" charset="0"/>
                <a:cs typeface="Cambria" charset="0"/>
              </a:rPr>
              <a:t>Response</a:t>
            </a:r>
            <a:r>
              <a:rPr lang="en-US" sz="2000" b="1" dirty="0">
                <a:latin typeface="Cambria" charset="0"/>
                <a:ea typeface="Cambria" charset="0"/>
                <a:cs typeface="Cambria" charset="0"/>
              </a:rPr>
              <a:t>:</a:t>
            </a:r>
            <a:r>
              <a:rPr lang="en-US" sz="2000" dirty="0">
                <a:latin typeface="Cambria" charset="0"/>
                <a:ea typeface="Cambria" charset="0"/>
                <a:cs typeface="Cambria" charset="0"/>
              </a:rPr>
              <a:t> We compare trends by expansion status in “pre” period.</a:t>
            </a:r>
          </a:p>
          <a:p>
            <a:pPr lvl="1"/>
            <a:endParaRPr lang="en-US" sz="1800" dirty="0">
              <a:latin typeface="Cambria" charset="0"/>
              <a:ea typeface="Cambria" charset="0"/>
              <a:cs typeface="Cambria" charset="0"/>
            </a:endParaRPr>
          </a:p>
        </p:txBody>
      </p:sp>
    </p:spTree>
    <p:extLst>
      <p:ext uri="{BB962C8B-B14F-4D97-AF65-F5344CB8AC3E}">
        <p14:creationId xmlns:p14="http://schemas.microsoft.com/office/powerpoint/2010/main" val="563730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Cambria" charset="0"/>
                <a:ea typeface="Cambria" charset="0"/>
                <a:cs typeface="Cambria" charset="0"/>
              </a:rPr>
              <a:t>No Evidence of Differential Pre-Trends</a:t>
            </a:r>
            <a:endParaRPr lang="en-US" sz="3200" b="1" dirty="0">
              <a:latin typeface="Cambria" charset="0"/>
              <a:ea typeface="Cambria" charset="0"/>
              <a:cs typeface="Cambria"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08009009"/>
              </p:ext>
            </p:extLst>
          </p:nvPr>
        </p:nvGraphicFramePr>
        <p:xfrm>
          <a:off x="457200" y="1126590"/>
          <a:ext cx="8305800" cy="3410844"/>
        </p:xfrm>
        <a:graphic>
          <a:graphicData uri="http://schemas.openxmlformats.org/drawingml/2006/table">
            <a:tbl>
              <a:tblPr firstRow="1" firstCol="1" bandRow="1"/>
              <a:tblGrid>
                <a:gridCol w="2735656"/>
                <a:gridCol w="1422287"/>
                <a:gridCol w="1421327"/>
                <a:gridCol w="1422287"/>
                <a:gridCol w="1304243"/>
              </a:tblGrid>
              <a:tr h="324634">
                <a:tc>
                  <a:txBody>
                    <a:bodyPr/>
                    <a:lstStyle/>
                    <a:p>
                      <a:pPr marL="0" marR="0" indent="0">
                        <a:lnSpc>
                          <a:spcPct val="200000"/>
                        </a:lnSpc>
                        <a:spcBef>
                          <a:spcPts val="0"/>
                        </a:spcBef>
                        <a:spcAft>
                          <a:spcPts val="0"/>
                        </a:spcAft>
                      </a:pPr>
                      <a:endParaRPr lang="en-US" sz="1600" dirty="0">
                        <a:effectLst/>
                        <a:latin typeface="Cambria" charset="0"/>
                        <a:ea typeface="Cambria" charset="0"/>
                        <a:cs typeface="Cambria" charset="0"/>
                      </a:endParaRPr>
                    </a:p>
                  </a:txBody>
                  <a:tcPr marL="66402" marR="66402"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r>
                        <a:rPr lang="en-US" sz="1600" dirty="0" smtClean="0">
                          <a:effectLst/>
                          <a:latin typeface="Cambria" charset="0"/>
                          <a:ea typeface="Cambria" charset="0"/>
                          <a:cs typeface="Cambria" charset="0"/>
                        </a:rPr>
                        <a:t>Medicaid Revenue</a:t>
                      </a:r>
                      <a:endParaRPr lang="en-US" sz="1600" dirty="0">
                        <a:effectLst/>
                        <a:latin typeface="Cambria" charset="0"/>
                        <a:ea typeface="Cambria" charset="0"/>
                        <a:cs typeface="Cambria" charset="0"/>
                      </a:endParaRPr>
                    </a:p>
                  </a:txBody>
                  <a:tcPr marL="66402" marR="66402"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r>
                        <a:rPr lang="en-US" sz="1600" dirty="0" err="1" smtClean="0">
                          <a:effectLst/>
                          <a:latin typeface="Cambria" charset="0"/>
                          <a:ea typeface="Cambria" charset="0"/>
                          <a:cs typeface="Cambria" charset="0"/>
                        </a:rPr>
                        <a:t>Uncomp</a:t>
                      </a:r>
                      <a:r>
                        <a:rPr lang="en-US" sz="1600" dirty="0" smtClean="0">
                          <a:effectLst/>
                          <a:latin typeface="Cambria" charset="0"/>
                          <a:ea typeface="Cambria" charset="0"/>
                          <a:cs typeface="Cambria" charset="0"/>
                        </a:rPr>
                        <a:t>.</a:t>
                      </a:r>
                    </a:p>
                    <a:p>
                      <a:pPr marL="0" marR="0" indent="0" algn="ctr">
                        <a:lnSpc>
                          <a:spcPct val="100000"/>
                        </a:lnSpc>
                        <a:spcBef>
                          <a:spcPts val="0"/>
                        </a:spcBef>
                        <a:spcAft>
                          <a:spcPts val="0"/>
                        </a:spcAft>
                      </a:pPr>
                      <a:r>
                        <a:rPr lang="en-US" sz="1600" baseline="0" dirty="0" smtClean="0">
                          <a:effectLst/>
                          <a:latin typeface="Cambria" charset="0"/>
                          <a:ea typeface="Cambria" charset="0"/>
                          <a:cs typeface="Cambria" charset="0"/>
                        </a:rPr>
                        <a:t> Care</a:t>
                      </a:r>
                      <a:endParaRPr lang="en-US" sz="1600" dirty="0">
                        <a:effectLst/>
                        <a:latin typeface="Cambria" charset="0"/>
                        <a:ea typeface="Cambria" charset="0"/>
                        <a:cs typeface="Cambria" charset="0"/>
                      </a:endParaRPr>
                    </a:p>
                  </a:txBody>
                  <a:tcPr marL="66402" marR="66402"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r>
                        <a:rPr lang="en-US" sz="1600" dirty="0" smtClean="0">
                          <a:effectLst/>
                          <a:latin typeface="Cambria" charset="0"/>
                          <a:ea typeface="Cambria" charset="0"/>
                          <a:cs typeface="Cambria" charset="0"/>
                        </a:rPr>
                        <a:t>Net Operating Income</a:t>
                      </a:r>
                      <a:endParaRPr lang="en-US" sz="1600" dirty="0">
                        <a:effectLst/>
                        <a:latin typeface="Cambria" charset="0"/>
                        <a:ea typeface="Cambria" charset="0"/>
                        <a:cs typeface="Cambria" charset="0"/>
                      </a:endParaRPr>
                    </a:p>
                  </a:txBody>
                  <a:tcPr marL="66402" marR="66402"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r>
                        <a:rPr lang="en-US" sz="1600" dirty="0" smtClean="0">
                          <a:effectLst/>
                          <a:latin typeface="Cambria" charset="0"/>
                          <a:ea typeface="Cambria" charset="0"/>
                          <a:cs typeface="Cambria" charset="0"/>
                        </a:rPr>
                        <a:t>Operating Margin</a:t>
                      </a:r>
                      <a:endParaRPr lang="en-US" sz="1600" dirty="0">
                        <a:effectLst/>
                        <a:latin typeface="Cambria" charset="0"/>
                        <a:ea typeface="Cambria" charset="0"/>
                        <a:cs typeface="Cambria" charset="0"/>
                      </a:endParaRPr>
                    </a:p>
                  </a:txBody>
                  <a:tcPr marL="66402" marR="66402" marT="0"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r>
              <a:tr h="324634">
                <a:tc>
                  <a:txBody>
                    <a:bodyPr/>
                    <a:lstStyle/>
                    <a:p>
                      <a:pPr marL="0" marR="0" indent="0">
                        <a:lnSpc>
                          <a:spcPct val="200000"/>
                        </a:lnSpc>
                        <a:spcBef>
                          <a:spcPts val="0"/>
                        </a:spcBef>
                        <a:spcAft>
                          <a:spcPts val="0"/>
                        </a:spcAft>
                      </a:pPr>
                      <a:r>
                        <a:rPr lang="en-US" sz="1600" dirty="0">
                          <a:effectLst/>
                          <a:latin typeface="Cambria" charset="0"/>
                          <a:ea typeface="Cambria" charset="0"/>
                          <a:cs typeface="Cambria" charset="0"/>
                        </a:rPr>
                        <a:t>Trend</a:t>
                      </a:r>
                    </a:p>
                  </a:txBody>
                  <a:tcPr marL="66402" marR="66402"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marL="0" marR="0" indent="0" algn="ctr">
                        <a:lnSpc>
                          <a:spcPct val="100000"/>
                        </a:lnSpc>
                        <a:spcBef>
                          <a:spcPts val="0"/>
                        </a:spcBef>
                        <a:spcAft>
                          <a:spcPts val="0"/>
                        </a:spcAft>
                      </a:pPr>
                      <a:r>
                        <a:rPr lang="en-US" sz="1600" dirty="0">
                          <a:effectLst/>
                          <a:latin typeface="Cambria" charset="0"/>
                          <a:ea typeface="Cambria" charset="0"/>
                          <a:cs typeface="Cambria" charset="0"/>
                        </a:rPr>
                        <a:t>-</a:t>
                      </a:r>
                      <a:r>
                        <a:rPr lang="en-US" sz="1600" dirty="0" smtClean="0">
                          <a:effectLst/>
                          <a:latin typeface="Cambria" charset="0"/>
                          <a:ea typeface="Cambria" charset="0"/>
                          <a:cs typeface="Cambria" charset="0"/>
                        </a:rPr>
                        <a:t>0.376</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Cambria" charset="0"/>
                          <a:ea typeface="Cambria" charset="0"/>
                          <a:cs typeface="Cambria" charset="0"/>
                        </a:rPr>
                        <a:t>(0.846)</a:t>
                      </a:r>
                    </a:p>
                  </a:txBody>
                  <a:tcPr marL="66402" marR="66402" marT="0"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marL="0" marR="0" indent="0" algn="ctr">
                        <a:lnSpc>
                          <a:spcPct val="100000"/>
                        </a:lnSpc>
                        <a:spcBef>
                          <a:spcPts val="0"/>
                        </a:spcBef>
                        <a:spcAft>
                          <a:spcPts val="0"/>
                        </a:spcAft>
                      </a:pPr>
                      <a:r>
                        <a:rPr lang="en-US" sz="1600" dirty="0" smtClean="0">
                          <a:effectLst/>
                          <a:latin typeface="Cambria" charset="0"/>
                          <a:ea typeface="Cambria" charset="0"/>
                          <a:cs typeface="Cambria" charset="0"/>
                        </a:rPr>
                        <a:t>0.339</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Cambria" charset="0"/>
                          <a:ea typeface="Cambria" charset="0"/>
                          <a:cs typeface="Cambria" charset="0"/>
                        </a:rPr>
                        <a:t>(0.284)</a:t>
                      </a:r>
                    </a:p>
                  </a:txBody>
                  <a:tcPr marL="66402" marR="66402" marT="0"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marL="0" marR="0" indent="0" algn="ctr">
                        <a:lnSpc>
                          <a:spcPct val="100000"/>
                        </a:lnSpc>
                        <a:spcBef>
                          <a:spcPts val="0"/>
                        </a:spcBef>
                        <a:spcAft>
                          <a:spcPts val="0"/>
                        </a:spcAft>
                      </a:pPr>
                      <a:r>
                        <a:rPr lang="en-US" sz="1600" dirty="0">
                          <a:effectLst/>
                          <a:latin typeface="Cambria" charset="0"/>
                          <a:ea typeface="Cambria" charset="0"/>
                          <a:cs typeface="Cambria" charset="0"/>
                        </a:rPr>
                        <a:t>-</a:t>
                      </a:r>
                      <a:r>
                        <a:rPr lang="en-US" sz="1600" dirty="0" smtClean="0">
                          <a:effectLst/>
                          <a:latin typeface="Cambria" charset="0"/>
                          <a:ea typeface="Cambria" charset="0"/>
                          <a:cs typeface="Cambria" charset="0"/>
                        </a:rPr>
                        <a:t>0.781</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Cambria" charset="0"/>
                          <a:ea typeface="Cambria" charset="0"/>
                          <a:cs typeface="Cambria" charset="0"/>
                        </a:rPr>
                        <a:t>(0.681)</a:t>
                      </a:r>
                    </a:p>
                  </a:txBody>
                  <a:tcPr marL="66402" marR="66402" marT="0"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marL="0" marR="0" indent="0" algn="ctr">
                        <a:lnSpc>
                          <a:spcPct val="100000"/>
                        </a:lnSpc>
                        <a:spcBef>
                          <a:spcPts val="0"/>
                        </a:spcBef>
                        <a:spcAft>
                          <a:spcPts val="0"/>
                        </a:spcAft>
                      </a:pPr>
                      <a:r>
                        <a:rPr lang="en-US" sz="1600" dirty="0">
                          <a:effectLst/>
                          <a:latin typeface="Cambria" charset="0"/>
                          <a:ea typeface="Cambria" charset="0"/>
                          <a:cs typeface="Cambria" charset="0"/>
                        </a:rPr>
                        <a:t>-0.010</a:t>
                      </a:r>
                      <a:r>
                        <a:rPr lang="en-US" sz="1600" baseline="30000" dirty="0" smtClean="0">
                          <a:effectLst/>
                          <a:latin typeface="Cambria" charset="0"/>
                          <a:ea typeface="Cambria" charset="0"/>
                          <a:cs typeface="Cambria" charset="0"/>
                        </a:rPr>
                        <a: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effectLst/>
                          <a:latin typeface="Cambria" charset="0"/>
                          <a:ea typeface="Cambria" charset="0"/>
                          <a:cs typeface="Cambria" charset="0"/>
                        </a:rPr>
                        <a:t>(0.003)</a:t>
                      </a:r>
                    </a:p>
                  </a:txBody>
                  <a:tcPr marL="66402" marR="66402" marT="0"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r>
              <a:tr h="649268">
                <a:tc>
                  <a:txBody>
                    <a:bodyPr/>
                    <a:lstStyle/>
                    <a:p>
                      <a:pPr marL="0" marR="0" indent="0">
                        <a:lnSpc>
                          <a:spcPct val="200000"/>
                        </a:lnSpc>
                        <a:spcBef>
                          <a:spcPts val="0"/>
                        </a:spcBef>
                        <a:spcAft>
                          <a:spcPts val="0"/>
                        </a:spcAft>
                      </a:pPr>
                      <a:r>
                        <a:rPr lang="en-US" sz="1600" dirty="0" smtClean="0">
                          <a:effectLst/>
                          <a:latin typeface="Cambria" charset="0"/>
                          <a:ea typeface="Cambria" charset="0"/>
                          <a:cs typeface="Cambria" charset="0"/>
                        </a:rPr>
                        <a:t>Trend </a:t>
                      </a:r>
                      <a:r>
                        <a:rPr lang="en-US" sz="1600" dirty="0">
                          <a:effectLst/>
                          <a:latin typeface="Cambria" charset="0"/>
                          <a:ea typeface="Cambria" charset="0"/>
                          <a:cs typeface="Cambria" charset="0"/>
                        </a:rPr>
                        <a:t>x Minor Expansion</a:t>
                      </a:r>
                    </a:p>
                  </a:txBody>
                  <a:tcPr marL="66402" marR="66402" marT="0" marB="0" anchor="ctr">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pPr>
                      <a:r>
                        <a:rPr lang="en-US" sz="1600" dirty="0">
                          <a:effectLst/>
                          <a:latin typeface="Cambria" charset="0"/>
                          <a:ea typeface="Cambria" charset="0"/>
                          <a:cs typeface="Cambria" charset="0"/>
                        </a:rPr>
                        <a:t>0.247</a:t>
                      </a:r>
                    </a:p>
                    <a:p>
                      <a:pPr marL="0" marR="0" indent="0" algn="ctr">
                        <a:lnSpc>
                          <a:spcPct val="100000"/>
                        </a:lnSpc>
                        <a:spcBef>
                          <a:spcPts val="0"/>
                        </a:spcBef>
                        <a:spcAft>
                          <a:spcPts val="0"/>
                        </a:spcAft>
                      </a:pPr>
                      <a:r>
                        <a:rPr lang="en-US" sz="1600" dirty="0">
                          <a:effectLst/>
                          <a:latin typeface="Cambria" charset="0"/>
                          <a:ea typeface="Cambria" charset="0"/>
                          <a:cs typeface="Cambria" charset="0"/>
                        </a:rPr>
                        <a:t>(2.035)</a:t>
                      </a:r>
                    </a:p>
                  </a:txBody>
                  <a:tcPr marL="66402" marR="66402" marT="0" marB="0" anchor="b">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pPr>
                      <a:r>
                        <a:rPr lang="en-US" sz="1600" dirty="0">
                          <a:effectLst/>
                          <a:latin typeface="Cambria" charset="0"/>
                          <a:ea typeface="Cambria" charset="0"/>
                          <a:cs typeface="Cambria" charset="0"/>
                        </a:rPr>
                        <a:t>0.289</a:t>
                      </a:r>
                    </a:p>
                    <a:p>
                      <a:pPr marL="0" marR="0" indent="0" algn="ctr">
                        <a:lnSpc>
                          <a:spcPct val="100000"/>
                        </a:lnSpc>
                        <a:spcBef>
                          <a:spcPts val="0"/>
                        </a:spcBef>
                        <a:spcAft>
                          <a:spcPts val="0"/>
                        </a:spcAft>
                      </a:pPr>
                      <a:r>
                        <a:rPr lang="en-US" sz="1600" dirty="0">
                          <a:effectLst/>
                          <a:latin typeface="Cambria" charset="0"/>
                          <a:ea typeface="Cambria" charset="0"/>
                          <a:cs typeface="Cambria" charset="0"/>
                        </a:rPr>
                        <a:t>(0.683)</a:t>
                      </a:r>
                    </a:p>
                  </a:txBody>
                  <a:tcPr marL="66402" marR="66402" marT="0" marB="0" anchor="b">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pPr>
                      <a:r>
                        <a:rPr lang="en-US" sz="1600" dirty="0">
                          <a:effectLst/>
                          <a:latin typeface="Cambria" charset="0"/>
                          <a:ea typeface="Cambria" charset="0"/>
                          <a:cs typeface="Cambria" charset="0"/>
                        </a:rPr>
                        <a:t>-1.815</a:t>
                      </a:r>
                    </a:p>
                    <a:p>
                      <a:pPr marL="0" marR="0" indent="0" algn="ctr">
                        <a:lnSpc>
                          <a:spcPct val="100000"/>
                        </a:lnSpc>
                        <a:spcBef>
                          <a:spcPts val="0"/>
                        </a:spcBef>
                        <a:spcAft>
                          <a:spcPts val="0"/>
                        </a:spcAft>
                      </a:pPr>
                      <a:r>
                        <a:rPr lang="en-US" sz="1600" dirty="0">
                          <a:effectLst/>
                          <a:latin typeface="Cambria" charset="0"/>
                          <a:ea typeface="Cambria" charset="0"/>
                          <a:cs typeface="Cambria" charset="0"/>
                        </a:rPr>
                        <a:t>(1.639)</a:t>
                      </a:r>
                    </a:p>
                  </a:txBody>
                  <a:tcPr marL="66402" marR="66402" marT="0" marB="0" anchor="b">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pPr>
                      <a:r>
                        <a:rPr lang="en-US" sz="1600" dirty="0">
                          <a:effectLst/>
                          <a:latin typeface="Cambria" charset="0"/>
                          <a:ea typeface="Cambria" charset="0"/>
                          <a:cs typeface="Cambria" charset="0"/>
                        </a:rPr>
                        <a:t>0.000</a:t>
                      </a:r>
                    </a:p>
                    <a:p>
                      <a:pPr marL="0" marR="0" indent="0" algn="ctr">
                        <a:lnSpc>
                          <a:spcPct val="100000"/>
                        </a:lnSpc>
                        <a:spcBef>
                          <a:spcPts val="0"/>
                        </a:spcBef>
                        <a:spcAft>
                          <a:spcPts val="0"/>
                        </a:spcAft>
                      </a:pPr>
                      <a:r>
                        <a:rPr lang="en-US" sz="1600" dirty="0">
                          <a:effectLst/>
                          <a:latin typeface="Cambria" charset="0"/>
                          <a:ea typeface="Cambria" charset="0"/>
                          <a:cs typeface="Cambria" charset="0"/>
                        </a:rPr>
                        <a:t>(0.007)</a:t>
                      </a:r>
                    </a:p>
                  </a:txBody>
                  <a:tcPr marL="66402" marR="66402" marT="0" marB="0" anchor="b">
                    <a:lnL>
                      <a:noFill/>
                    </a:lnL>
                    <a:lnR>
                      <a:noFill/>
                    </a:lnR>
                    <a:lnT>
                      <a:noFill/>
                    </a:lnT>
                    <a:lnB>
                      <a:noFill/>
                    </a:lnB>
                    <a:solidFill>
                      <a:srgbClr val="FFFFFF"/>
                    </a:solidFill>
                  </a:tcPr>
                </a:tc>
              </a:tr>
              <a:tr h="649268">
                <a:tc>
                  <a:txBody>
                    <a:bodyPr/>
                    <a:lstStyle/>
                    <a:p>
                      <a:pPr marL="0" marR="0" indent="0">
                        <a:lnSpc>
                          <a:spcPct val="200000"/>
                        </a:lnSpc>
                        <a:spcBef>
                          <a:spcPts val="0"/>
                        </a:spcBef>
                        <a:spcAft>
                          <a:spcPts val="0"/>
                        </a:spcAft>
                      </a:pPr>
                      <a:r>
                        <a:rPr lang="en-US" sz="1600" dirty="0">
                          <a:effectLst/>
                          <a:latin typeface="Cambria" charset="0"/>
                          <a:ea typeface="Cambria" charset="0"/>
                          <a:cs typeface="Cambria" charset="0"/>
                        </a:rPr>
                        <a:t>Trend x Major Expansion</a:t>
                      </a:r>
                    </a:p>
                  </a:txBody>
                  <a:tcPr marL="66402" marR="66402" marT="0" marB="0" anchor="ctr">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r>
                        <a:rPr lang="en-US" sz="1600" dirty="0">
                          <a:effectLst/>
                          <a:latin typeface="Cambria" charset="0"/>
                          <a:ea typeface="Cambria" charset="0"/>
                          <a:cs typeface="Cambria" charset="0"/>
                        </a:rPr>
                        <a:t>0.639</a:t>
                      </a:r>
                    </a:p>
                    <a:p>
                      <a:pPr marL="0" marR="0" indent="0" algn="ctr">
                        <a:lnSpc>
                          <a:spcPct val="100000"/>
                        </a:lnSpc>
                        <a:spcBef>
                          <a:spcPts val="0"/>
                        </a:spcBef>
                        <a:spcAft>
                          <a:spcPts val="0"/>
                        </a:spcAft>
                      </a:pPr>
                      <a:r>
                        <a:rPr lang="en-US" sz="1600" dirty="0">
                          <a:effectLst/>
                          <a:latin typeface="Cambria" charset="0"/>
                          <a:ea typeface="Cambria" charset="0"/>
                          <a:cs typeface="Cambria" charset="0"/>
                        </a:rPr>
                        <a:t>(1.213)</a:t>
                      </a:r>
                    </a:p>
                  </a:txBody>
                  <a:tcPr marL="66402" marR="66402"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r>
                        <a:rPr lang="en-US" sz="1600" dirty="0">
                          <a:effectLst/>
                          <a:latin typeface="Cambria" charset="0"/>
                          <a:ea typeface="Cambria" charset="0"/>
                          <a:cs typeface="Cambria" charset="0"/>
                        </a:rPr>
                        <a:t>0.011</a:t>
                      </a:r>
                    </a:p>
                    <a:p>
                      <a:pPr marL="0" marR="0" indent="0" algn="ctr">
                        <a:lnSpc>
                          <a:spcPct val="100000"/>
                        </a:lnSpc>
                        <a:spcBef>
                          <a:spcPts val="0"/>
                        </a:spcBef>
                        <a:spcAft>
                          <a:spcPts val="0"/>
                        </a:spcAft>
                      </a:pPr>
                      <a:r>
                        <a:rPr lang="en-US" sz="1600" dirty="0">
                          <a:effectLst/>
                          <a:latin typeface="Cambria" charset="0"/>
                          <a:ea typeface="Cambria" charset="0"/>
                          <a:cs typeface="Cambria" charset="0"/>
                        </a:rPr>
                        <a:t>(0.407)</a:t>
                      </a:r>
                    </a:p>
                  </a:txBody>
                  <a:tcPr marL="66402" marR="66402"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r>
                        <a:rPr lang="en-US" sz="1600" dirty="0">
                          <a:effectLst/>
                          <a:latin typeface="Cambria" charset="0"/>
                          <a:ea typeface="Cambria" charset="0"/>
                          <a:cs typeface="Cambria" charset="0"/>
                        </a:rPr>
                        <a:t>0.325</a:t>
                      </a:r>
                    </a:p>
                    <a:p>
                      <a:pPr marL="0" marR="0" indent="0" algn="ctr">
                        <a:lnSpc>
                          <a:spcPct val="100000"/>
                        </a:lnSpc>
                        <a:spcBef>
                          <a:spcPts val="0"/>
                        </a:spcBef>
                        <a:spcAft>
                          <a:spcPts val="0"/>
                        </a:spcAft>
                      </a:pPr>
                      <a:r>
                        <a:rPr lang="en-US" sz="1600" dirty="0">
                          <a:effectLst/>
                          <a:latin typeface="Cambria" charset="0"/>
                          <a:ea typeface="Cambria" charset="0"/>
                          <a:cs typeface="Cambria" charset="0"/>
                        </a:rPr>
                        <a:t>(0.977)</a:t>
                      </a:r>
                    </a:p>
                  </a:txBody>
                  <a:tcPr marL="66402" marR="66402"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r>
                        <a:rPr lang="en-US" sz="1600" dirty="0">
                          <a:effectLst/>
                          <a:latin typeface="Cambria" charset="0"/>
                          <a:ea typeface="Cambria" charset="0"/>
                          <a:cs typeface="Cambria" charset="0"/>
                        </a:rPr>
                        <a:t>0.004</a:t>
                      </a:r>
                    </a:p>
                    <a:p>
                      <a:pPr marL="0" marR="0" indent="0" algn="ctr">
                        <a:lnSpc>
                          <a:spcPct val="100000"/>
                        </a:lnSpc>
                        <a:spcBef>
                          <a:spcPts val="0"/>
                        </a:spcBef>
                        <a:spcAft>
                          <a:spcPts val="0"/>
                        </a:spcAft>
                      </a:pPr>
                      <a:r>
                        <a:rPr lang="en-US" sz="1600" dirty="0">
                          <a:effectLst/>
                          <a:latin typeface="Cambria" charset="0"/>
                          <a:ea typeface="Cambria" charset="0"/>
                          <a:cs typeface="Cambria" charset="0"/>
                        </a:rPr>
                        <a:t>(0.004)</a:t>
                      </a:r>
                    </a:p>
                  </a:txBody>
                  <a:tcPr marL="66402" marR="66402" marT="0" marB="0" anchor="b">
                    <a:lnL>
                      <a:noFill/>
                    </a:lnL>
                    <a:lnR>
                      <a:noFill/>
                    </a:lnR>
                    <a:lnT>
                      <a:noFill/>
                    </a:lnT>
                    <a:lnB w="12700" cap="flat" cmpd="sng" algn="ctr">
                      <a:solidFill>
                        <a:schemeClr val="tx1"/>
                      </a:solidFill>
                      <a:prstDash val="solid"/>
                      <a:round/>
                      <a:headEnd type="none" w="med" len="med"/>
                      <a:tailEnd type="none" w="med" len="med"/>
                    </a:lnB>
                    <a:solidFill>
                      <a:srgbClr val="FFFFFF"/>
                    </a:solidFill>
                  </a:tcPr>
                </a:tc>
              </a:tr>
              <a:tr h="649268">
                <a:tc>
                  <a:txBody>
                    <a:bodyPr/>
                    <a:lstStyle/>
                    <a:p>
                      <a:pPr marL="0" marR="0" indent="0">
                        <a:lnSpc>
                          <a:spcPct val="200000"/>
                        </a:lnSpc>
                        <a:spcBef>
                          <a:spcPts val="0"/>
                        </a:spcBef>
                        <a:spcAft>
                          <a:spcPts val="0"/>
                        </a:spcAft>
                      </a:pPr>
                      <a:r>
                        <a:rPr lang="en-US" sz="1600" dirty="0">
                          <a:effectLst/>
                          <a:latin typeface="Cambria" charset="0"/>
                          <a:ea typeface="Cambria" charset="0"/>
                          <a:cs typeface="Cambria" charset="0"/>
                        </a:rPr>
                        <a:t>Number of Observations</a:t>
                      </a:r>
                    </a:p>
                  </a:txBody>
                  <a:tcPr marL="66402" marR="66402" marT="0" marB="0" anchor="ctr">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marL="0" marR="0" indent="0" algn="ctr">
                        <a:lnSpc>
                          <a:spcPct val="100000"/>
                        </a:lnSpc>
                        <a:spcBef>
                          <a:spcPts val="0"/>
                        </a:spcBef>
                        <a:spcAft>
                          <a:spcPts val="0"/>
                        </a:spcAft>
                      </a:pPr>
                      <a:r>
                        <a:rPr lang="en-US" sz="1600" dirty="0">
                          <a:effectLst/>
                          <a:latin typeface="Cambria" charset="0"/>
                          <a:ea typeface="Cambria" charset="0"/>
                          <a:cs typeface="Cambria" charset="0"/>
                        </a:rPr>
                        <a:t>9,075</a:t>
                      </a:r>
                    </a:p>
                    <a:p>
                      <a:pPr marL="0" marR="0" indent="0" algn="ctr">
                        <a:lnSpc>
                          <a:spcPct val="100000"/>
                        </a:lnSpc>
                        <a:spcBef>
                          <a:spcPts val="0"/>
                        </a:spcBef>
                        <a:spcAft>
                          <a:spcPts val="0"/>
                        </a:spcAft>
                      </a:pPr>
                      <a:r>
                        <a:rPr lang="en-US" sz="1600" dirty="0">
                          <a:effectLst/>
                          <a:latin typeface="Cambria" charset="0"/>
                          <a:ea typeface="Cambria" charset="0"/>
                          <a:cs typeface="Cambria" charset="0"/>
                        </a:rPr>
                        <a:t> </a:t>
                      </a:r>
                    </a:p>
                  </a:txBody>
                  <a:tcPr marL="66402" marR="66402" marT="0"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marL="0" marR="0" indent="0" algn="ctr">
                        <a:lnSpc>
                          <a:spcPct val="100000"/>
                        </a:lnSpc>
                        <a:spcBef>
                          <a:spcPts val="0"/>
                        </a:spcBef>
                        <a:spcAft>
                          <a:spcPts val="0"/>
                        </a:spcAft>
                      </a:pPr>
                      <a:r>
                        <a:rPr lang="en-US" sz="1600">
                          <a:effectLst/>
                          <a:latin typeface="Cambria" charset="0"/>
                          <a:ea typeface="Cambria" charset="0"/>
                          <a:cs typeface="Cambria" charset="0"/>
                        </a:rPr>
                        <a:t>9,075</a:t>
                      </a:r>
                    </a:p>
                    <a:p>
                      <a:pPr marL="0" marR="0" indent="0" algn="ctr">
                        <a:lnSpc>
                          <a:spcPct val="100000"/>
                        </a:lnSpc>
                        <a:spcBef>
                          <a:spcPts val="0"/>
                        </a:spcBef>
                        <a:spcAft>
                          <a:spcPts val="0"/>
                        </a:spcAft>
                      </a:pPr>
                      <a:r>
                        <a:rPr lang="en-US" sz="1600">
                          <a:effectLst/>
                          <a:latin typeface="Cambria" charset="0"/>
                          <a:ea typeface="Cambria" charset="0"/>
                          <a:cs typeface="Cambria" charset="0"/>
                        </a:rPr>
                        <a:t> </a:t>
                      </a:r>
                    </a:p>
                  </a:txBody>
                  <a:tcPr marL="66402" marR="66402" marT="0"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marL="0" marR="0" indent="0" algn="ctr">
                        <a:lnSpc>
                          <a:spcPct val="100000"/>
                        </a:lnSpc>
                        <a:spcBef>
                          <a:spcPts val="0"/>
                        </a:spcBef>
                        <a:spcAft>
                          <a:spcPts val="0"/>
                        </a:spcAft>
                      </a:pPr>
                      <a:r>
                        <a:rPr lang="en-US" sz="1600" dirty="0">
                          <a:effectLst/>
                          <a:latin typeface="Cambria" charset="0"/>
                          <a:ea typeface="Cambria" charset="0"/>
                          <a:cs typeface="Cambria" charset="0"/>
                        </a:rPr>
                        <a:t>9,075</a:t>
                      </a:r>
                    </a:p>
                    <a:p>
                      <a:pPr marL="0" marR="0" indent="0" algn="ctr">
                        <a:lnSpc>
                          <a:spcPct val="100000"/>
                        </a:lnSpc>
                        <a:spcBef>
                          <a:spcPts val="0"/>
                        </a:spcBef>
                        <a:spcAft>
                          <a:spcPts val="0"/>
                        </a:spcAft>
                      </a:pPr>
                      <a:r>
                        <a:rPr lang="en-US" sz="1600" dirty="0">
                          <a:effectLst/>
                          <a:latin typeface="Cambria" charset="0"/>
                          <a:ea typeface="Cambria" charset="0"/>
                          <a:cs typeface="Cambria" charset="0"/>
                        </a:rPr>
                        <a:t> </a:t>
                      </a:r>
                    </a:p>
                  </a:txBody>
                  <a:tcPr marL="66402" marR="66402" marT="0"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c>
                  <a:txBody>
                    <a:bodyPr/>
                    <a:lstStyle/>
                    <a:p>
                      <a:pPr marL="0" marR="0" indent="0" algn="ctr">
                        <a:lnSpc>
                          <a:spcPct val="100000"/>
                        </a:lnSpc>
                        <a:spcBef>
                          <a:spcPts val="0"/>
                        </a:spcBef>
                        <a:spcAft>
                          <a:spcPts val="0"/>
                        </a:spcAft>
                      </a:pPr>
                      <a:r>
                        <a:rPr lang="en-US" sz="1600" dirty="0">
                          <a:effectLst/>
                          <a:latin typeface="Cambria" charset="0"/>
                          <a:ea typeface="Cambria" charset="0"/>
                          <a:cs typeface="Cambria" charset="0"/>
                        </a:rPr>
                        <a:t>9,075</a:t>
                      </a:r>
                    </a:p>
                    <a:p>
                      <a:pPr marL="0" marR="0" indent="0" algn="ctr">
                        <a:lnSpc>
                          <a:spcPct val="100000"/>
                        </a:lnSpc>
                        <a:spcBef>
                          <a:spcPts val="0"/>
                        </a:spcBef>
                        <a:spcAft>
                          <a:spcPts val="0"/>
                        </a:spcAft>
                      </a:pPr>
                      <a:r>
                        <a:rPr lang="en-US" sz="1600" dirty="0">
                          <a:effectLst/>
                          <a:latin typeface="Cambria" charset="0"/>
                          <a:ea typeface="Cambria" charset="0"/>
                          <a:cs typeface="Cambria" charset="0"/>
                        </a:rPr>
                        <a:t> </a:t>
                      </a:r>
                    </a:p>
                  </a:txBody>
                  <a:tcPr marL="66402" marR="66402" marT="0" marB="0" anchor="b">
                    <a:lnL>
                      <a:noFill/>
                    </a:lnL>
                    <a:lnR>
                      <a:noFill/>
                    </a:lnR>
                    <a:lnT w="12700" cap="flat" cmpd="sng" algn="ctr">
                      <a:solidFill>
                        <a:schemeClr val="tx1"/>
                      </a:solidFill>
                      <a:prstDash val="solid"/>
                      <a:round/>
                      <a:headEnd type="none" w="med" len="med"/>
                      <a:tailEnd type="none" w="med" len="med"/>
                    </a:lnT>
                    <a:lnB>
                      <a:noFill/>
                    </a:lnB>
                    <a:solidFill>
                      <a:srgbClr val="FFFFFF"/>
                    </a:solidFill>
                  </a:tcPr>
                </a:tc>
              </a:tr>
              <a:tr h="324634">
                <a:tc>
                  <a:txBody>
                    <a:bodyPr/>
                    <a:lstStyle/>
                    <a:p>
                      <a:pPr marL="0" marR="0" indent="0">
                        <a:lnSpc>
                          <a:spcPct val="200000"/>
                        </a:lnSpc>
                        <a:spcBef>
                          <a:spcPts val="0"/>
                        </a:spcBef>
                        <a:spcAft>
                          <a:spcPts val="0"/>
                        </a:spcAft>
                      </a:pPr>
                      <a:r>
                        <a:rPr lang="en-US" sz="1600" dirty="0">
                          <a:effectLst/>
                          <a:latin typeface="Cambria" charset="0"/>
                          <a:ea typeface="Cambria" charset="0"/>
                          <a:cs typeface="Cambria" charset="0"/>
                        </a:rPr>
                        <a:t>R</a:t>
                      </a:r>
                      <a:r>
                        <a:rPr lang="en-US" sz="1600" baseline="30000" dirty="0">
                          <a:effectLst/>
                          <a:latin typeface="Cambria" charset="0"/>
                          <a:ea typeface="Cambria" charset="0"/>
                          <a:cs typeface="Cambria" charset="0"/>
                        </a:rPr>
                        <a:t>2</a:t>
                      </a:r>
                    </a:p>
                  </a:txBody>
                  <a:tcPr marL="66402" marR="6640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r>
                        <a:rPr lang="en-US" sz="1600" dirty="0">
                          <a:effectLst/>
                          <a:latin typeface="Cambria" charset="0"/>
                          <a:ea typeface="Cambria" charset="0"/>
                          <a:cs typeface="Cambria" charset="0"/>
                        </a:rPr>
                        <a:t>0.044</a:t>
                      </a:r>
                    </a:p>
                  </a:txBody>
                  <a:tcPr marL="66402" marR="6640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r>
                        <a:rPr lang="en-US" sz="1600" dirty="0">
                          <a:effectLst/>
                          <a:latin typeface="Cambria" charset="0"/>
                          <a:ea typeface="Cambria" charset="0"/>
                          <a:cs typeface="Cambria" charset="0"/>
                        </a:rPr>
                        <a:t>0.002</a:t>
                      </a:r>
                    </a:p>
                  </a:txBody>
                  <a:tcPr marL="66402" marR="6640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r>
                        <a:rPr lang="en-US" sz="1600" dirty="0">
                          <a:effectLst/>
                          <a:latin typeface="Cambria" charset="0"/>
                          <a:ea typeface="Cambria" charset="0"/>
                          <a:cs typeface="Cambria" charset="0"/>
                        </a:rPr>
                        <a:t>0.0326</a:t>
                      </a:r>
                    </a:p>
                  </a:txBody>
                  <a:tcPr marL="66402" marR="6640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r>
                        <a:rPr lang="en-US" sz="1600" dirty="0">
                          <a:effectLst/>
                          <a:latin typeface="Cambria" charset="0"/>
                          <a:ea typeface="Cambria" charset="0"/>
                          <a:cs typeface="Cambria" charset="0"/>
                        </a:rPr>
                        <a:t>0.0142</a:t>
                      </a:r>
                    </a:p>
                  </a:txBody>
                  <a:tcPr marL="66402" marR="66402"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8" name="TextBox 7"/>
          <p:cNvSpPr txBox="1"/>
          <p:nvPr/>
        </p:nvSpPr>
        <p:spPr>
          <a:xfrm>
            <a:off x="457200" y="4572000"/>
            <a:ext cx="8458200" cy="307777"/>
          </a:xfrm>
          <a:prstGeom prst="rect">
            <a:avLst/>
          </a:prstGeom>
          <a:noFill/>
        </p:spPr>
        <p:txBody>
          <a:bodyPr wrap="square" rtlCol="0">
            <a:spAutoFit/>
          </a:bodyPr>
          <a:lstStyle/>
          <a:p>
            <a:r>
              <a:rPr lang="en-US" sz="1400" dirty="0" smtClean="0">
                <a:latin typeface="Cambria" charset="0"/>
                <a:ea typeface="Cambria" charset="0"/>
                <a:cs typeface="Cambria" charset="0"/>
              </a:rPr>
              <a:t>Notes</a:t>
            </a:r>
            <a:r>
              <a:rPr lang="en-US" sz="1400" dirty="0" smtClean="0">
                <a:latin typeface="Cambria" charset="0"/>
                <a:ea typeface="Cambria" charset="0"/>
                <a:cs typeface="Cambria" charset="0"/>
              </a:rPr>
              <a:t>: Data are for the years 2011 to 2013. </a:t>
            </a:r>
            <a:endParaRPr lang="en-US" sz="1400" dirty="0">
              <a:latin typeface="Cambria" charset="0"/>
              <a:ea typeface="Cambria" charset="0"/>
              <a:cs typeface="Cambria" charset="0"/>
            </a:endParaRPr>
          </a:p>
        </p:txBody>
      </p:sp>
    </p:spTree>
    <p:extLst>
      <p:ext uri="{BB962C8B-B14F-4D97-AF65-F5344CB8AC3E}">
        <p14:creationId xmlns:p14="http://schemas.microsoft.com/office/powerpoint/2010/main" val="1739870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Placeholder 142"/>
          <p:cNvSpPr>
            <a:spLocks noGrp="1"/>
          </p:cNvSpPr>
          <p:nvPr>
            <p:ph type="body" sz="quarter" idx="11"/>
          </p:nvPr>
        </p:nvSpPr>
        <p:spPr>
          <a:xfrm>
            <a:off x="76200" y="6308725"/>
            <a:ext cx="3657600" cy="244475"/>
          </a:xfrm>
        </p:spPr>
        <p:txBody>
          <a:bodyPr/>
          <a:lstStyle/>
          <a:p>
            <a:pPr>
              <a:spcBef>
                <a:spcPct val="0"/>
              </a:spcBef>
              <a:buFontTx/>
              <a:buNone/>
            </a:pPr>
            <a:r>
              <a:rPr lang="en-US">
                <a:solidFill>
                  <a:schemeClr val="bg1"/>
                </a:solidFill>
                <a:latin typeface="Calibri" charset="0"/>
                <a:ea typeface="MS PGothic" charset="0"/>
                <a:cs typeface="MS PGothic" charset="0"/>
              </a:rPr>
              <a:t>Source: Kaiser Family Foundation</a:t>
            </a:r>
          </a:p>
        </p:txBody>
      </p:sp>
      <p:sp>
        <p:nvSpPr>
          <p:cNvPr id="18434" name="Title 2"/>
          <p:cNvSpPr>
            <a:spLocks noGrp="1"/>
          </p:cNvSpPr>
          <p:nvPr>
            <p:ph type="title"/>
          </p:nvPr>
        </p:nvSpPr>
        <p:spPr>
          <a:xfrm>
            <a:off x="0" y="152400"/>
            <a:ext cx="9144000" cy="914400"/>
          </a:xfrm>
          <a:ln/>
        </p:spPr>
        <p:txBody>
          <a:bodyPr/>
          <a:lstStyle/>
          <a:p>
            <a:r>
              <a:rPr lang="en-US" sz="3000" b="1" dirty="0">
                <a:latin typeface="Cambria" charset="0"/>
                <a:ea typeface="Cambria" charset="0"/>
                <a:cs typeface="Cambria" charset="0"/>
              </a:rPr>
              <a:t>State </a:t>
            </a:r>
            <a:r>
              <a:rPr lang="en-US" sz="3000" b="1" dirty="0" smtClean="0">
                <a:latin typeface="Cambria" charset="0"/>
                <a:ea typeface="Cambria" charset="0"/>
                <a:cs typeface="Cambria" charset="0"/>
              </a:rPr>
              <a:t>Medicaid </a:t>
            </a:r>
            <a:r>
              <a:rPr lang="en-US" sz="3000" b="1" dirty="0" smtClean="0">
                <a:latin typeface="Cambria" charset="0"/>
                <a:ea typeface="Cambria" charset="0"/>
                <a:cs typeface="Cambria" charset="0"/>
              </a:rPr>
              <a:t>Expansion Status</a:t>
            </a:r>
            <a:r>
              <a:rPr lang="en-US" sz="3000" b="1" dirty="0">
                <a:latin typeface="Cambria" charset="0"/>
                <a:ea typeface="Cambria" charset="0"/>
                <a:cs typeface="Cambria" charset="0"/>
              </a:rPr>
              <a:t>, </a:t>
            </a:r>
            <a:r>
              <a:rPr lang="en-US" sz="3000" b="1" dirty="0" smtClean="0">
                <a:latin typeface="Cambria" charset="0"/>
                <a:ea typeface="Cambria" charset="0"/>
                <a:cs typeface="Cambria" charset="0"/>
              </a:rPr>
              <a:t>September 2016</a:t>
            </a:r>
            <a:endParaRPr lang="en-US" sz="3000" b="1" dirty="0">
              <a:latin typeface="Cambria" charset="0"/>
              <a:ea typeface="Cambria" charset="0"/>
              <a:cs typeface="Cambria" charset="0"/>
            </a:endParaRPr>
          </a:p>
        </p:txBody>
      </p:sp>
      <p:grpSp>
        <p:nvGrpSpPr>
          <p:cNvPr id="18435" name="Group 3"/>
          <p:cNvGrpSpPr>
            <a:grpSpLocks/>
          </p:cNvGrpSpPr>
          <p:nvPr/>
        </p:nvGrpSpPr>
        <p:grpSpPr bwMode="auto">
          <a:xfrm>
            <a:off x="90488" y="1219200"/>
            <a:ext cx="7986712" cy="4195763"/>
            <a:chOff x="749301" y="973956"/>
            <a:chExt cx="7986712" cy="4195763"/>
          </a:xfrm>
        </p:grpSpPr>
        <p:sp>
          <p:nvSpPr>
            <p:cNvPr id="5" name="Shape - Wyoming"/>
            <p:cNvSpPr>
              <a:spLocks noChangeAspect="1"/>
            </p:cNvSpPr>
            <p:nvPr/>
          </p:nvSpPr>
          <p:spPr bwMode="auto">
            <a:xfrm>
              <a:off x="2787651" y="1847081"/>
              <a:ext cx="896937" cy="720725"/>
            </a:xfrm>
            <a:custGeom>
              <a:avLst/>
              <a:gdLst>
                <a:gd name="T0" fmla="*/ 2147483647 w 567"/>
                <a:gd name="T1" fmla="*/ 0 h 463"/>
                <a:gd name="T2" fmla="*/ 2147483647 w 567"/>
                <a:gd name="T3" fmla="*/ 2147483647 h 463"/>
                <a:gd name="T4" fmla="*/ 0 w 567"/>
                <a:gd name="T5" fmla="*/ 2147483647 h 463"/>
                <a:gd name="T6" fmla="*/ 2147483647 w 567"/>
                <a:gd name="T7" fmla="*/ 2147483647 h 463"/>
                <a:gd name="T8" fmla="*/ 2147483647 w 567"/>
                <a:gd name="T9" fmla="*/ 2147483647 h 463"/>
                <a:gd name="T10" fmla="*/ 2147483647 w 567"/>
                <a:gd name="T11" fmla="*/ 2147483647 h 463"/>
                <a:gd name="T12" fmla="*/ 2147483647 w 567"/>
                <a:gd name="T13" fmla="*/ 0 h 463"/>
                <a:gd name="T14" fmla="*/ 0 60000 65536"/>
                <a:gd name="T15" fmla="*/ 0 60000 65536"/>
                <a:gd name="T16" fmla="*/ 0 60000 65536"/>
                <a:gd name="T17" fmla="*/ 0 60000 65536"/>
                <a:gd name="T18" fmla="*/ 0 60000 65536"/>
                <a:gd name="T19" fmla="*/ 0 60000 65536"/>
                <a:gd name="T20" fmla="*/ 0 60000 65536"/>
                <a:gd name="T21" fmla="*/ 0 w 567"/>
                <a:gd name="T22" fmla="*/ 0 h 463"/>
                <a:gd name="T23" fmla="*/ 567 w 567"/>
                <a:gd name="T24" fmla="*/ 463 h 4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7" h="463">
                  <a:moveTo>
                    <a:pt x="55" y="0"/>
                  </a:moveTo>
                  <a:lnTo>
                    <a:pt x="35" y="172"/>
                  </a:lnTo>
                  <a:lnTo>
                    <a:pt x="0" y="420"/>
                  </a:lnTo>
                  <a:lnTo>
                    <a:pt x="164" y="433"/>
                  </a:lnTo>
                  <a:lnTo>
                    <a:pt x="547" y="463"/>
                  </a:lnTo>
                  <a:lnTo>
                    <a:pt x="567" y="47"/>
                  </a:lnTo>
                  <a:lnTo>
                    <a:pt x="55" y="0"/>
                  </a:lnTo>
                  <a:close/>
                </a:path>
              </a:pathLst>
            </a:custGeom>
            <a:solidFill>
              <a:schemeClr val="bg2"/>
            </a:solidFill>
            <a:ln w="19050">
              <a:solidFill>
                <a:schemeClr val="tx1"/>
              </a:solidFill>
              <a:prstDash val="solid"/>
              <a:round/>
              <a:headEnd/>
              <a:tailEnd/>
            </a:ln>
          </p:spPr>
          <p:txBody>
            <a:bodyPr/>
            <a:lstStyle/>
            <a:p>
              <a:pPr>
                <a:defRPr/>
              </a:pPr>
              <a:endParaRPr lang="en-US" sz="1200" b="1">
                <a:latin typeface="+mj-lt"/>
              </a:endParaRPr>
            </a:p>
          </p:txBody>
        </p:sp>
        <p:sp>
          <p:nvSpPr>
            <p:cNvPr id="6" name="Shape - Wisconsin"/>
            <p:cNvSpPr>
              <a:spLocks noChangeAspect="1"/>
            </p:cNvSpPr>
            <p:nvPr/>
          </p:nvSpPr>
          <p:spPr bwMode="auto">
            <a:xfrm>
              <a:off x="4975226" y="1535931"/>
              <a:ext cx="654050" cy="752475"/>
            </a:xfrm>
            <a:custGeom>
              <a:avLst/>
              <a:gdLst>
                <a:gd name="T0" fmla="*/ 30 w 415"/>
                <a:gd name="T1" fmla="*/ 33 h 484"/>
                <a:gd name="T2" fmla="*/ 61 w 415"/>
                <a:gd name="T3" fmla="*/ 28 h 484"/>
                <a:gd name="T4" fmla="*/ 90 w 415"/>
                <a:gd name="T5" fmla="*/ 28 h 484"/>
                <a:gd name="T6" fmla="*/ 107 w 415"/>
                <a:gd name="T7" fmla="*/ 0 h 484"/>
                <a:gd name="T8" fmla="*/ 121 w 415"/>
                <a:gd name="T9" fmla="*/ 36 h 484"/>
                <a:gd name="T10" fmla="*/ 166 w 415"/>
                <a:gd name="T11" fmla="*/ 36 h 484"/>
                <a:gd name="T12" fmla="*/ 189 w 415"/>
                <a:gd name="T13" fmla="*/ 68 h 484"/>
                <a:gd name="T14" fmla="*/ 236 w 415"/>
                <a:gd name="T15" fmla="*/ 59 h 484"/>
                <a:gd name="T16" fmla="*/ 267 w 415"/>
                <a:gd name="T17" fmla="*/ 80 h 484"/>
                <a:gd name="T18" fmla="*/ 325 w 415"/>
                <a:gd name="T19" fmla="*/ 95 h 484"/>
                <a:gd name="T20" fmla="*/ 336 w 415"/>
                <a:gd name="T21" fmla="*/ 121 h 484"/>
                <a:gd name="T22" fmla="*/ 365 w 415"/>
                <a:gd name="T23" fmla="*/ 122 h 484"/>
                <a:gd name="T24" fmla="*/ 356 w 415"/>
                <a:gd name="T25" fmla="*/ 147 h 484"/>
                <a:gd name="T26" fmla="*/ 367 w 415"/>
                <a:gd name="T27" fmla="*/ 176 h 484"/>
                <a:gd name="T28" fmla="*/ 347 w 415"/>
                <a:gd name="T29" fmla="*/ 211 h 484"/>
                <a:gd name="T30" fmla="*/ 361 w 415"/>
                <a:gd name="T31" fmla="*/ 219 h 484"/>
                <a:gd name="T32" fmla="*/ 394 w 415"/>
                <a:gd name="T33" fmla="*/ 180 h 484"/>
                <a:gd name="T34" fmla="*/ 392 w 415"/>
                <a:gd name="T35" fmla="*/ 167 h 484"/>
                <a:gd name="T36" fmla="*/ 406 w 415"/>
                <a:gd name="T37" fmla="*/ 161 h 484"/>
                <a:gd name="T38" fmla="*/ 415 w 415"/>
                <a:gd name="T39" fmla="*/ 180 h 484"/>
                <a:gd name="T40" fmla="*/ 389 w 415"/>
                <a:gd name="T41" fmla="*/ 207 h 484"/>
                <a:gd name="T42" fmla="*/ 379 w 415"/>
                <a:gd name="T43" fmla="*/ 268 h 484"/>
                <a:gd name="T44" fmla="*/ 379 w 415"/>
                <a:gd name="T45" fmla="*/ 371 h 484"/>
                <a:gd name="T46" fmla="*/ 394 w 415"/>
                <a:gd name="T47" fmla="*/ 389 h 484"/>
                <a:gd name="T48" fmla="*/ 388 w 415"/>
                <a:gd name="T49" fmla="*/ 453 h 484"/>
                <a:gd name="T50" fmla="*/ 191 w 415"/>
                <a:gd name="T51" fmla="*/ 484 h 484"/>
                <a:gd name="T52" fmla="*/ 142 w 415"/>
                <a:gd name="T53" fmla="*/ 454 h 484"/>
                <a:gd name="T54" fmla="*/ 152 w 415"/>
                <a:gd name="T55" fmla="*/ 416 h 484"/>
                <a:gd name="T56" fmla="*/ 128 w 415"/>
                <a:gd name="T57" fmla="*/ 374 h 484"/>
                <a:gd name="T58" fmla="*/ 107 w 415"/>
                <a:gd name="T59" fmla="*/ 322 h 484"/>
                <a:gd name="T60" fmla="*/ 52 w 415"/>
                <a:gd name="T61" fmla="*/ 270 h 484"/>
                <a:gd name="T62" fmla="*/ 18 w 415"/>
                <a:gd name="T63" fmla="*/ 270 h 484"/>
                <a:gd name="T64" fmla="*/ 18 w 415"/>
                <a:gd name="T65" fmla="*/ 198 h 484"/>
                <a:gd name="T66" fmla="*/ 0 w 415"/>
                <a:gd name="T67" fmla="*/ 171 h 484"/>
                <a:gd name="T68" fmla="*/ 39 w 415"/>
                <a:gd name="T69" fmla="*/ 130 h 484"/>
                <a:gd name="T70" fmla="*/ 30 w 415"/>
                <a:gd name="T71" fmla="*/ 33 h 48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15"/>
                <a:gd name="T109" fmla="*/ 0 h 484"/>
                <a:gd name="T110" fmla="*/ 415 w 415"/>
                <a:gd name="T111" fmla="*/ 484 h 48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15" h="484">
                  <a:moveTo>
                    <a:pt x="30" y="33"/>
                  </a:moveTo>
                  <a:lnTo>
                    <a:pt x="61" y="28"/>
                  </a:lnTo>
                  <a:lnTo>
                    <a:pt x="90" y="28"/>
                  </a:lnTo>
                  <a:lnTo>
                    <a:pt x="107" y="0"/>
                  </a:lnTo>
                  <a:lnTo>
                    <a:pt x="121" y="36"/>
                  </a:lnTo>
                  <a:lnTo>
                    <a:pt x="166" y="36"/>
                  </a:lnTo>
                  <a:lnTo>
                    <a:pt x="189" y="68"/>
                  </a:lnTo>
                  <a:lnTo>
                    <a:pt x="236" y="59"/>
                  </a:lnTo>
                  <a:lnTo>
                    <a:pt x="267" y="80"/>
                  </a:lnTo>
                  <a:lnTo>
                    <a:pt x="325" y="95"/>
                  </a:lnTo>
                  <a:lnTo>
                    <a:pt x="336" y="121"/>
                  </a:lnTo>
                  <a:lnTo>
                    <a:pt x="365" y="122"/>
                  </a:lnTo>
                  <a:lnTo>
                    <a:pt x="356" y="147"/>
                  </a:lnTo>
                  <a:lnTo>
                    <a:pt x="367" y="176"/>
                  </a:lnTo>
                  <a:lnTo>
                    <a:pt x="347" y="211"/>
                  </a:lnTo>
                  <a:lnTo>
                    <a:pt x="361" y="219"/>
                  </a:lnTo>
                  <a:lnTo>
                    <a:pt x="394" y="180"/>
                  </a:lnTo>
                  <a:lnTo>
                    <a:pt x="392" y="167"/>
                  </a:lnTo>
                  <a:lnTo>
                    <a:pt x="406" y="161"/>
                  </a:lnTo>
                  <a:lnTo>
                    <a:pt x="415" y="180"/>
                  </a:lnTo>
                  <a:lnTo>
                    <a:pt x="389" y="207"/>
                  </a:lnTo>
                  <a:lnTo>
                    <a:pt x="379" y="268"/>
                  </a:lnTo>
                  <a:lnTo>
                    <a:pt x="379" y="371"/>
                  </a:lnTo>
                  <a:lnTo>
                    <a:pt x="394" y="389"/>
                  </a:lnTo>
                  <a:lnTo>
                    <a:pt x="388" y="453"/>
                  </a:lnTo>
                  <a:lnTo>
                    <a:pt x="191" y="484"/>
                  </a:lnTo>
                  <a:lnTo>
                    <a:pt x="142" y="454"/>
                  </a:lnTo>
                  <a:lnTo>
                    <a:pt x="152" y="416"/>
                  </a:lnTo>
                  <a:lnTo>
                    <a:pt x="128" y="374"/>
                  </a:lnTo>
                  <a:lnTo>
                    <a:pt x="107" y="322"/>
                  </a:lnTo>
                  <a:lnTo>
                    <a:pt x="52" y="270"/>
                  </a:lnTo>
                  <a:lnTo>
                    <a:pt x="18" y="270"/>
                  </a:lnTo>
                  <a:lnTo>
                    <a:pt x="18" y="198"/>
                  </a:lnTo>
                  <a:lnTo>
                    <a:pt x="0" y="171"/>
                  </a:lnTo>
                  <a:lnTo>
                    <a:pt x="39" y="130"/>
                  </a:lnTo>
                  <a:lnTo>
                    <a:pt x="30" y="33"/>
                  </a:lnTo>
                  <a:close/>
                </a:path>
              </a:pathLst>
            </a:custGeom>
            <a:solidFill>
              <a:schemeClr val="bg2"/>
            </a:solidFill>
            <a:ln w="19050">
              <a:solidFill>
                <a:schemeClr val="tx1"/>
              </a:solidFill>
              <a:prstDash val="solid"/>
              <a:round/>
              <a:headEnd/>
              <a:tailEnd/>
            </a:ln>
          </p:spPr>
          <p:txBody>
            <a:bodyPr/>
            <a:lstStyle/>
            <a:p>
              <a:pPr>
                <a:defRPr/>
              </a:pPr>
              <a:endParaRPr lang="en-US" sz="1200" b="1">
                <a:solidFill>
                  <a:schemeClr val="accent6"/>
                </a:solidFill>
                <a:latin typeface="+mj-lt"/>
              </a:endParaRPr>
            </a:p>
          </p:txBody>
        </p:sp>
        <p:sp>
          <p:nvSpPr>
            <p:cNvPr id="7" name="Shape - West Virginia"/>
            <p:cNvSpPr>
              <a:spLocks noChangeAspect="1"/>
            </p:cNvSpPr>
            <p:nvPr/>
          </p:nvSpPr>
          <p:spPr bwMode="auto">
            <a:xfrm>
              <a:off x="6345238" y="2388419"/>
              <a:ext cx="550863" cy="566737"/>
            </a:xfrm>
            <a:custGeom>
              <a:avLst/>
              <a:gdLst>
                <a:gd name="T0" fmla="*/ 2147483647 w 349"/>
                <a:gd name="T1" fmla="*/ 2147483647 h 365"/>
                <a:gd name="T2" fmla="*/ 2147483647 w 349"/>
                <a:gd name="T3" fmla="*/ 2147483647 h 365"/>
                <a:gd name="T4" fmla="*/ 0 w 349"/>
                <a:gd name="T5" fmla="*/ 2147483647 h 365"/>
                <a:gd name="T6" fmla="*/ 2147483647 w 349"/>
                <a:gd name="T7" fmla="*/ 2147483647 h 365"/>
                <a:gd name="T8" fmla="*/ 2147483647 w 349"/>
                <a:gd name="T9" fmla="*/ 2147483647 h 365"/>
                <a:gd name="T10" fmla="*/ 2147483647 w 349"/>
                <a:gd name="T11" fmla="*/ 2147483647 h 365"/>
                <a:gd name="T12" fmla="*/ 2147483647 w 349"/>
                <a:gd name="T13" fmla="*/ 2147483647 h 365"/>
                <a:gd name="T14" fmla="*/ 2147483647 w 349"/>
                <a:gd name="T15" fmla="*/ 2147483647 h 365"/>
                <a:gd name="T16" fmla="*/ 2147483647 w 349"/>
                <a:gd name="T17" fmla="*/ 2147483647 h 365"/>
                <a:gd name="T18" fmla="*/ 2147483647 w 349"/>
                <a:gd name="T19" fmla="*/ 2147483647 h 365"/>
                <a:gd name="T20" fmla="*/ 2147483647 w 349"/>
                <a:gd name="T21" fmla="*/ 2147483647 h 365"/>
                <a:gd name="T22" fmla="*/ 2147483647 w 349"/>
                <a:gd name="T23" fmla="*/ 2147483647 h 365"/>
                <a:gd name="T24" fmla="*/ 2147483647 w 349"/>
                <a:gd name="T25" fmla="*/ 2147483647 h 365"/>
                <a:gd name="T26" fmla="*/ 2147483647 w 349"/>
                <a:gd name="T27" fmla="*/ 2147483647 h 365"/>
                <a:gd name="T28" fmla="*/ 2147483647 w 349"/>
                <a:gd name="T29" fmla="*/ 2147483647 h 365"/>
                <a:gd name="T30" fmla="*/ 2147483647 w 349"/>
                <a:gd name="T31" fmla="*/ 2147483647 h 365"/>
                <a:gd name="T32" fmla="*/ 2147483647 w 349"/>
                <a:gd name="T33" fmla="*/ 0 h 365"/>
                <a:gd name="T34" fmla="*/ 2147483647 w 349"/>
                <a:gd name="T35" fmla="*/ 2147483647 h 365"/>
                <a:gd name="T36" fmla="*/ 2147483647 w 349"/>
                <a:gd name="T37" fmla="*/ 2147483647 h 365"/>
                <a:gd name="T38" fmla="*/ 2147483647 w 349"/>
                <a:gd name="T39" fmla="*/ 2147483647 h 365"/>
                <a:gd name="T40" fmla="*/ 2147483647 w 349"/>
                <a:gd name="T41" fmla="*/ 2147483647 h 36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49"/>
                <a:gd name="T64" fmla="*/ 0 h 365"/>
                <a:gd name="T65" fmla="*/ 349 w 349"/>
                <a:gd name="T66" fmla="*/ 365 h 36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49" h="365">
                  <a:moveTo>
                    <a:pt x="35" y="191"/>
                  </a:moveTo>
                  <a:lnTo>
                    <a:pt x="9" y="184"/>
                  </a:lnTo>
                  <a:lnTo>
                    <a:pt x="0" y="242"/>
                  </a:lnTo>
                  <a:lnTo>
                    <a:pt x="9" y="303"/>
                  </a:lnTo>
                  <a:lnTo>
                    <a:pt x="59" y="344"/>
                  </a:lnTo>
                  <a:lnTo>
                    <a:pt x="71" y="365"/>
                  </a:lnTo>
                  <a:lnTo>
                    <a:pt x="135" y="344"/>
                  </a:lnTo>
                  <a:lnTo>
                    <a:pt x="211" y="295"/>
                  </a:lnTo>
                  <a:lnTo>
                    <a:pt x="234" y="188"/>
                  </a:lnTo>
                  <a:lnTo>
                    <a:pt x="283" y="160"/>
                  </a:lnTo>
                  <a:lnTo>
                    <a:pt x="310" y="94"/>
                  </a:lnTo>
                  <a:lnTo>
                    <a:pt x="349" y="76"/>
                  </a:lnTo>
                  <a:lnTo>
                    <a:pt x="298" y="67"/>
                  </a:lnTo>
                  <a:lnTo>
                    <a:pt x="210" y="115"/>
                  </a:lnTo>
                  <a:lnTo>
                    <a:pt x="196" y="69"/>
                  </a:lnTo>
                  <a:lnTo>
                    <a:pt x="120" y="73"/>
                  </a:lnTo>
                  <a:lnTo>
                    <a:pt x="103" y="0"/>
                  </a:lnTo>
                  <a:lnTo>
                    <a:pt x="83" y="20"/>
                  </a:lnTo>
                  <a:lnTo>
                    <a:pt x="89" y="124"/>
                  </a:lnTo>
                  <a:lnTo>
                    <a:pt x="55" y="133"/>
                  </a:lnTo>
                  <a:lnTo>
                    <a:pt x="35" y="191"/>
                  </a:lnTo>
                  <a:close/>
                </a:path>
              </a:pathLst>
            </a:custGeom>
            <a:solidFill>
              <a:schemeClr val="tx1">
                <a:lumMod val="90000"/>
                <a:lumOff val="10000"/>
              </a:schemeClr>
            </a:solidFill>
            <a:ln w="19050">
              <a:solidFill>
                <a:schemeClr val="tx1"/>
              </a:solidFill>
              <a:prstDash val="solid"/>
              <a:round/>
              <a:headEnd/>
              <a:tailEnd/>
            </a:ln>
          </p:spPr>
          <p:txBody>
            <a:bodyPr/>
            <a:lstStyle/>
            <a:p>
              <a:pPr>
                <a:defRPr/>
              </a:pPr>
              <a:endParaRPr lang="en-US" sz="1200" b="1">
                <a:latin typeface="+mj-lt"/>
              </a:endParaRPr>
            </a:p>
          </p:txBody>
        </p:sp>
        <p:sp>
          <p:nvSpPr>
            <p:cNvPr id="8" name="Shape - Washington"/>
            <p:cNvSpPr>
              <a:spLocks noChangeAspect="1"/>
            </p:cNvSpPr>
            <p:nvPr/>
          </p:nvSpPr>
          <p:spPr bwMode="auto">
            <a:xfrm>
              <a:off x="1463676" y="996181"/>
              <a:ext cx="835025" cy="603250"/>
            </a:xfrm>
            <a:custGeom>
              <a:avLst/>
              <a:gdLst>
                <a:gd name="T0" fmla="*/ 2147483647 w 530"/>
                <a:gd name="T1" fmla="*/ 0 h 389"/>
                <a:gd name="T2" fmla="*/ 2147483647 w 530"/>
                <a:gd name="T3" fmla="*/ 2147483647 h 389"/>
                <a:gd name="T4" fmla="*/ 2147483647 w 530"/>
                <a:gd name="T5" fmla="*/ 2147483647 h 389"/>
                <a:gd name="T6" fmla="*/ 2147483647 w 530"/>
                <a:gd name="T7" fmla="*/ 2147483647 h 389"/>
                <a:gd name="T8" fmla="*/ 2147483647 w 530"/>
                <a:gd name="T9" fmla="*/ 2147483647 h 389"/>
                <a:gd name="T10" fmla="*/ 2147483647 w 530"/>
                <a:gd name="T11" fmla="*/ 2147483647 h 389"/>
                <a:gd name="T12" fmla="*/ 2147483647 w 530"/>
                <a:gd name="T13" fmla="*/ 2147483647 h 389"/>
                <a:gd name="T14" fmla="*/ 2147483647 w 530"/>
                <a:gd name="T15" fmla="*/ 2147483647 h 389"/>
                <a:gd name="T16" fmla="*/ 2147483647 w 530"/>
                <a:gd name="T17" fmla="*/ 2147483647 h 389"/>
                <a:gd name="T18" fmla="*/ 2147483647 w 530"/>
                <a:gd name="T19" fmla="*/ 2147483647 h 389"/>
                <a:gd name="T20" fmla="*/ 2147483647 w 530"/>
                <a:gd name="T21" fmla="*/ 2147483647 h 389"/>
                <a:gd name="T22" fmla="*/ 2147483647 w 530"/>
                <a:gd name="T23" fmla="*/ 2147483647 h 389"/>
                <a:gd name="T24" fmla="*/ 2147483647 w 530"/>
                <a:gd name="T25" fmla="*/ 2147483647 h 389"/>
                <a:gd name="T26" fmla="*/ 2147483647 w 530"/>
                <a:gd name="T27" fmla="*/ 2147483647 h 389"/>
                <a:gd name="T28" fmla="*/ 2147483647 w 530"/>
                <a:gd name="T29" fmla="*/ 2147483647 h 389"/>
                <a:gd name="T30" fmla="*/ 2147483647 w 530"/>
                <a:gd name="T31" fmla="*/ 2147483647 h 389"/>
                <a:gd name="T32" fmla="*/ 2147483647 w 530"/>
                <a:gd name="T33" fmla="*/ 2147483647 h 389"/>
                <a:gd name="T34" fmla="*/ 2147483647 w 530"/>
                <a:gd name="T35" fmla="*/ 2147483647 h 389"/>
                <a:gd name="T36" fmla="*/ 2147483647 w 530"/>
                <a:gd name="T37" fmla="*/ 2147483647 h 389"/>
                <a:gd name="T38" fmla="*/ 2147483647 w 530"/>
                <a:gd name="T39" fmla="*/ 2147483647 h 389"/>
                <a:gd name="T40" fmla="*/ 0 w 530"/>
                <a:gd name="T41" fmla="*/ 2147483647 h 389"/>
                <a:gd name="T42" fmla="*/ 2147483647 w 530"/>
                <a:gd name="T43" fmla="*/ 2147483647 h 389"/>
                <a:gd name="T44" fmla="*/ 2147483647 w 530"/>
                <a:gd name="T45" fmla="*/ 2147483647 h 389"/>
                <a:gd name="T46" fmla="*/ 2147483647 w 530"/>
                <a:gd name="T47" fmla="*/ 2147483647 h 389"/>
                <a:gd name="T48" fmla="*/ 2147483647 w 530"/>
                <a:gd name="T49" fmla="*/ 2147483647 h 389"/>
                <a:gd name="T50" fmla="*/ 2147483647 w 530"/>
                <a:gd name="T51" fmla="*/ 2147483647 h 389"/>
                <a:gd name="T52" fmla="*/ 2147483647 w 530"/>
                <a:gd name="T53" fmla="*/ 2147483647 h 389"/>
                <a:gd name="T54" fmla="*/ 2147483647 w 530"/>
                <a:gd name="T55" fmla="*/ 2147483647 h 389"/>
                <a:gd name="T56" fmla="*/ 2147483647 w 530"/>
                <a:gd name="T57" fmla="*/ 2147483647 h 389"/>
                <a:gd name="T58" fmla="*/ 2147483647 w 530"/>
                <a:gd name="T59" fmla="*/ 2147483647 h 389"/>
                <a:gd name="T60" fmla="*/ 2147483647 w 530"/>
                <a:gd name="T61" fmla="*/ 2147483647 h 389"/>
                <a:gd name="T62" fmla="*/ 2147483647 w 530"/>
                <a:gd name="T63" fmla="*/ 2147483647 h 389"/>
                <a:gd name="T64" fmla="*/ 2147483647 w 530"/>
                <a:gd name="T65" fmla="*/ 2147483647 h 389"/>
                <a:gd name="T66" fmla="*/ 2147483647 w 530"/>
                <a:gd name="T67" fmla="*/ 2147483647 h 389"/>
                <a:gd name="T68" fmla="*/ 2147483647 w 530"/>
                <a:gd name="T69" fmla="*/ 2147483647 h 389"/>
                <a:gd name="T70" fmla="*/ 2147483647 w 530"/>
                <a:gd name="T71" fmla="*/ 2147483647 h 389"/>
                <a:gd name="T72" fmla="*/ 2147483647 w 530"/>
                <a:gd name="T73" fmla="*/ 2147483647 h 389"/>
                <a:gd name="T74" fmla="*/ 2147483647 w 530"/>
                <a:gd name="T75" fmla="*/ 0 h 38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30"/>
                <a:gd name="T115" fmla="*/ 0 h 389"/>
                <a:gd name="T116" fmla="*/ 530 w 530"/>
                <a:gd name="T117" fmla="*/ 389 h 38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30" h="389">
                  <a:moveTo>
                    <a:pt x="134" y="0"/>
                  </a:moveTo>
                  <a:lnTo>
                    <a:pt x="243" y="30"/>
                  </a:lnTo>
                  <a:lnTo>
                    <a:pt x="326" y="49"/>
                  </a:lnTo>
                  <a:lnTo>
                    <a:pt x="366" y="58"/>
                  </a:lnTo>
                  <a:lnTo>
                    <a:pt x="408" y="64"/>
                  </a:lnTo>
                  <a:lnTo>
                    <a:pt x="463" y="74"/>
                  </a:lnTo>
                  <a:lnTo>
                    <a:pt x="530" y="86"/>
                  </a:lnTo>
                  <a:lnTo>
                    <a:pt x="487" y="389"/>
                  </a:lnTo>
                  <a:lnTo>
                    <a:pt x="281" y="345"/>
                  </a:lnTo>
                  <a:lnTo>
                    <a:pt x="253" y="365"/>
                  </a:lnTo>
                  <a:lnTo>
                    <a:pt x="216" y="335"/>
                  </a:lnTo>
                  <a:lnTo>
                    <a:pt x="183" y="365"/>
                  </a:lnTo>
                  <a:lnTo>
                    <a:pt x="153" y="339"/>
                  </a:lnTo>
                  <a:lnTo>
                    <a:pt x="68" y="335"/>
                  </a:lnTo>
                  <a:lnTo>
                    <a:pt x="80" y="286"/>
                  </a:lnTo>
                  <a:lnTo>
                    <a:pt x="19" y="281"/>
                  </a:lnTo>
                  <a:lnTo>
                    <a:pt x="13" y="253"/>
                  </a:lnTo>
                  <a:lnTo>
                    <a:pt x="25" y="223"/>
                  </a:lnTo>
                  <a:lnTo>
                    <a:pt x="10" y="196"/>
                  </a:lnTo>
                  <a:lnTo>
                    <a:pt x="11" y="120"/>
                  </a:lnTo>
                  <a:lnTo>
                    <a:pt x="0" y="62"/>
                  </a:lnTo>
                  <a:lnTo>
                    <a:pt x="7" y="40"/>
                  </a:lnTo>
                  <a:lnTo>
                    <a:pt x="34" y="49"/>
                  </a:lnTo>
                  <a:lnTo>
                    <a:pt x="62" y="83"/>
                  </a:lnTo>
                  <a:lnTo>
                    <a:pt x="114" y="91"/>
                  </a:lnTo>
                  <a:lnTo>
                    <a:pt x="128" y="119"/>
                  </a:lnTo>
                  <a:lnTo>
                    <a:pt x="102" y="119"/>
                  </a:lnTo>
                  <a:lnTo>
                    <a:pt x="99" y="143"/>
                  </a:lnTo>
                  <a:lnTo>
                    <a:pt x="114" y="146"/>
                  </a:lnTo>
                  <a:lnTo>
                    <a:pt x="120" y="170"/>
                  </a:lnTo>
                  <a:lnTo>
                    <a:pt x="89" y="187"/>
                  </a:lnTo>
                  <a:lnTo>
                    <a:pt x="89" y="204"/>
                  </a:lnTo>
                  <a:lnTo>
                    <a:pt x="125" y="204"/>
                  </a:lnTo>
                  <a:lnTo>
                    <a:pt x="134" y="162"/>
                  </a:lnTo>
                  <a:lnTo>
                    <a:pt x="161" y="137"/>
                  </a:lnTo>
                  <a:lnTo>
                    <a:pt x="128" y="71"/>
                  </a:lnTo>
                  <a:lnTo>
                    <a:pt x="149" y="50"/>
                  </a:lnTo>
                  <a:lnTo>
                    <a:pt x="134" y="0"/>
                  </a:lnTo>
                  <a:close/>
                </a:path>
              </a:pathLst>
            </a:custGeom>
            <a:solidFill>
              <a:schemeClr val="tx1">
                <a:lumMod val="90000"/>
                <a:lumOff val="10000"/>
              </a:schemeClr>
            </a:solidFill>
            <a:ln w="19050">
              <a:solidFill>
                <a:schemeClr val="tx1">
                  <a:lumMod val="90000"/>
                  <a:lumOff val="10000"/>
                </a:schemeClr>
              </a:solidFill>
              <a:prstDash val="solid"/>
              <a:round/>
              <a:headEnd/>
              <a:tailEnd/>
            </a:ln>
          </p:spPr>
          <p:txBody>
            <a:bodyPr/>
            <a:lstStyle/>
            <a:p>
              <a:pPr>
                <a:defRPr/>
              </a:pPr>
              <a:endParaRPr lang="en-US" sz="1200" b="1">
                <a:latin typeface="+mj-lt"/>
              </a:endParaRPr>
            </a:p>
          </p:txBody>
        </p:sp>
        <p:grpSp>
          <p:nvGrpSpPr>
            <p:cNvPr id="9" name="Shape - Virginia"/>
            <p:cNvGrpSpPr>
              <a:grpSpLocks/>
            </p:cNvGrpSpPr>
            <p:nvPr/>
          </p:nvGrpSpPr>
          <p:grpSpPr bwMode="auto">
            <a:xfrm>
              <a:off x="6276972" y="2507480"/>
              <a:ext cx="1009651" cy="596900"/>
              <a:chOff x="3911" y="1540"/>
              <a:chExt cx="636" cy="376"/>
            </a:xfrm>
            <a:solidFill>
              <a:srgbClr val="0072C0"/>
            </a:solidFill>
          </p:grpSpPr>
          <p:sp>
            <p:nvSpPr>
              <p:cNvPr id="129" name="Freeform 65"/>
              <p:cNvSpPr>
                <a:spLocks noChangeAspect="1"/>
              </p:cNvSpPr>
              <p:nvPr/>
            </p:nvSpPr>
            <p:spPr bwMode="auto">
              <a:xfrm>
                <a:off x="3911" y="1540"/>
                <a:ext cx="613" cy="376"/>
              </a:xfrm>
              <a:custGeom>
                <a:avLst/>
                <a:gdLst>
                  <a:gd name="T0" fmla="*/ 102 w 616"/>
                  <a:gd name="T1" fmla="*/ 253 h 383"/>
                  <a:gd name="T2" fmla="*/ 84 w 616"/>
                  <a:gd name="T3" fmla="*/ 290 h 383"/>
                  <a:gd name="T4" fmla="*/ 59 w 616"/>
                  <a:gd name="T5" fmla="*/ 300 h 383"/>
                  <a:gd name="T6" fmla="*/ 57 w 616"/>
                  <a:gd name="T7" fmla="*/ 325 h 383"/>
                  <a:gd name="T8" fmla="*/ 3 w 616"/>
                  <a:gd name="T9" fmla="*/ 343 h 383"/>
                  <a:gd name="T10" fmla="*/ 0 w 616"/>
                  <a:gd name="T11" fmla="*/ 362 h 383"/>
                  <a:gd name="T12" fmla="*/ 144 w 616"/>
                  <a:gd name="T13" fmla="*/ 339 h 383"/>
                  <a:gd name="T14" fmla="*/ 406 w 616"/>
                  <a:gd name="T15" fmla="*/ 287 h 383"/>
                  <a:gd name="T16" fmla="*/ 607 w 616"/>
                  <a:gd name="T17" fmla="*/ 240 h 383"/>
                  <a:gd name="T18" fmla="*/ 607 w 616"/>
                  <a:gd name="T19" fmla="*/ 203 h 383"/>
                  <a:gd name="T20" fmla="*/ 585 w 616"/>
                  <a:gd name="T21" fmla="*/ 191 h 383"/>
                  <a:gd name="T22" fmla="*/ 567 w 616"/>
                  <a:gd name="T23" fmla="*/ 210 h 383"/>
                  <a:gd name="T24" fmla="*/ 556 w 616"/>
                  <a:gd name="T25" fmla="*/ 161 h 383"/>
                  <a:gd name="T26" fmla="*/ 567 w 616"/>
                  <a:gd name="T27" fmla="*/ 118 h 383"/>
                  <a:gd name="T28" fmla="*/ 494 w 616"/>
                  <a:gd name="T29" fmla="*/ 84 h 383"/>
                  <a:gd name="T30" fmla="*/ 442 w 616"/>
                  <a:gd name="T31" fmla="*/ 93 h 383"/>
                  <a:gd name="T32" fmla="*/ 440 w 616"/>
                  <a:gd name="T33" fmla="*/ 27 h 383"/>
                  <a:gd name="T34" fmla="*/ 387 w 616"/>
                  <a:gd name="T35" fmla="*/ 0 h 383"/>
                  <a:gd name="T36" fmla="*/ 346 w 616"/>
                  <a:gd name="T37" fmla="*/ 17 h 383"/>
                  <a:gd name="T38" fmla="*/ 319 w 616"/>
                  <a:gd name="T39" fmla="*/ 80 h 383"/>
                  <a:gd name="T40" fmla="*/ 275 w 616"/>
                  <a:gd name="T41" fmla="*/ 105 h 383"/>
                  <a:gd name="T42" fmla="*/ 255 w 616"/>
                  <a:gd name="T43" fmla="*/ 204 h 383"/>
                  <a:gd name="T44" fmla="*/ 178 w 616"/>
                  <a:gd name="T45" fmla="*/ 253 h 383"/>
                  <a:gd name="T46" fmla="*/ 115 w 616"/>
                  <a:gd name="T47" fmla="*/ 274 h 383"/>
                  <a:gd name="T48" fmla="*/ 102 w 616"/>
                  <a:gd name="T49" fmla="*/ 253 h 3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16"/>
                  <a:gd name="T76" fmla="*/ 0 h 383"/>
                  <a:gd name="T77" fmla="*/ 616 w 616"/>
                  <a:gd name="T78" fmla="*/ 383 h 3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16" h="383">
                    <a:moveTo>
                      <a:pt x="102" y="268"/>
                    </a:moveTo>
                    <a:lnTo>
                      <a:pt x="84" y="307"/>
                    </a:lnTo>
                    <a:lnTo>
                      <a:pt x="59" y="318"/>
                    </a:lnTo>
                    <a:lnTo>
                      <a:pt x="57" y="343"/>
                    </a:lnTo>
                    <a:lnTo>
                      <a:pt x="3" y="362"/>
                    </a:lnTo>
                    <a:lnTo>
                      <a:pt x="0" y="383"/>
                    </a:lnTo>
                    <a:lnTo>
                      <a:pt x="147" y="358"/>
                    </a:lnTo>
                    <a:lnTo>
                      <a:pt x="412" y="303"/>
                    </a:lnTo>
                    <a:lnTo>
                      <a:pt x="616" y="254"/>
                    </a:lnTo>
                    <a:lnTo>
                      <a:pt x="616" y="215"/>
                    </a:lnTo>
                    <a:lnTo>
                      <a:pt x="594" y="203"/>
                    </a:lnTo>
                    <a:lnTo>
                      <a:pt x="576" y="222"/>
                    </a:lnTo>
                    <a:lnTo>
                      <a:pt x="565" y="170"/>
                    </a:lnTo>
                    <a:lnTo>
                      <a:pt x="576" y="124"/>
                    </a:lnTo>
                    <a:lnTo>
                      <a:pt x="500" y="90"/>
                    </a:lnTo>
                    <a:lnTo>
                      <a:pt x="448" y="99"/>
                    </a:lnTo>
                    <a:lnTo>
                      <a:pt x="446" y="27"/>
                    </a:lnTo>
                    <a:lnTo>
                      <a:pt x="393" y="0"/>
                    </a:lnTo>
                    <a:lnTo>
                      <a:pt x="352" y="17"/>
                    </a:lnTo>
                    <a:lnTo>
                      <a:pt x="325" y="84"/>
                    </a:lnTo>
                    <a:lnTo>
                      <a:pt x="278" y="111"/>
                    </a:lnTo>
                    <a:lnTo>
                      <a:pt x="258" y="216"/>
                    </a:lnTo>
                    <a:lnTo>
                      <a:pt x="181" y="268"/>
                    </a:lnTo>
                    <a:lnTo>
                      <a:pt x="118" y="289"/>
                    </a:lnTo>
                    <a:lnTo>
                      <a:pt x="102" y="268"/>
                    </a:lnTo>
                    <a:close/>
                  </a:path>
                </a:pathLst>
              </a:custGeom>
              <a:solidFill>
                <a:schemeClr val="bg2"/>
              </a:solidFill>
              <a:ln w="19050">
                <a:solidFill>
                  <a:schemeClr val="tx1"/>
                </a:solidFill>
                <a:prstDash val="solid"/>
                <a:round/>
                <a:headEnd/>
                <a:tailEnd/>
              </a:ln>
            </p:spPr>
            <p:txBody>
              <a:bodyPr/>
              <a:lstStyle/>
              <a:p>
                <a:pPr>
                  <a:defRPr/>
                </a:pPr>
                <a:endParaRPr lang="en-US" sz="1200" b="1">
                  <a:latin typeface="+mj-lt"/>
                </a:endParaRPr>
              </a:p>
            </p:txBody>
          </p:sp>
          <p:sp>
            <p:nvSpPr>
              <p:cNvPr id="130" name="Freeform 66"/>
              <p:cNvSpPr>
                <a:spLocks noChangeAspect="1"/>
              </p:cNvSpPr>
              <p:nvPr/>
            </p:nvSpPr>
            <p:spPr bwMode="auto">
              <a:xfrm>
                <a:off x="4506" y="1634"/>
                <a:ext cx="41" cy="69"/>
              </a:xfrm>
              <a:custGeom>
                <a:avLst/>
                <a:gdLst>
                  <a:gd name="T0" fmla="*/ 0 w 42"/>
                  <a:gd name="T1" fmla="*/ 6 h 71"/>
                  <a:gd name="T2" fmla="*/ 39 w 42"/>
                  <a:gd name="T3" fmla="*/ 0 h 71"/>
                  <a:gd name="T4" fmla="*/ 18 w 42"/>
                  <a:gd name="T5" fmla="*/ 65 h 71"/>
                  <a:gd name="T6" fmla="*/ 2 w 42"/>
                  <a:gd name="T7" fmla="*/ 64 h 71"/>
                  <a:gd name="T8" fmla="*/ 0 w 42"/>
                  <a:gd name="T9" fmla="*/ 6 h 71"/>
                  <a:gd name="T10" fmla="*/ 0 60000 65536"/>
                  <a:gd name="T11" fmla="*/ 0 60000 65536"/>
                  <a:gd name="T12" fmla="*/ 0 60000 65536"/>
                  <a:gd name="T13" fmla="*/ 0 60000 65536"/>
                  <a:gd name="T14" fmla="*/ 0 60000 65536"/>
                  <a:gd name="T15" fmla="*/ 0 w 42"/>
                  <a:gd name="T16" fmla="*/ 0 h 71"/>
                  <a:gd name="T17" fmla="*/ 42 w 42"/>
                  <a:gd name="T18" fmla="*/ 71 h 71"/>
                </a:gdLst>
                <a:ahLst/>
                <a:cxnLst>
                  <a:cxn ang="T10">
                    <a:pos x="T0" y="T1"/>
                  </a:cxn>
                  <a:cxn ang="T11">
                    <a:pos x="T2" y="T3"/>
                  </a:cxn>
                  <a:cxn ang="T12">
                    <a:pos x="T4" y="T5"/>
                  </a:cxn>
                  <a:cxn ang="T13">
                    <a:pos x="T6" y="T7"/>
                  </a:cxn>
                  <a:cxn ang="T14">
                    <a:pos x="T8" y="T9"/>
                  </a:cxn>
                </a:cxnLst>
                <a:rect l="T15" t="T16" r="T17" b="T18"/>
                <a:pathLst>
                  <a:path w="42" h="71">
                    <a:moveTo>
                      <a:pt x="0" y="6"/>
                    </a:moveTo>
                    <a:lnTo>
                      <a:pt x="42" y="0"/>
                    </a:lnTo>
                    <a:lnTo>
                      <a:pt x="18" y="71"/>
                    </a:lnTo>
                    <a:lnTo>
                      <a:pt x="2" y="70"/>
                    </a:lnTo>
                    <a:lnTo>
                      <a:pt x="0" y="6"/>
                    </a:lnTo>
                    <a:close/>
                  </a:path>
                </a:pathLst>
              </a:custGeom>
              <a:solidFill>
                <a:schemeClr val="tx1">
                  <a:lumMod val="90000"/>
                  <a:lumOff val="10000"/>
                </a:schemeClr>
              </a:solidFill>
              <a:ln w="19050">
                <a:solidFill>
                  <a:schemeClr val="tx1"/>
                </a:solidFill>
                <a:prstDash val="solid"/>
                <a:round/>
                <a:headEnd/>
                <a:tailEnd/>
              </a:ln>
            </p:spPr>
            <p:txBody>
              <a:bodyPr/>
              <a:lstStyle/>
              <a:p>
                <a:pPr>
                  <a:defRPr/>
                </a:pPr>
                <a:endParaRPr lang="en-US" sz="1200" b="1">
                  <a:latin typeface="+mj-lt"/>
                </a:endParaRPr>
              </a:p>
            </p:txBody>
          </p:sp>
        </p:grpSp>
        <p:sp>
          <p:nvSpPr>
            <p:cNvPr id="10" name="Shape - Vermont"/>
            <p:cNvSpPr>
              <a:spLocks noChangeAspect="1"/>
            </p:cNvSpPr>
            <p:nvPr/>
          </p:nvSpPr>
          <p:spPr bwMode="auto">
            <a:xfrm>
              <a:off x="7172326" y="1442269"/>
              <a:ext cx="220662" cy="401637"/>
            </a:xfrm>
            <a:custGeom>
              <a:avLst/>
              <a:gdLst>
                <a:gd name="T0" fmla="*/ 0 w 139"/>
                <a:gd name="T1" fmla="*/ 2147483647 h 257"/>
                <a:gd name="T2" fmla="*/ 2147483647 w 139"/>
                <a:gd name="T3" fmla="*/ 0 h 257"/>
                <a:gd name="T4" fmla="*/ 2147483647 w 139"/>
                <a:gd name="T5" fmla="*/ 2147483647 h 257"/>
                <a:gd name="T6" fmla="*/ 2147483647 w 139"/>
                <a:gd name="T7" fmla="*/ 2147483647 h 257"/>
                <a:gd name="T8" fmla="*/ 2147483647 w 139"/>
                <a:gd name="T9" fmla="*/ 2147483647 h 257"/>
                <a:gd name="T10" fmla="*/ 2147483647 w 139"/>
                <a:gd name="T11" fmla="*/ 2147483647 h 257"/>
                <a:gd name="T12" fmla="*/ 2147483647 w 139"/>
                <a:gd name="T13" fmla="*/ 2147483647 h 257"/>
                <a:gd name="T14" fmla="*/ 2147483647 w 139"/>
                <a:gd name="T15" fmla="*/ 2147483647 h 257"/>
                <a:gd name="T16" fmla="*/ 2147483647 w 139"/>
                <a:gd name="T17" fmla="*/ 2147483647 h 257"/>
                <a:gd name="T18" fmla="*/ 0 w 139"/>
                <a:gd name="T19" fmla="*/ 2147483647 h 25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39"/>
                <a:gd name="T31" fmla="*/ 0 h 257"/>
                <a:gd name="T32" fmla="*/ 139 w 139"/>
                <a:gd name="T33" fmla="*/ 257 h 25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39" h="257">
                  <a:moveTo>
                    <a:pt x="0" y="27"/>
                  </a:moveTo>
                  <a:lnTo>
                    <a:pt x="102" y="0"/>
                  </a:lnTo>
                  <a:lnTo>
                    <a:pt x="139" y="70"/>
                  </a:lnTo>
                  <a:lnTo>
                    <a:pt x="120" y="88"/>
                  </a:lnTo>
                  <a:lnTo>
                    <a:pt x="127" y="243"/>
                  </a:lnTo>
                  <a:lnTo>
                    <a:pt x="69" y="257"/>
                  </a:lnTo>
                  <a:lnTo>
                    <a:pt x="41" y="193"/>
                  </a:lnTo>
                  <a:lnTo>
                    <a:pt x="39" y="117"/>
                  </a:lnTo>
                  <a:lnTo>
                    <a:pt x="14" y="94"/>
                  </a:lnTo>
                  <a:lnTo>
                    <a:pt x="0" y="27"/>
                  </a:lnTo>
                  <a:close/>
                </a:path>
              </a:pathLst>
            </a:custGeom>
            <a:solidFill>
              <a:schemeClr val="tx1">
                <a:lumMod val="90000"/>
                <a:lumOff val="10000"/>
              </a:schemeClr>
            </a:solidFill>
            <a:ln w="19050">
              <a:solidFill>
                <a:schemeClr val="tx1"/>
              </a:solidFill>
              <a:prstDash val="solid"/>
              <a:round/>
              <a:headEnd/>
              <a:tailEnd/>
            </a:ln>
          </p:spPr>
          <p:txBody>
            <a:bodyPr/>
            <a:lstStyle/>
            <a:p>
              <a:pPr>
                <a:defRPr/>
              </a:pPr>
              <a:endParaRPr lang="en-US" sz="1200" b="1">
                <a:solidFill>
                  <a:schemeClr val="accent6"/>
                </a:solidFill>
                <a:latin typeface="+mj-lt"/>
              </a:endParaRPr>
            </a:p>
          </p:txBody>
        </p:sp>
        <p:sp>
          <p:nvSpPr>
            <p:cNvPr id="11" name="Shape - Utah"/>
            <p:cNvSpPr>
              <a:spLocks noChangeAspect="1"/>
            </p:cNvSpPr>
            <p:nvPr/>
          </p:nvSpPr>
          <p:spPr bwMode="auto">
            <a:xfrm>
              <a:off x="2351088" y="2280469"/>
              <a:ext cx="693738" cy="885825"/>
            </a:xfrm>
            <a:custGeom>
              <a:avLst/>
              <a:gdLst>
                <a:gd name="T0" fmla="*/ 2147483647 w 441"/>
                <a:gd name="T1" fmla="*/ 0 h 569"/>
                <a:gd name="T2" fmla="*/ 2147483647 w 441"/>
                <a:gd name="T3" fmla="*/ 2147483647 h 569"/>
                <a:gd name="T4" fmla="*/ 2147483647 w 441"/>
                <a:gd name="T5" fmla="*/ 2147483647 h 569"/>
                <a:gd name="T6" fmla="*/ 2147483647 w 441"/>
                <a:gd name="T7" fmla="*/ 2147483647 h 569"/>
                <a:gd name="T8" fmla="*/ 2147483647 w 441"/>
                <a:gd name="T9" fmla="*/ 2147483647 h 569"/>
                <a:gd name="T10" fmla="*/ 0 w 441"/>
                <a:gd name="T11" fmla="*/ 2147483647 h 569"/>
                <a:gd name="T12" fmla="*/ 2147483647 w 441"/>
                <a:gd name="T13" fmla="*/ 2147483647 h 569"/>
                <a:gd name="T14" fmla="*/ 2147483647 w 441"/>
                <a:gd name="T15" fmla="*/ 0 h 569"/>
                <a:gd name="T16" fmla="*/ 0 60000 65536"/>
                <a:gd name="T17" fmla="*/ 0 60000 65536"/>
                <a:gd name="T18" fmla="*/ 0 60000 65536"/>
                <a:gd name="T19" fmla="*/ 0 60000 65536"/>
                <a:gd name="T20" fmla="*/ 0 60000 65536"/>
                <a:gd name="T21" fmla="*/ 0 60000 65536"/>
                <a:gd name="T22" fmla="*/ 0 60000 65536"/>
                <a:gd name="T23" fmla="*/ 0 60000 65536"/>
                <a:gd name="T24" fmla="*/ 0 w 441"/>
                <a:gd name="T25" fmla="*/ 0 h 569"/>
                <a:gd name="T26" fmla="*/ 441 w 441"/>
                <a:gd name="T27" fmla="*/ 569 h 5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41" h="569">
                  <a:moveTo>
                    <a:pt x="82" y="0"/>
                  </a:moveTo>
                  <a:lnTo>
                    <a:pt x="298" y="30"/>
                  </a:lnTo>
                  <a:lnTo>
                    <a:pt x="283" y="139"/>
                  </a:lnTo>
                  <a:lnTo>
                    <a:pt x="441" y="154"/>
                  </a:lnTo>
                  <a:lnTo>
                    <a:pt x="398" y="569"/>
                  </a:lnTo>
                  <a:lnTo>
                    <a:pt x="0" y="526"/>
                  </a:lnTo>
                  <a:lnTo>
                    <a:pt x="40" y="261"/>
                  </a:lnTo>
                  <a:lnTo>
                    <a:pt x="82" y="0"/>
                  </a:lnTo>
                  <a:close/>
                </a:path>
              </a:pathLst>
            </a:custGeom>
            <a:solidFill>
              <a:schemeClr val="bg2"/>
            </a:solidFill>
            <a:ln w="19050">
              <a:solidFill>
                <a:schemeClr val="tx1"/>
              </a:solidFill>
              <a:prstDash val="solid"/>
              <a:round/>
              <a:headEnd/>
              <a:tailEnd/>
            </a:ln>
          </p:spPr>
          <p:txBody>
            <a:bodyPr/>
            <a:lstStyle/>
            <a:p>
              <a:pPr>
                <a:defRPr/>
              </a:pPr>
              <a:endParaRPr lang="en-US" sz="1200" b="1">
                <a:latin typeface="+mj-lt"/>
              </a:endParaRPr>
            </a:p>
          </p:txBody>
        </p:sp>
        <p:sp>
          <p:nvSpPr>
            <p:cNvPr id="12" name="Shape - Texas"/>
            <p:cNvSpPr>
              <a:spLocks noChangeAspect="1"/>
            </p:cNvSpPr>
            <p:nvPr/>
          </p:nvSpPr>
          <p:spPr bwMode="auto">
            <a:xfrm>
              <a:off x="3225801" y="3286944"/>
              <a:ext cx="1816100" cy="1662112"/>
            </a:xfrm>
            <a:custGeom>
              <a:avLst/>
              <a:gdLst>
                <a:gd name="T0" fmla="*/ 2147483647 w 1152"/>
                <a:gd name="T1" fmla="*/ 0 h 1067"/>
                <a:gd name="T2" fmla="*/ 2147483647 w 1152"/>
                <a:gd name="T3" fmla="*/ 2147483647 h 1067"/>
                <a:gd name="T4" fmla="*/ 2147483647 w 1152"/>
                <a:gd name="T5" fmla="*/ 2147483647 h 1067"/>
                <a:gd name="T6" fmla="*/ 2147483647 w 1152"/>
                <a:gd name="T7" fmla="*/ 2147483647 h 1067"/>
                <a:gd name="T8" fmla="*/ 2147483647 w 1152"/>
                <a:gd name="T9" fmla="*/ 2147483647 h 1067"/>
                <a:gd name="T10" fmla="*/ 2147483647 w 1152"/>
                <a:gd name="T11" fmla="*/ 2147483647 h 1067"/>
                <a:gd name="T12" fmla="*/ 2147483647 w 1152"/>
                <a:gd name="T13" fmla="*/ 2147483647 h 1067"/>
                <a:gd name="T14" fmla="*/ 2147483647 w 1152"/>
                <a:gd name="T15" fmla="*/ 2147483647 h 1067"/>
                <a:gd name="T16" fmla="*/ 2147483647 w 1152"/>
                <a:gd name="T17" fmla="*/ 2147483647 h 1067"/>
                <a:gd name="T18" fmla="*/ 2147483647 w 1152"/>
                <a:gd name="T19" fmla="*/ 2147483647 h 1067"/>
                <a:gd name="T20" fmla="*/ 2147483647 w 1152"/>
                <a:gd name="T21" fmla="*/ 2147483647 h 1067"/>
                <a:gd name="T22" fmla="*/ 2147483647 w 1152"/>
                <a:gd name="T23" fmla="*/ 2147483647 h 1067"/>
                <a:gd name="T24" fmla="*/ 2147483647 w 1152"/>
                <a:gd name="T25" fmla="*/ 2147483647 h 1067"/>
                <a:gd name="T26" fmla="*/ 2147483647 w 1152"/>
                <a:gd name="T27" fmla="*/ 2147483647 h 1067"/>
                <a:gd name="T28" fmla="*/ 2147483647 w 1152"/>
                <a:gd name="T29" fmla="*/ 2147483647 h 1067"/>
                <a:gd name="T30" fmla="*/ 2147483647 w 1152"/>
                <a:gd name="T31" fmla="*/ 2147483647 h 1067"/>
                <a:gd name="T32" fmla="*/ 2147483647 w 1152"/>
                <a:gd name="T33" fmla="*/ 2147483647 h 1067"/>
                <a:gd name="T34" fmla="*/ 2147483647 w 1152"/>
                <a:gd name="T35" fmla="*/ 2147483647 h 1067"/>
                <a:gd name="T36" fmla="*/ 2147483647 w 1152"/>
                <a:gd name="T37" fmla="*/ 2147483647 h 1067"/>
                <a:gd name="T38" fmla="*/ 2147483647 w 1152"/>
                <a:gd name="T39" fmla="*/ 2147483647 h 1067"/>
                <a:gd name="T40" fmla="*/ 2147483647 w 1152"/>
                <a:gd name="T41" fmla="*/ 2147483647 h 1067"/>
                <a:gd name="T42" fmla="*/ 2147483647 w 1152"/>
                <a:gd name="T43" fmla="*/ 2147483647 h 1067"/>
                <a:gd name="T44" fmla="*/ 2147483647 w 1152"/>
                <a:gd name="T45" fmla="*/ 2147483647 h 1067"/>
                <a:gd name="T46" fmla="*/ 2147483647 w 1152"/>
                <a:gd name="T47" fmla="*/ 2147483647 h 1067"/>
                <a:gd name="T48" fmla="*/ 2147483647 w 1152"/>
                <a:gd name="T49" fmla="*/ 2147483647 h 1067"/>
                <a:gd name="T50" fmla="*/ 2147483647 w 1152"/>
                <a:gd name="T51" fmla="*/ 2147483647 h 1067"/>
                <a:gd name="T52" fmla="*/ 2147483647 w 1152"/>
                <a:gd name="T53" fmla="*/ 2147483647 h 1067"/>
                <a:gd name="T54" fmla="*/ 2147483647 w 1152"/>
                <a:gd name="T55" fmla="*/ 2147483647 h 1067"/>
                <a:gd name="T56" fmla="*/ 2147483647 w 1152"/>
                <a:gd name="T57" fmla="*/ 2147483647 h 1067"/>
                <a:gd name="T58" fmla="*/ 2147483647 w 1152"/>
                <a:gd name="T59" fmla="*/ 2147483647 h 1067"/>
                <a:gd name="T60" fmla="*/ 2147483647 w 1152"/>
                <a:gd name="T61" fmla="*/ 2147483647 h 1067"/>
                <a:gd name="T62" fmla="*/ 2147483647 w 1152"/>
                <a:gd name="T63" fmla="*/ 2147483647 h 1067"/>
                <a:gd name="T64" fmla="*/ 2147483647 w 1152"/>
                <a:gd name="T65" fmla="*/ 2147483647 h 1067"/>
                <a:gd name="T66" fmla="*/ 2147483647 w 1152"/>
                <a:gd name="T67" fmla="*/ 2147483647 h 1067"/>
                <a:gd name="T68" fmla="*/ 2147483647 w 1152"/>
                <a:gd name="T69" fmla="*/ 2147483647 h 1067"/>
                <a:gd name="T70" fmla="*/ 2147483647 w 1152"/>
                <a:gd name="T71" fmla="*/ 2147483647 h 1067"/>
                <a:gd name="T72" fmla="*/ 2147483647 w 1152"/>
                <a:gd name="T73" fmla="*/ 2147483647 h 1067"/>
                <a:gd name="T74" fmla="*/ 2147483647 w 1152"/>
                <a:gd name="T75" fmla="*/ 2147483647 h 1067"/>
                <a:gd name="T76" fmla="*/ 2147483647 w 1152"/>
                <a:gd name="T77" fmla="*/ 2147483647 h 1067"/>
                <a:gd name="T78" fmla="*/ 2147483647 w 1152"/>
                <a:gd name="T79" fmla="*/ 2147483647 h 1067"/>
                <a:gd name="T80" fmla="*/ 2147483647 w 1152"/>
                <a:gd name="T81" fmla="*/ 2147483647 h 1067"/>
                <a:gd name="T82" fmla="*/ 2147483647 w 1152"/>
                <a:gd name="T83" fmla="*/ 2147483647 h 1067"/>
                <a:gd name="T84" fmla="*/ 2147483647 w 1152"/>
                <a:gd name="T85" fmla="*/ 2147483647 h 1067"/>
                <a:gd name="T86" fmla="*/ 2147483647 w 1152"/>
                <a:gd name="T87" fmla="*/ 2147483647 h 1067"/>
                <a:gd name="T88" fmla="*/ 2147483647 w 1152"/>
                <a:gd name="T89" fmla="*/ 2147483647 h 1067"/>
                <a:gd name="T90" fmla="*/ 2147483647 w 1152"/>
                <a:gd name="T91" fmla="*/ 2147483647 h 1067"/>
                <a:gd name="T92" fmla="*/ 0 w 1152"/>
                <a:gd name="T93" fmla="*/ 2147483647 h 1067"/>
                <a:gd name="T94" fmla="*/ 0 w 1152"/>
                <a:gd name="T95" fmla="*/ 2147483647 h 1067"/>
                <a:gd name="T96" fmla="*/ 2147483647 w 1152"/>
                <a:gd name="T97" fmla="*/ 2147483647 h 1067"/>
                <a:gd name="T98" fmla="*/ 2147483647 w 1152"/>
                <a:gd name="T99" fmla="*/ 2147483647 h 1067"/>
                <a:gd name="T100" fmla="*/ 2147483647 w 1152"/>
                <a:gd name="T101" fmla="*/ 0 h 106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152"/>
                <a:gd name="T154" fmla="*/ 0 h 1067"/>
                <a:gd name="T155" fmla="*/ 1152 w 1152"/>
                <a:gd name="T156" fmla="*/ 1067 h 1067"/>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152" h="1067">
                  <a:moveTo>
                    <a:pt x="334" y="0"/>
                  </a:moveTo>
                  <a:lnTo>
                    <a:pt x="589" y="9"/>
                  </a:lnTo>
                  <a:lnTo>
                    <a:pt x="589" y="203"/>
                  </a:lnTo>
                  <a:lnTo>
                    <a:pt x="719" y="257"/>
                  </a:lnTo>
                  <a:lnTo>
                    <a:pt x="754" y="239"/>
                  </a:lnTo>
                  <a:lnTo>
                    <a:pt x="839" y="281"/>
                  </a:lnTo>
                  <a:lnTo>
                    <a:pt x="890" y="278"/>
                  </a:lnTo>
                  <a:lnTo>
                    <a:pt x="988" y="236"/>
                  </a:lnTo>
                  <a:lnTo>
                    <a:pt x="1045" y="276"/>
                  </a:lnTo>
                  <a:lnTo>
                    <a:pt x="1094" y="287"/>
                  </a:lnTo>
                  <a:lnTo>
                    <a:pt x="1094" y="444"/>
                  </a:lnTo>
                  <a:lnTo>
                    <a:pt x="1152" y="543"/>
                  </a:lnTo>
                  <a:lnTo>
                    <a:pt x="1139" y="677"/>
                  </a:lnTo>
                  <a:lnTo>
                    <a:pt x="1076" y="731"/>
                  </a:lnTo>
                  <a:lnTo>
                    <a:pt x="1063" y="681"/>
                  </a:lnTo>
                  <a:lnTo>
                    <a:pt x="1045" y="704"/>
                  </a:lnTo>
                  <a:lnTo>
                    <a:pt x="1058" y="735"/>
                  </a:lnTo>
                  <a:lnTo>
                    <a:pt x="947" y="815"/>
                  </a:lnTo>
                  <a:lnTo>
                    <a:pt x="920" y="820"/>
                  </a:lnTo>
                  <a:lnTo>
                    <a:pt x="862" y="860"/>
                  </a:lnTo>
                  <a:lnTo>
                    <a:pt x="862" y="883"/>
                  </a:lnTo>
                  <a:lnTo>
                    <a:pt x="844" y="887"/>
                  </a:lnTo>
                  <a:lnTo>
                    <a:pt x="857" y="914"/>
                  </a:lnTo>
                  <a:lnTo>
                    <a:pt x="826" y="954"/>
                  </a:lnTo>
                  <a:lnTo>
                    <a:pt x="844" y="1012"/>
                  </a:lnTo>
                  <a:lnTo>
                    <a:pt x="862" y="1032"/>
                  </a:lnTo>
                  <a:lnTo>
                    <a:pt x="857" y="1067"/>
                  </a:lnTo>
                  <a:lnTo>
                    <a:pt x="812" y="1067"/>
                  </a:lnTo>
                  <a:lnTo>
                    <a:pt x="772" y="1049"/>
                  </a:lnTo>
                  <a:lnTo>
                    <a:pt x="745" y="1054"/>
                  </a:lnTo>
                  <a:lnTo>
                    <a:pt x="656" y="1023"/>
                  </a:lnTo>
                  <a:lnTo>
                    <a:pt x="616" y="900"/>
                  </a:lnTo>
                  <a:lnTo>
                    <a:pt x="553" y="842"/>
                  </a:lnTo>
                  <a:lnTo>
                    <a:pt x="498" y="735"/>
                  </a:lnTo>
                  <a:lnTo>
                    <a:pt x="473" y="725"/>
                  </a:lnTo>
                  <a:lnTo>
                    <a:pt x="443" y="698"/>
                  </a:lnTo>
                  <a:lnTo>
                    <a:pt x="414" y="698"/>
                  </a:lnTo>
                  <a:lnTo>
                    <a:pt x="371" y="689"/>
                  </a:lnTo>
                  <a:lnTo>
                    <a:pt x="338" y="698"/>
                  </a:lnTo>
                  <a:lnTo>
                    <a:pt x="316" y="751"/>
                  </a:lnTo>
                  <a:lnTo>
                    <a:pt x="282" y="760"/>
                  </a:lnTo>
                  <a:lnTo>
                    <a:pt x="209" y="719"/>
                  </a:lnTo>
                  <a:lnTo>
                    <a:pt x="166" y="668"/>
                  </a:lnTo>
                  <a:lnTo>
                    <a:pt x="158" y="607"/>
                  </a:lnTo>
                  <a:lnTo>
                    <a:pt x="127" y="565"/>
                  </a:lnTo>
                  <a:lnTo>
                    <a:pt x="54" y="507"/>
                  </a:lnTo>
                  <a:lnTo>
                    <a:pt x="0" y="446"/>
                  </a:lnTo>
                  <a:lnTo>
                    <a:pt x="0" y="421"/>
                  </a:lnTo>
                  <a:lnTo>
                    <a:pt x="174" y="422"/>
                  </a:lnTo>
                  <a:lnTo>
                    <a:pt x="316" y="434"/>
                  </a:lnTo>
                  <a:lnTo>
                    <a:pt x="334" y="0"/>
                  </a:lnTo>
                  <a:close/>
                </a:path>
              </a:pathLst>
            </a:custGeom>
            <a:solidFill>
              <a:schemeClr val="bg2"/>
            </a:solidFill>
            <a:ln w="19050">
              <a:solidFill>
                <a:schemeClr val="tx1"/>
              </a:solidFill>
              <a:prstDash val="solid"/>
              <a:round/>
              <a:headEnd/>
              <a:tailEnd/>
            </a:ln>
          </p:spPr>
          <p:txBody>
            <a:bodyPr/>
            <a:lstStyle/>
            <a:p>
              <a:pPr>
                <a:defRPr/>
              </a:pPr>
              <a:endParaRPr lang="en-US" sz="1100" b="1">
                <a:latin typeface="+mj-lt"/>
                <a:cs typeface="Calibri" pitchFamily="34" charset="0"/>
              </a:endParaRPr>
            </a:p>
          </p:txBody>
        </p:sp>
        <p:sp>
          <p:nvSpPr>
            <p:cNvPr id="13" name="Shape - Tennessee"/>
            <p:cNvSpPr>
              <a:spLocks noChangeAspect="1"/>
            </p:cNvSpPr>
            <p:nvPr/>
          </p:nvSpPr>
          <p:spPr bwMode="auto">
            <a:xfrm>
              <a:off x="5418138" y="3056756"/>
              <a:ext cx="1100138" cy="396875"/>
            </a:xfrm>
            <a:custGeom>
              <a:avLst/>
              <a:gdLst>
                <a:gd name="T0" fmla="*/ 2147483647 w 699"/>
                <a:gd name="T1" fmla="*/ 2147483647 h 255"/>
                <a:gd name="T2" fmla="*/ 2147483647 w 699"/>
                <a:gd name="T3" fmla="*/ 2147483647 h 255"/>
                <a:gd name="T4" fmla="*/ 2147483647 w 699"/>
                <a:gd name="T5" fmla="*/ 2147483647 h 255"/>
                <a:gd name="T6" fmla="*/ 2147483647 w 699"/>
                <a:gd name="T7" fmla="*/ 2147483647 h 255"/>
                <a:gd name="T8" fmla="*/ 0 w 699"/>
                <a:gd name="T9" fmla="*/ 2147483647 h 255"/>
                <a:gd name="T10" fmla="*/ 2147483647 w 699"/>
                <a:gd name="T11" fmla="*/ 2147483647 h 255"/>
                <a:gd name="T12" fmla="*/ 2147483647 w 699"/>
                <a:gd name="T13" fmla="*/ 2147483647 h 255"/>
                <a:gd name="T14" fmla="*/ 2147483647 w 699"/>
                <a:gd name="T15" fmla="*/ 2147483647 h 255"/>
                <a:gd name="T16" fmla="*/ 2147483647 w 699"/>
                <a:gd name="T17" fmla="*/ 2147483647 h 255"/>
                <a:gd name="T18" fmla="*/ 2147483647 w 699"/>
                <a:gd name="T19" fmla="*/ 2147483647 h 255"/>
                <a:gd name="T20" fmla="*/ 2147483647 w 699"/>
                <a:gd name="T21" fmla="*/ 2147483647 h 255"/>
                <a:gd name="T22" fmla="*/ 2147483647 w 699"/>
                <a:gd name="T23" fmla="*/ 0 h 255"/>
                <a:gd name="T24" fmla="*/ 2147483647 w 699"/>
                <a:gd name="T25" fmla="*/ 2147483647 h 255"/>
                <a:gd name="T26" fmla="*/ 2147483647 w 699"/>
                <a:gd name="T27" fmla="*/ 2147483647 h 255"/>
                <a:gd name="T28" fmla="*/ 2147483647 w 699"/>
                <a:gd name="T29" fmla="*/ 2147483647 h 255"/>
                <a:gd name="T30" fmla="*/ 2147483647 w 699"/>
                <a:gd name="T31" fmla="*/ 2147483647 h 25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99"/>
                <a:gd name="T49" fmla="*/ 0 h 255"/>
                <a:gd name="T50" fmla="*/ 699 w 699"/>
                <a:gd name="T51" fmla="*/ 255 h 25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99" h="255">
                  <a:moveTo>
                    <a:pt x="42" y="117"/>
                  </a:moveTo>
                  <a:lnTo>
                    <a:pt x="42" y="121"/>
                  </a:lnTo>
                  <a:lnTo>
                    <a:pt x="30" y="145"/>
                  </a:lnTo>
                  <a:lnTo>
                    <a:pt x="43" y="178"/>
                  </a:lnTo>
                  <a:lnTo>
                    <a:pt x="0" y="206"/>
                  </a:lnTo>
                  <a:lnTo>
                    <a:pt x="9" y="255"/>
                  </a:lnTo>
                  <a:lnTo>
                    <a:pt x="192" y="240"/>
                  </a:lnTo>
                  <a:lnTo>
                    <a:pt x="410" y="215"/>
                  </a:lnTo>
                  <a:lnTo>
                    <a:pt x="519" y="196"/>
                  </a:lnTo>
                  <a:lnTo>
                    <a:pt x="541" y="130"/>
                  </a:lnTo>
                  <a:lnTo>
                    <a:pt x="580" y="127"/>
                  </a:lnTo>
                  <a:lnTo>
                    <a:pt x="699" y="0"/>
                  </a:lnTo>
                  <a:lnTo>
                    <a:pt x="544" y="32"/>
                  </a:lnTo>
                  <a:lnTo>
                    <a:pt x="183" y="84"/>
                  </a:lnTo>
                  <a:lnTo>
                    <a:pt x="186" y="99"/>
                  </a:lnTo>
                  <a:lnTo>
                    <a:pt x="42" y="117"/>
                  </a:lnTo>
                  <a:close/>
                </a:path>
              </a:pathLst>
            </a:custGeom>
            <a:solidFill>
              <a:schemeClr val="bg2"/>
            </a:solidFill>
            <a:ln w="19050">
              <a:solidFill>
                <a:schemeClr val="tx1"/>
              </a:solidFill>
              <a:prstDash val="solid"/>
              <a:round/>
              <a:headEnd/>
              <a:tailEnd/>
            </a:ln>
          </p:spPr>
          <p:txBody>
            <a:bodyPr/>
            <a:lstStyle/>
            <a:p>
              <a:pPr>
                <a:defRPr/>
              </a:pPr>
              <a:endParaRPr lang="en-US" sz="1200" b="1">
                <a:latin typeface="+mj-lt"/>
              </a:endParaRPr>
            </a:p>
          </p:txBody>
        </p:sp>
        <p:sp>
          <p:nvSpPr>
            <p:cNvPr id="14" name="Shape - South Dakota"/>
            <p:cNvSpPr>
              <a:spLocks noChangeAspect="1"/>
            </p:cNvSpPr>
            <p:nvPr/>
          </p:nvSpPr>
          <p:spPr bwMode="auto">
            <a:xfrm>
              <a:off x="3656013" y="1751831"/>
              <a:ext cx="920750" cy="593725"/>
            </a:xfrm>
            <a:custGeom>
              <a:avLst/>
              <a:gdLst>
                <a:gd name="T0" fmla="*/ 2147483647 w 583"/>
                <a:gd name="T1" fmla="*/ 0 h 380"/>
                <a:gd name="T2" fmla="*/ 2147483647 w 583"/>
                <a:gd name="T3" fmla="*/ 2147483647 h 380"/>
                <a:gd name="T4" fmla="*/ 0 w 583"/>
                <a:gd name="T5" fmla="*/ 2147483647 h 380"/>
                <a:gd name="T6" fmla="*/ 2147483647 w 583"/>
                <a:gd name="T7" fmla="*/ 2147483647 h 380"/>
                <a:gd name="T8" fmla="*/ 2147483647 w 583"/>
                <a:gd name="T9" fmla="*/ 2147483647 h 380"/>
                <a:gd name="T10" fmla="*/ 2147483647 w 583"/>
                <a:gd name="T11" fmla="*/ 2147483647 h 380"/>
                <a:gd name="T12" fmla="*/ 2147483647 w 583"/>
                <a:gd name="T13" fmla="*/ 2147483647 h 380"/>
                <a:gd name="T14" fmla="*/ 2147483647 w 583"/>
                <a:gd name="T15" fmla="*/ 2147483647 h 380"/>
                <a:gd name="T16" fmla="*/ 2147483647 w 583"/>
                <a:gd name="T17" fmla="*/ 2147483647 h 380"/>
                <a:gd name="T18" fmla="*/ 2147483647 w 583"/>
                <a:gd name="T19" fmla="*/ 2147483647 h 380"/>
                <a:gd name="T20" fmla="*/ 2147483647 w 583"/>
                <a:gd name="T21" fmla="*/ 2147483647 h 380"/>
                <a:gd name="T22" fmla="*/ 2147483647 w 583"/>
                <a:gd name="T23" fmla="*/ 2147483647 h 380"/>
                <a:gd name="T24" fmla="*/ 2147483647 w 583"/>
                <a:gd name="T25" fmla="*/ 2147483647 h 380"/>
                <a:gd name="T26" fmla="*/ 2147483647 w 583"/>
                <a:gd name="T27" fmla="*/ 0 h 38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83"/>
                <a:gd name="T43" fmla="*/ 0 h 380"/>
                <a:gd name="T44" fmla="*/ 583 w 583"/>
                <a:gd name="T45" fmla="*/ 380 h 38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83" h="380">
                  <a:moveTo>
                    <a:pt x="11" y="0"/>
                  </a:moveTo>
                  <a:lnTo>
                    <a:pt x="9" y="147"/>
                  </a:lnTo>
                  <a:lnTo>
                    <a:pt x="0" y="320"/>
                  </a:lnTo>
                  <a:lnTo>
                    <a:pt x="424" y="326"/>
                  </a:lnTo>
                  <a:lnTo>
                    <a:pt x="468" y="350"/>
                  </a:lnTo>
                  <a:lnTo>
                    <a:pt x="500" y="317"/>
                  </a:lnTo>
                  <a:lnTo>
                    <a:pt x="583" y="380"/>
                  </a:lnTo>
                  <a:lnTo>
                    <a:pt x="571" y="314"/>
                  </a:lnTo>
                  <a:lnTo>
                    <a:pt x="579" y="264"/>
                  </a:lnTo>
                  <a:lnTo>
                    <a:pt x="583" y="91"/>
                  </a:lnTo>
                  <a:lnTo>
                    <a:pt x="546" y="54"/>
                  </a:lnTo>
                  <a:lnTo>
                    <a:pt x="561" y="6"/>
                  </a:lnTo>
                  <a:lnTo>
                    <a:pt x="284" y="4"/>
                  </a:lnTo>
                  <a:lnTo>
                    <a:pt x="11" y="0"/>
                  </a:lnTo>
                  <a:close/>
                </a:path>
              </a:pathLst>
            </a:custGeom>
            <a:solidFill>
              <a:schemeClr val="bg2"/>
            </a:solidFill>
            <a:ln w="19050">
              <a:solidFill>
                <a:schemeClr val="tx1"/>
              </a:solidFill>
              <a:prstDash val="solid"/>
              <a:round/>
              <a:headEnd/>
              <a:tailEnd/>
            </a:ln>
          </p:spPr>
          <p:txBody>
            <a:bodyPr/>
            <a:lstStyle/>
            <a:p>
              <a:pPr>
                <a:defRPr/>
              </a:pPr>
              <a:endParaRPr lang="en-US" sz="1200" b="1">
                <a:latin typeface="+mj-lt"/>
              </a:endParaRPr>
            </a:p>
          </p:txBody>
        </p:sp>
        <p:sp>
          <p:nvSpPr>
            <p:cNvPr id="15" name="Shape - South Carolina"/>
            <p:cNvSpPr>
              <a:spLocks noChangeAspect="1"/>
            </p:cNvSpPr>
            <p:nvPr/>
          </p:nvSpPr>
          <p:spPr bwMode="auto">
            <a:xfrm>
              <a:off x="6359526" y="3248844"/>
              <a:ext cx="646112" cy="503237"/>
            </a:xfrm>
            <a:custGeom>
              <a:avLst/>
              <a:gdLst>
                <a:gd name="T0" fmla="*/ 2147483647 w 408"/>
                <a:gd name="T1" fmla="*/ 2147483647 h 323"/>
                <a:gd name="T2" fmla="*/ 2147483647 w 408"/>
                <a:gd name="T3" fmla="*/ 2147483647 h 323"/>
                <a:gd name="T4" fmla="*/ 2147483647 w 408"/>
                <a:gd name="T5" fmla="*/ 0 h 323"/>
                <a:gd name="T6" fmla="*/ 2147483647 w 408"/>
                <a:gd name="T7" fmla="*/ 2147483647 h 323"/>
                <a:gd name="T8" fmla="*/ 2147483647 w 408"/>
                <a:gd name="T9" fmla="*/ 2147483647 h 323"/>
                <a:gd name="T10" fmla="*/ 2147483647 w 408"/>
                <a:gd name="T11" fmla="*/ 2147483647 h 323"/>
                <a:gd name="T12" fmla="*/ 2147483647 w 408"/>
                <a:gd name="T13" fmla="*/ 2147483647 h 323"/>
                <a:gd name="T14" fmla="*/ 2147483647 w 408"/>
                <a:gd name="T15" fmla="*/ 2147483647 h 323"/>
                <a:gd name="T16" fmla="*/ 2147483647 w 408"/>
                <a:gd name="T17" fmla="*/ 2147483647 h 323"/>
                <a:gd name="T18" fmla="*/ 2147483647 w 408"/>
                <a:gd name="T19" fmla="*/ 2147483647 h 323"/>
                <a:gd name="T20" fmla="*/ 2147483647 w 408"/>
                <a:gd name="T21" fmla="*/ 2147483647 h 323"/>
                <a:gd name="T22" fmla="*/ 2147483647 w 408"/>
                <a:gd name="T23" fmla="*/ 2147483647 h 323"/>
                <a:gd name="T24" fmla="*/ 2147483647 w 408"/>
                <a:gd name="T25" fmla="*/ 2147483647 h 323"/>
                <a:gd name="T26" fmla="*/ 2147483647 w 408"/>
                <a:gd name="T27" fmla="*/ 2147483647 h 323"/>
                <a:gd name="T28" fmla="*/ 0 w 408"/>
                <a:gd name="T29" fmla="*/ 2147483647 h 323"/>
                <a:gd name="T30" fmla="*/ 2147483647 w 408"/>
                <a:gd name="T31" fmla="*/ 2147483647 h 32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8"/>
                <a:gd name="T49" fmla="*/ 0 h 323"/>
                <a:gd name="T50" fmla="*/ 408 w 408"/>
                <a:gd name="T51" fmla="*/ 323 h 32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8" h="323">
                  <a:moveTo>
                    <a:pt x="15" y="58"/>
                  </a:moveTo>
                  <a:lnTo>
                    <a:pt x="47" y="27"/>
                  </a:lnTo>
                  <a:lnTo>
                    <a:pt x="170" y="0"/>
                  </a:lnTo>
                  <a:lnTo>
                    <a:pt x="207" y="18"/>
                  </a:lnTo>
                  <a:lnTo>
                    <a:pt x="286" y="5"/>
                  </a:lnTo>
                  <a:lnTo>
                    <a:pt x="350" y="51"/>
                  </a:lnTo>
                  <a:lnTo>
                    <a:pt x="408" y="86"/>
                  </a:lnTo>
                  <a:lnTo>
                    <a:pt x="375" y="183"/>
                  </a:lnTo>
                  <a:lnTo>
                    <a:pt x="326" y="233"/>
                  </a:lnTo>
                  <a:lnTo>
                    <a:pt x="272" y="247"/>
                  </a:lnTo>
                  <a:lnTo>
                    <a:pt x="283" y="286"/>
                  </a:lnTo>
                  <a:lnTo>
                    <a:pt x="250" y="323"/>
                  </a:lnTo>
                  <a:lnTo>
                    <a:pt x="187" y="233"/>
                  </a:lnTo>
                  <a:lnTo>
                    <a:pt x="26" y="86"/>
                  </a:lnTo>
                  <a:lnTo>
                    <a:pt x="0" y="86"/>
                  </a:lnTo>
                  <a:lnTo>
                    <a:pt x="15" y="58"/>
                  </a:lnTo>
                  <a:close/>
                </a:path>
              </a:pathLst>
            </a:custGeom>
            <a:solidFill>
              <a:schemeClr val="bg2"/>
            </a:solidFill>
            <a:ln w="19050">
              <a:solidFill>
                <a:schemeClr val="tx1"/>
              </a:solidFill>
              <a:prstDash val="solid"/>
              <a:round/>
              <a:headEnd/>
              <a:tailEnd/>
            </a:ln>
          </p:spPr>
          <p:txBody>
            <a:bodyPr/>
            <a:lstStyle/>
            <a:p>
              <a:pPr>
                <a:defRPr/>
              </a:pPr>
              <a:endParaRPr lang="en-US" sz="1200" b="1">
                <a:latin typeface="+mj-lt"/>
              </a:endParaRPr>
            </a:p>
          </p:txBody>
        </p:sp>
        <p:sp>
          <p:nvSpPr>
            <p:cNvPr id="16" name="Shape - Rhode Island"/>
            <p:cNvSpPr>
              <a:spLocks noChangeAspect="1"/>
            </p:cNvSpPr>
            <p:nvPr/>
          </p:nvSpPr>
          <p:spPr bwMode="auto">
            <a:xfrm>
              <a:off x="7483476" y="1894706"/>
              <a:ext cx="120650" cy="101600"/>
            </a:xfrm>
            <a:custGeom>
              <a:avLst/>
              <a:gdLst>
                <a:gd name="T0" fmla="*/ 0 w 77"/>
                <a:gd name="T1" fmla="*/ 2147483647 h 64"/>
                <a:gd name="T2" fmla="*/ 2147483647 w 77"/>
                <a:gd name="T3" fmla="*/ 0 h 64"/>
                <a:gd name="T4" fmla="*/ 2147483647 w 77"/>
                <a:gd name="T5" fmla="*/ 2147483647 h 64"/>
                <a:gd name="T6" fmla="*/ 2147483647 w 77"/>
                <a:gd name="T7" fmla="*/ 2147483647 h 64"/>
                <a:gd name="T8" fmla="*/ 2147483647 w 77"/>
                <a:gd name="T9" fmla="*/ 2147483647 h 64"/>
                <a:gd name="T10" fmla="*/ 2147483647 w 77"/>
                <a:gd name="T11" fmla="*/ 2147483647 h 64"/>
                <a:gd name="T12" fmla="*/ 0 w 77"/>
                <a:gd name="T13" fmla="*/ 2147483647 h 64"/>
                <a:gd name="T14" fmla="*/ 0 60000 65536"/>
                <a:gd name="T15" fmla="*/ 0 60000 65536"/>
                <a:gd name="T16" fmla="*/ 0 60000 65536"/>
                <a:gd name="T17" fmla="*/ 0 60000 65536"/>
                <a:gd name="T18" fmla="*/ 0 60000 65536"/>
                <a:gd name="T19" fmla="*/ 0 60000 65536"/>
                <a:gd name="T20" fmla="*/ 0 60000 65536"/>
                <a:gd name="T21" fmla="*/ 0 w 77"/>
                <a:gd name="T22" fmla="*/ 0 h 64"/>
                <a:gd name="T23" fmla="*/ 77 w 77"/>
                <a:gd name="T24" fmla="*/ 64 h 6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64">
                  <a:moveTo>
                    <a:pt x="0" y="10"/>
                  </a:moveTo>
                  <a:lnTo>
                    <a:pt x="32" y="0"/>
                  </a:lnTo>
                  <a:lnTo>
                    <a:pt x="77" y="33"/>
                  </a:lnTo>
                  <a:lnTo>
                    <a:pt x="68" y="42"/>
                  </a:lnTo>
                  <a:lnTo>
                    <a:pt x="46" y="42"/>
                  </a:lnTo>
                  <a:lnTo>
                    <a:pt x="35" y="64"/>
                  </a:lnTo>
                  <a:lnTo>
                    <a:pt x="0" y="10"/>
                  </a:lnTo>
                  <a:close/>
                </a:path>
              </a:pathLst>
            </a:custGeom>
            <a:solidFill>
              <a:schemeClr val="tx1">
                <a:lumMod val="90000"/>
                <a:lumOff val="10000"/>
              </a:schemeClr>
            </a:solidFill>
            <a:ln w="19050">
              <a:solidFill>
                <a:schemeClr val="tx1"/>
              </a:solidFill>
              <a:prstDash val="solid"/>
              <a:round/>
              <a:headEnd/>
              <a:tailEnd/>
            </a:ln>
          </p:spPr>
          <p:txBody>
            <a:bodyPr/>
            <a:lstStyle/>
            <a:p>
              <a:pPr>
                <a:defRPr/>
              </a:pPr>
              <a:endParaRPr lang="en-US" sz="1200" b="1">
                <a:latin typeface="+mj-lt"/>
              </a:endParaRPr>
            </a:p>
          </p:txBody>
        </p:sp>
        <p:sp>
          <p:nvSpPr>
            <p:cNvPr id="17" name="Shape - Pennsylvania"/>
            <p:cNvSpPr>
              <a:spLocks noChangeAspect="1"/>
            </p:cNvSpPr>
            <p:nvPr/>
          </p:nvSpPr>
          <p:spPr bwMode="auto">
            <a:xfrm>
              <a:off x="6467476" y="2024881"/>
              <a:ext cx="746125" cy="482600"/>
            </a:xfrm>
            <a:custGeom>
              <a:avLst/>
              <a:gdLst>
                <a:gd name="T0" fmla="*/ 43 w 473"/>
                <a:gd name="T1" fmla="*/ 45 h 310"/>
                <a:gd name="T2" fmla="*/ 0 w 473"/>
                <a:gd name="T3" fmla="*/ 87 h 310"/>
                <a:gd name="T4" fmla="*/ 24 w 473"/>
                <a:gd name="T5" fmla="*/ 237 h 310"/>
                <a:gd name="T6" fmla="*/ 43 w 473"/>
                <a:gd name="T7" fmla="*/ 310 h 310"/>
                <a:gd name="T8" fmla="*/ 124 w 473"/>
                <a:gd name="T9" fmla="*/ 304 h 310"/>
                <a:gd name="T10" fmla="*/ 422 w 473"/>
                <a:gd name="T11" fmla="*/ 248 h 310"/>
                <a:gd name="T12" fmla="*/ 443 w 473"/>
                <a:gd name="T13" fmla="*/ 239 h 310"/>
                <a:gd name="T14" fmla="*/ 473 w 473"/>
                <a:gd name="T15" fmla="*/ 169 h 310"/>
                <a:gd name="T16" fmla="*/ 428 w 473"/>
                <a:gd name="T17" fmla="*/ 130 h 310"/>
                <a:gd name="T18" fmla="*/ 452 w 473"/>
                <a:gd name="T19" fmla="*/ 41 h 310"/>
                <a:gd name="T20" fmla="*/ 418 w 473"/>
                <a:gd name="T21" fmla="*/ 32 h 310"/>
                <a:gd name="T22" fmla="*/ 418 w 473"/>
                <a:gd name="T23" fmla="*/ 9 h 310"/>
                <a:gd name="T24" fmla="*/ 403 w 473"/>
                <a:gd name="T25" fmla="*/ 0 h 310"/>
                <a:gd name="T26" fmla="*/ 57 w 473"/>
                <a:gd name="T27" fmla="*/ 64 h 310"/>
                <a:gd name="T28" fmla="*/ 43 w 473"/>
                <a:gd name="T29" fmla="*/ 45 h 31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73"/>
                <a:gd name="T46" fmla="*/ 0 h 310"/>
                <a:gd name="T47" fmla="*/ 473 w 473"/>
                <a:gd name="T48" fmla="*/ 310 h 31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73" h="310">
                  <a:moveTo>
                    <a:pt x="43" y="45"/>
                  </a:moveTo>
                  <a:lnTo>
                    <a:pt x="0" y="87"/>
                  </a:lnTo>
                  <a:lnTo>
                    <a:pt x="24" y="237"/>
                  </a:lnTo>
                  <a:lnTo>
                    <a:pt x="43" y="310"/>
                  </a:lnTo>
                  <a:lnTo>
                    <a:pt x="124" y="304"/>
                  </a:lnTo>
                  <a:lnTo>
                    <a:pt x="422" y="248"/>
                  </a:lnTo>
                  <a:lnTo>
                    <a:pt x="443" y="239"/>
                  </a:lnTo>
                  <a:lnTo>
                    <a:pt x="473" y="169"/>
                  </a:lnTo>
                  <a:lnTo>
                    <a:pt x="428" y="130"/>
                  </a:lnTo>
                  <a:lnTo>
                    <a:pt x="452" y="41"/>
                  </a:lnTo>
                  <a:lnTo>
                    <a:pt x="418" y="32"/>
                  </a:lnTo>
                  <a:lnTo>
                    <a:pt x="418" y="9"/>
                  </a:lnTo>
                  <a:lnTo>
                    <a:pt x="403" y="0"/>
                  </a:lnTo>
                  <a:lnTo>
                    <a:pt x="57" y="64"/>
                  </a:lnTo>
                  <a:lnTo>
                    <a:pt x="43" y="45"/>
                  </a:lnTo>
                  <a:close/>
                </a:path>
              </a:pathLst>
            </a:custGeom>
            <a:solidFill>
              <a:schemeClr val="tx1">
                <a:lumMod val="90000"/>
                <a:lumOff val="10000"/>
              </a:schemeClr>
            </a:solidFill>
            <a:ln w="19050">
              <a:solidFill>
                <a:schemeClr val="tx1"/>
              </a:solidFill>
              <a:prstDash val="solid"/>
              <a:round/>
              <a:headEnd/>
              <a:tailEnd/>
            </a:ln>
          </p:spPr>
          <p:txBody>
            <a:bodyPr/>
            <a:lstStyle/>
            <a:p>
              <a:pPr>
                <a:defRPr/>
              </a:pPr>
              <a:endParaRPr lang="en-US" sz="1200" b="1">
                <a:solidFill>
                  <a:schemeClr val="accent6"/>
                </a:solidFill>
                <a:latin typeface="+mj-lt"/>
              </a:endParaRPr>
            </a:p>
          </p:txBody>
        </p:sp>
        <p:sp>
          <p:nvSpPr>
            <p:cNvPr id="18" name="Shape - Oregon"/>
            <p:cNvSpPr>
              <a:spLocks noChangeAspect="1"/>
            </p:cNvSpPr>
            <p:nvPr/>
          </p:nvSpPr>
          <p:spPr bwMode="auto">
            <a:xfrm>
              <a:off x="1263651" y="1432744"/>
              <a:ext cx="1044575" cy="784225"/>
            </a:xfrm>
            <a:custGeom>
              <a:avLst/>
              <a:gdLst>
                <a:gd name="T0" fmla="*/ 145 w 662"/>
                <a:gd name="T1" fmla="*/ 0 h 505"/>
                <a:gd name="T2" fmla="*/ 126 w 662"/>
                <a:gd name="T3" fmla="*/ 11 h 505"/>
                <a:gd name="T4" fmla="*/ 114 w 662"/>
                <a:gd name="T5" fmla="*/ 55 h 505"/>
                <a:gd name="T6" fmla="*/ 102 w 662"/>
                <a:gd name="T7" fmla="*/ 93 h 505"/>
                <a:gd name="T8" fmla="*/ 93 w 662"/>
                <a:gd name="T9" fmla="*/ 123 h 505"/>
                <a:gd name="T10" fmla="*/ 81 w 662"/>
                <a:gd name="T11" fmla="*/ 155 h 505"/>
                <a:gd name="T12" fmla="*/ 67 w 662"/>
                <a:gd name="T13" fmla="*/ 188 h 505"/>
                <a:gd name="T14" fmla="*/ 50 w 662"/>
                <a:gd name="T15" fmla="*/ 224 h 505"/>
                <a:gd name="T16" fmla="*/ 26 w 662"/>
                <a:gd name="T17" fmla="*/ 266 h 505"/>
                <a:gd name="T18" fmla="*/ 0 w 662"/>
                <a:gd name="T19" fmla="*/ 306 h 505"/>
                <a:gd name="T20" fmla="*/ 0 w 662"/>
                <a:gd name="T21" fmla="*/ 394 h 505"/>
                <a:gd name="T22" fmla="*/ 371 w 662"/>
                <a:gd name="T23" fmla="*/ 470 h 505"/>
                <a:gd name="T24" fmla="*/ 543 w 662"/>
                <a:gd name="T25" fmla="*/ 505 h 505"/>
                <a:gd name="T26" fmla="*/ 579 w 662"/>
                <a:gd name="T27" fmla="*/ 330 h 505"/>
                <a:gd name="T28" fmla="*/ 601 w 662"/>
                <a:gd name="T29" fmla="*/ 315 h 505"/>
                <a:gd name="T30" fmla="*/ 580 w 662"/>
                <a:gd name="T31" fmla="*/ 276 h 505"/>
                <a:gd name="T32" fmla="*/ 591 w 662"/>
                <a:gd name="T33" fmla="*/ 236 h 505"/>
                <a:gd name="T34" fmla="*/ 662 w 662"/>
                <a:gd name="T35" fmla="*/ 169 h 505"/>
                <a:gd name="T36" fmla="*/ 613 w 662"/>
                <a:gd name="T37" fmla="*/ 108 h 505"/>
                <a:gd name="T38" fmla="*/ 407 w 662"/>
                <a:gd name="T39" fmla="*/ 64 h 505"/>
                <a:gd name="T40" fmla="*/ 379 w 662"/>
                <a:gd name="T41" fmla="*/ 82 h 505"/>
                <a:gd name="T42" fmla="*/ 342 w 662"/>
                <a:gd name="T43" fmla="*/ 52 h 505"/>
                <a:gd name="T44" fmla="*/ 309 w 662"/>
                <a:gd name="T45" fmla="*/ 84 h 505"/>
                <a:gd name="T46" fmla="*/ 278 w 662"/>
                <a:gd name="T47" fmla="*/ 52 h 505"/>
                <a:gd name="T48" fmla="*/ 196 w 662"/>
                <a:gd name="T49" fmla="*/ 54 h 505"/>
                <a:gd name="T50" fmla="*/ 206 w 662"/>
                <a:gd name="T51" fmla="*/ 5 h 505"/>
                <a:gd name="T52" fmla="*/ 145 w 662"/>
                <a:gd name="T53" fmla="*/ 0 h 50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62"/>
                <a:gd name="T82" fmla="*/ 0 h 505"/>
                <a:gd name="T83" fmla="*/ 662 w 662"/>
                <a:gd name="T84" fmla="*/ 505 h 50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62" h="505">
                  <a:moveTo>
                    <a:pt x="145" y="0"/>
                  </a:moveTo>
                  <a:lnTo>
                    <a:pt x="126" y="11"/>
                  </a:lnTo>
                  <a:lnTo>
                    <a:pt x="114" y="55"/>
                  </a:lnTo>
                  <a:lnTo>
                    <a:pt x="102" y="93"/>
                  </a:lnTo>
                  <a:lnTo>
                    <a:pt x="93" y="123"/>
                  </a:lnTo>
                  <a:lnTo>
                    <a:pt x="81" y="155"/>
                  </a:lnTo>
                  <a:lnTo>
                    <a:pt x="67" y="188"/>
                  </a:lnTo>
                  <a:lnTo>
                    <a:pt x="50" y="224"/>
                  </a:lnTo>
                  <a:lnTo>
                    <a:pt x="26" y="266"/>
                  </a:lnTo>
                  <a:lnTo>
                    <a:pt x="0" y="306"/>
                  </a:lnTo>
                  <a:lnTo>
                    <a:pt x="0" y="394"/>
                  </a:lnTo>
                  <a:lnTo>
                    <a:pt x="371" y="470"/>
                  </a:lnTo>
                  <a:lnTo>
                    <a:pt x="543" y="505"/>
                  </a:lnTo>
                  <a:lnTo>
                    <a:pt x="579" y="330"/>
                  </a:lnTo>
                  <a:lnTo>
                    <a:pt x="601" y="315"/>
                  </a:lnTo>
                  <a:lnTo>
                    <a:pt x="580" y="276"/>
                  </a:lnTo>
                  <a:lnTo>
                    <a:pt x="591" y="236"/>
                  </a:lnTo>
                  <a:lnTo>
                    <a:pt x="662" y="169"/>
                  </a:lnTo>
                  <a:lnTo>
                    <a:pt x="613" y="108"/>
                  </a:lnTo>
                  <a:lnTo>
                    <a:pt x="407" y="64"/>
                  </a:lnTo>
                  <a:lnTo>
                    <a:pt x="379" y="82"/>
                  </a:lnTo>
                  <a:lnTo>
                    <a:pt x="342" y="52"/>
                  </a:lnTo>
                  <a:lnTo>
                    <a:pt x="309" y="84"/>
                  </a:lnTo>
                  <a:lnTo>
                    <a:pt x="278" y="52"/>
                  </a:lnTo>
                  <a:lnTo>
                    <a:pt x="196" y="54"/>
                  </a:lnTo>
                  <a:lnTo>
                    <a:pt x="206" y="5"/>
                  </a:lnTo>
                  <a:lnTo>
                    <a:pt x="145" y="0"/>
                  </a:lnTo>
                  <a:close/>
                </a:path>
              </a:pathLst>
            </a:custGeom>
            <a:solidFill>
              <a:schemeClr val="tx1">
                <a:lumMod val="90000"/>
                <a:lumOff val="10000"/>
              </a:schemeClr>
            </a:solidFill>
            <a:ln w="19050">
              <a:solidFill>
                <a:schemeClr val="tx1"/>
              </a:solidFill>
              <a:prstDash val="solid"/>
              <a:round/>
              <a:headEnd/>
              <a:tailEnd/>
            </a:ln>
          </p:spPr>
          <p:txBody>
            <a:bodyPr/>
            <a:lstStyle/>
            <a:p>
              <a:pPr>
                <a:defRPr/>
              </a:pPr>
              <a:endParaRPr lang="en-US" sz="1200" b="1">
                <a:latin typeface="+mj-lt"/>
              </a:endParaRPr>
            </a:p>
          </p:txBody>
        </p:sp>
        <p:sp>
          <p:nvSpPr>
            <p:cNvPr id="19" name="Shape - Oklahoma"/>
            <p:cNvSpPr>
              <a:spLocks noChangeAspect="1"/>
            </p:cNvSpPr>
            <p:nvPr/>
          </p:nvSpPr>
          <p:spPr bwMode="auto">
            <a:xfrm>
              <a:off x="3752851" y="3191694"/>
              <a:ext cx="1125537" cy="534987"/>
            </a:xfrm>
            <a:custGeom>
              <a:avLst/>
              <a:gdLst>
                <a:gd name="T0" fmla="*/ 2147483647 w 713"/>
                <a:gd name="T1" fmla="*/ 0 h 343"/>
                <a:gd name="T2" fmla="*/ 0 w 713"/>
                <a:gd name="T3" fmla="*/ 2147483647 h 343"/>
                <a:gd name="T4" fmla="*/ 2147483647 w 713"/>
                <a:gd name="T5" fmla="*/ 2147483647 h 343"/>
                <a:gd name="T6" fmla="*/ 2147483647 w 713"/>
                <a:gd name="T7" fmla="*/ 2147483647 h 343"/>
                <a:gd name="T8" fmla="*/ 2147483647 w 713"/>
                <a:gd name="T9" fmla="*/ 2147483647 h 343"/>
                <a:gd name="T10" fmla="*/ 2147483647 w 713"/>
                <a:gd name="T11" fmla="*/ 2147483647 h 343"/>
                <a:gd name="T12" fmla="*/ 2147483647 w 713"/>
                <a:gd name="T13" fmla="*/ 2147483647 h 343"/>
                <a:gd name="T14" fmla="*/ 2147483647 w 713"/>
                <a:gd name="T15" fmla="*/ 2147483647 h 343"/>
                <a:gd name="T16" fmla="*/ 2147483647 w 713"/>
                <a:gd name="T17" fmla="*/ 2147483647 h 343"/>
                <a:gd name="T18" fmla="*/ 2147483647 w 713"/>
                <a:gd name="T19" fmla="*/ 2147483647 h 343"/>
                <a:gd name="T20" fmla="*/ 2147483647 w 713"/>
                <a:gd name="T21" fmla="*/ 2147483647 h 343"/>
                <a:gd name="T22" fmla="*/ 2147483647 w 713"/>
                <a:gd name="T23" fmla="*/ 2147483647 h 343"/>
                <a:gd name="T24" fmla="*/ 2147483647 w 713"/>
                <a:gd name="T25" fmla="*/ 0 h 34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13"/>
                <a:gd name="T40" fmla="*/ 0 h 343"/>
                <a:gd name="T41" fmla="*/ 713 w 713"/>
                <a:gd name="T42" fmla="*/ 343 h 34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13" h="343">
                  <a:moveTo>
                    <a:pt x="4" y="0"/>
                  </a:moveTo>
                  <a:lnTo>
                    <a:pt x="0" y="61"/>
                  </a:lnTo>
                  <a:lnTo>
                    <a:pt x="253" y="70"/>
                  </a:lnTo>
                  <a:lnTo>
                    <a:pt x="255" y="266"/>
                  </a:lnTo>
                  <a:lnTo>
                    <a:pt x="385" y="319"/>
                  </a:lnTo>
                  <a:lnTo>
                    <a:pt x="420" y="300"/>
                  </a:lnTo>
                  <a:lnTo>
                    <a:pt x="502" y="343"/>
                  </a:lnTo>
                  <a:lnTo>
                    <a:pt x="556" y="342"/>
                  </a:lnTo>
                  <a:lnTo>
                    <a:pt x="654" y="300"/>
                  </a:lnTo>
                  <a:lnTo>
                    <a:pt x="713" y="340"/>
                  </a:lnTo>
                  <a:lnTo>
                    <a:pt x="713" y="128"/>
                  </a:lnTo>
                  <a:lnTo>
                    <a:pt x="695" y="5"/>
                  </a:lnTo>
                  <a:lnTo>
                    <a:pt x="4" y="0"/>
                  </a:lnTo>
                  <a:close/>
                </a:path>
              </a:pathLst>
            </a:custGeom>
            <a:solidFill>
              <a:schemeClr val="bg2"/>
            </a:solidFill>
            <a:ln w="19050">
              <a:solidFill>
                <a:schemeClr val="tx1"/>
              </a:solidFill>
              <a:prstDash val="solid"/>
              <a:round/>
              <a:headEnd/>
              <a:tailEnd/>
            </a:ln>
          </p:spPr>
          <p:txBody>
            <a:bodyPr/>
            <a:lstStyle/>
            <a:p>
              <a:pPr>
                <a:defRPr/>
              </a:pPr>
              <a:endParaRPr lang="en-US" sz="1200" b="1">
                <a:latin typeface="+mj-lt"/>
              </a:endParaRPr>
            </a:p>
          </p:txBody>
        </p:sp>
        <p:sp>
          <p:nvSpPr>
            <p:cNvPr id="20" name="Shape - Ohio"/>
            <p:cNvSpPr>
              <a:spLocks noChangeAspect="1"/>
            </p:cNvSpPr>
            <p:nvPr/>
          </p:nvSpPr>
          <p:spPr bwMode="auto">
            <a:xfrm>
              <a:off x="5962651" y="2158231"/>
              <a:ext cx="547687" cy="619125"/>
            </a:xfrm>
            <a:custGeom>
              <a:avLst/>
              <a:gdLst>
                <a:gd name="T0" fmla="*/ 0 w 345"/>
                <a:gd name="T1" fmla="*/ 89 h 398"/>
                <a:gd name="T2" fmla="*/ 155 w 345"/>
                <a:gd name="T3" fmla="*/ 74 h 398"/>
                <a:gd name="T4" fmla="*/ 188 w 345"/>
                <a:gd name="T5" fmla="*/ 80 h 398"/>
                <a:gd name="T6" fmla="*/ 261 w 345"/>
                <a:gd name="T7" fmla="*/ 46 h 398"/>
                <a:gd name="T8" fmla="*/ 277 w 345"/>
                <a:gd name="T9" fmla="*/ 15 h 398"/>
                <a:gd name="T10" fmla="*/ 321 w 345"/>
                <a:gd name="T11" fmla="*/ 0 h 398"/>
                <a:gd name="T12" fmla="*/ 345 w 345"/>
                <a:gd name="T13" fmla="*/ 150 h 398"/>
                <a:gd name="T14" fmla="*/ 327 w 345"/>
                <a:gd name="T15" fmla="*/ 167 h 398"/>
                <a:gd name="T16" fmla="*/ 331 w 345"/>
                <a:gd name="T17" fmla="*/ 271 h 398"/>
                <a:gd name="T18" fmla="*/ 297 w 345"/>
                <a:gd name="T19" fmla="*/ 280 h 398"/>
                <a:gd name="T20" fmla="*/ 277 w 345"/>
                <a:gd name="T21" fmla="*/ 338 h 398"/>
                <a:gd name="T22" fmla="*/ 251 w 345"/>
                <a:gd name="T23" fmla="*/ 331 h 398"/>
                <a:gd name="T24" fmla="*/ 242 w 345"/>
                <a:gd name="T25" fmla="*/ 398 h 398"/>
                <a:gd name="T26" fmla="*/ 203 w 345"/>
                <a:gd name="T27" fmla="*/ 369 h 398"/>
                <a:gd name="T28" fmla="*/ 127 w 345"/>
                <a:gd name="T29" fmla="*/ 387 h 398"/>
                <a:gd name="T30" fmla="*/ 94 w 345"/>
                <a:gd name="T31" fmla="*/ 362 h 398"/>
                <a:gd name="T32" fmla="*/ 51 w 345"/>
                <a:gd name="T33" fmla="*/ 360 h 398"/>
                <a:gd name="T34" fmla="*/ 29 w 345"/>
                <a:gd name="T35" fmla="*/ 249 h 398"/>
                <a:gd name="T36" fmla="*/ 0 w 345"/>
                <a:gd name="T37" fmla="*/ 89 h 39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45"/>
                <a:gd name="T58" fmla="*/ 0 h 398"/>
                <a:gd name="T59" fmla="*/ 345 w 345"/>
                <a:gd name="T60" fmla="*/ 398 h 39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45" h="398">
                  <a:moveTo>
                    <a:pt x="0" y="89"/>
                  </a:moveTo>
                  <a:lnTo>
                    <a:pt x="155" y="74"/>
                  </a:lnTo>
                  <a:lnTo>
                    <a:pt x="188" y="80"/>
                  </a:lnTo>
                  <a:lnTo>
                    <a:pt x="261" y="46"/>
                  </a:lnTo>
                  <a:lnTo>
                    <a:pt x="277" y="15"/>
                  </a:lnTo>
                  <a:lnTo>
                    <a:pt x="321" y="0"/>
                  </a:lnTo>
                  <a:lnTo>
                    <a:pt x="345" y="150"/>
                  </a:lnTo>
                  <a:lnTo>
                    <a:pt x="327" y="167"/>
                  </a:lnTo>
                  <a:lnTo>
                    <a:pt x="331" y="271"/>
                  </a:lnTo>
                  <a:lnTo>
                    <a:pt x="297" y="280"/>
                  </a:lnTo>
                  <a:lnTo>
                    <a:pt x="277" y="338"/>
                  </a:lnTo>
                  <a:lnTo>
                    <a:pt x="251" y="331"/>
                  </a:lnTo>
                  <a:lnTo>
                    <a:pt x="242" y="398"/>
                  </a:lnTo>
                  <a:lnTo>
                    <a:pt x="203" y="369"/>
                  </a:lnTo>
                  <a:lnTo>
                    <a:pt x="127" y="387"/>
                  </a:lnTo>
                  <a:lnTo>
                    <a:pt x="94" y="362"/>
                  </a:lnTo>
                  <a:lnTo>
                    <a:pt x="51" y="360"/>
                  </a:lnTo>
                  <a:lnTo>
                    <a:pt x="29" y="249"/>
                  </a:lnTo>
                  <a:lnTo>
                    <a:pt x="0" y="89"/>
                  </a:lnTo>
                  <a:close/>
                </a:path>
              </a:pathLst>
            </a:custGeom>
            <a:solidFill>
              <a:schemeClr val="tx1">
                <a:lumMod val="90000"/>
                <a:lumOff val="10000"/>
              </a:schemeClr>
            </a:solidFill>
            <a:ln w="19050">
              <a:solidFill>
                <a:schemeClr val="tx1"/>
              </a:solidFill>
              <a:prstDash val="solid"/>
              <a:round/>
              <a:headEnd/>
              <a:tailEnd/>
            </a:ln>
          </p:spPr>
          <p:txBody>
            <a:bodyPr/>
            <a:lstStyle/>
            <a:p>
              <a:pPr>
                <a:defRPr/>
              </a:pPr>
              <a:endParaRPr lang="en-US" sz="1200" b="1">
                <a:latin typeface="+mj-lt"/>
              </a:endParaRPr>
            </a:p>
          </p:txBody>
        </p:sp>
        <p:sp>
          <p:nvSpPr>
            <p:cNvPr id="21" name="Shape - North Dakota"/>
            <p:cNvSpPr>
              <a:spLocks noChangeAspect="1"/>
            </p:cNvSpPr>
            <p:nvPr/>
          </p:nvSpPr>
          <p:spPr bwMode="auto">
            <a:xfrm>
              <a:off x="3686176" y="1266056"/>
              <a:ext cx="876300" cy="506413"/>
            </a:xfrm>
            <a:custGeom>
              <a:avLst/>
              <a:gdLst>
                <a:gd name="T0" fmla="*/ 2147483647 w 555"/>
                <a:gd name="T1" fmla="*/ 0 h 325"/>
                <a:gd name="T2" fmla="*/ 2147483647 w 555"/>
                <a:gd name="T3" fmla="*/ 2147483647 h 325"/>
                <a:gd name="T4" fmla="*/ 2147483647 w 555"/>
                <a:gd name="T5" fmla="*/ 2147483647 h 325"/>
                <a:gd name="T6" fmla="*/ 2147483647 w 555"/>
                <a:gd name="T7" fmla="*/ 2147483647 h 325"/>
                <a:gd name="T8" fmla="*/ 2147483647 w 555"/>
                <a:gd name="T9" fmla="*/ 2147483647 h 325"/>
                <a:gd name="T10" fmla="*/ 2147483647 w 555"/>
                <a:gd name="T11" fmla="*/ 2147483647 h 325"/>
                <a:gd name="T12" fmla="*/ 2147483647 w 555"/>
                <a:gd name="T13" fmla="*/ 2147483647 h 325"/>
                <a:gd name="T14" fmla="*/ 0 w 555"/>
                <a:gd name="T15" fmla="*/ 2147483647 h 325"/>
                <a:gd name="T16" fmla="*/ 2147483647 w 555"/>
                <a:gd name="T17" fmla="*/ 0 h 3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55"/>
                <a:gd name="T28" fmla="*/ 0 h 325"/>
                <a:gd name="T29" fmla="*/ 555 w 555"/>
                <a:gd name="T30" fmla="*/ 325 h 3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55" h="325">
                  <a:moveTo>
                    <a:pt x="2" y="0"/>
                  </a:moveTo>
                  <a:lnTo>
                    <a:pt x="465" y="10"/>
                  </a:lnTo>
                  <a:lnTo>
                    <a:pt x="500" y="106"/>
                  </a:lnTo>
                  <a:lnTo>
                    <a:pt x="532" y="179"/>
                  </a:lnTo>
                  <a:lnTo>
                    <a:pt x="555" y="298"/>
                  </a:lnTo>
                  <a:lnTo>
                    <a:pt x="541" y="325"/>
                  </a:lnTo>
                  <a:lnTo>
                    <a:pt x="370" y="320"/>
                  </a:lnTo>
                  <a:lnTo>
                    <a:pt x="0" y="314"/>
                  </a:lnTo>
                  <a:lnTo>
                    <a:pt x="2" y="0"/>
                  </a:lnTo>
                  <a:close/>
                </a:path>
              </a:pathLst>
            </a:custGeom>
            <a:solidFill>
              <a:schemeClr val="tx1">
                <a:lumMod val="90000"/>
                <a:lumOff val="10000"/>
              </a:schemeClr>
            </a:solidFill>
            <a:ln w="19050">
              <a:solidFill>
                <a:schemeClr val="tx1"/>
              </a:solidFill>
              <a:prstDash val="solid"/>
              <a:round/>
              <a:headEnd/>
              <a:tailEnd/>
            </a:ln>
          </p:spPr>
          <p:txBody>
            <a:bodyPr/>
            <a:lstStyle/>
            <a:p>
              <a:pPr>
                <a:defRPr/>
              </a:pPr>
              <a:endParaRPr lang="en-US" sz="1200" b="1">
                <a:solidFill>
                  <a:schemeClr val="accent6"/>
                </a:solidFill>
                <a:latin typeface="+mj-lt"/>
              </a:endParaRPr>
            </a:p>
          </p:txBody>
        </p:sp>
        <p:sp>
          <p:nvSpPr>
            <p:cNvPr id="22" name="Shape - North Carolina"/>
            <p:cNvSpPr>
              <a:spLocks noChangeAspect="1"/>
            </p:cNvSpPr>
            <p:nvPr/>
          </p:nvSpPr>
          <p:spPr bwMode="auto">
            <a:xfrm>
              <a:off x="6230938" y="2902769"/>
              <a:ext cx="1112838" cy="479425"/>
            </a:xfrm>
            <a:custGeom>
              <a:avLst/>
              <a:gdLst>
                <a:gd name="T0" fmla="*/ 2147483647 w 704"/>
                <a:gd name="T1" fmla="*/ 2147483647 h 308"/>
                <a:gd name="T2" fmla="*/ 0 w 704"/>
                <a:gd name="T3" fmla="*/ 2147483647 h 308"/>
                <a:gd name="T4" fmla="*/ 2147483647 w 704"/>
                <a:gd name="T5" fmla="*/ 2147483647 h 308"/>
                <a:gd name="T6" fmla="*/ 2147483647 w 704"/>
                <a:gd name="T7" fmla="*/ 2147483647 h 308"/>
                <a:gd name="T8" fmla="*/ 2147483647 w 704"/>
                <a:gd name="T9" fmla="*/ 2147483647 h 308"/>
                <a:gd name="T10" fmla="*/ 2147483647 w 704"/>
                <a:gd name="T11" fmla="*/ 2147483647 h 308"/>
                <a:gd name="T12" fmla="*/ 2147483647 w 704"/>
                <a:gd name="T13" fmla="*/ 2147483647 h 308"/>
                <a:gd name="T14" fmla="*/ 2147483647 w 704"/>
                <a:gd name="T15" fmla="*/ 2147483647 h 308"/>
                <a:gd name="T16" fmla="*/ 2147483647 w 704"/>
                <a:gd name="T17" fmla="*/ 2147483647 h 308"/>
                <a:gd name="T18" fmla="*/ 2147483647 w 704"/>
                <a:gd name="T19" fmla="*/ 2147483647 h 308"/>
                <a:gd name="T20" fmla="*/ 2147483647 w 704"/>
                <a:gd name="T21" fmla="*/ 2147483647 h 308"/>
                <a:gd name="T22" fmla="*/ 2147483647 w 704"/>
                <a:gd name="T23" fmla="*/ 2147483647 h 308"/>
                <a:gd name="T24" fmla="*/ 2147483647 w 704"/>
                <a:gd name="T25" fmla="*/ 2147483647 h 308"/>
                <a:gd name="T26" fmla="*/ 2147483647 w 704"/>
                <a:gd name="T27" fmla="*/ 2147483647 h 308"/>
                <a:gd name="T28" fmla="*/ 2147483647 w 704"/>
                <a:gd name="T29" fmla="*/ 2147483647 h 308"/>
                <a:gd name="T30" fmla="*/ 2147483647 w 704"/>
                <a:gd name="T31" fmla="*/ 2147483647 h 308"/>
                <a:gd name="T32" fmla="*/ 2147483647 w 704"/>
                <a:gd name="T33" fmla="*/ 2147483647 h 308"/>
                <a:gd name="T34" fmla="*/ 2147483647 w 704"/>
                <a:gd name="T35" fmla="*/ 2147483647 h 308"/>
                <a:gd name="T36" fmla="*/ 2147483647 w 704"/>
                <a:gd name="T37" fmla="*/ 2147483647 h 308"/>
                <a:gd name="T38" fmla="*/ 2147483647 w 704"/>
                <a:gd name="T39" fmla="*/ 2147483647 h 308"/>
                <a:gd name="T40" fmla="*/ 2147483647 w 704"/>
                <a:gd name="T41" fmla="*/ 2147483647 h 308"/>
                <a:gd name="T42" fmla="*/ 2147483647 w 704"/>
                <a:gd name="T43" fmla="*/ 2147483647 h 308"/>
                <a:gd name="T44" fmla="*/ 2147483647 w 704"/>
                <a:gd name="T45" fmla="*/ 2147483647 h 308"/>
                <a:gd name="T46" fmla="*/ 2147483647 w 704"/>
                <a:gd name="T47" fmla="*/ 2147483647 h 308"/>
                <a:gd name="T48" fmla="*/ 2147483647 w 704"/>
                <a:gd name="T49" fmla="*/ 2147483647 h 308"/>
                <a:gd name="T50" fmla="*/ 2147483647 w 704"/>
                <a:gd name="T51" fmla="*/ 2147483647 h 308"/>
                <a:gd name="T52" fmla="*/ 2147483647 w 704"/>
                <a:gd name="T53" fmla="*/ 2147483647 h 308"/>
                <a:gd name="T54" fmla="*/ 2147483647 w 704"/>
                <a:gd name="T55" fmla="*/ 2147483647 h 308"/>
                <a:gd name="T56" fmla="*/ 2147483647 w 704"/>
                <a:gd name="T57" fmla="*/ 2147483647 h 308"/>
                <a:gd name="T58" fmla="*/ 2147483647 w 704"/>
                <a:gd name="T59" fmla="*/ 0 h 308"/>
                <a:gd name="T60" fmla="*/ 2147483647 w 704"/>
                <a:gd name="T61" fmla="*/ 2147483647 h 308"/>
                <a:gd name="T62" fmla="*/ 2147483647 w 704"/>
                <a:gd name="T63" fmla="*/ 2147483647 h 308"/>
                <a:gd name="T64" fmla="*/ 2147483647 w 704"/>
                <a:gd name="T65" fmla="*/ 2147483647 h 308"/>
                <a:gd name="T66" fmla="*/ 2147483647 w 704"/>
                <a:gd name="T67" fmla="*/ 2147483647 h 30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704"/>
                <a:gd name="T103" fmla="*/ 0 h 308"/>
                <a:gd name="T104" fmla="*/ 704 w 704"/>
                <a:gd name="T105" fmla="*/ 308 h 30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704" h="308">
                  <a:moveTo>
                    <a:pt x="24" y="228"/>
                  </a:moveTo>
                  <a:lnTo>
                    <a:pt x="0" y="294"/>
                  </a:lnTo>
                  <a:lnTo>
                    <a:pt x="91" y="285"/>
                  </a:lnTo>
                  <a:lnTo>
                    <a:pt x="127" y="255"/>
                  </a:lnTo>
                  <a:lnTo>
                    <a:pt x="251" y="222"/>
                  </a:lnTo>
                  <a:lnTo>
                    <a:pt x="285" y="240"/>
                  </a:lnTo>
                  <a:lnTo>
                    <a:pt x="367" y="228"/>
                  </a:lnTo>
                  <a:lnTo>
                    <a:pt x="367" y="233"/>
                  </a:lnTo>
                  <a:lnTo>
                    <a:pt x="489" y="308"/>
                  </a:lnTo>
                  <a:lnTo>
                    <a:pt x="561" y="286"/>
                  </a:lnTo>
                  <a:lnTo>
                    <a:pt x="601" y="201"/>
                  </a:lnTo>
                  <a:lnTo>
                    <a:pt x="671" y="177"/>
                  </a:lnTo>
                  <a:lnTo>
                    <a:pt x="704" y="115"/>
                  </a:lnTo>
                  <a:lnTo>
                    <a:pt x="702" y="39"/>
                  </a:lnTo>
                  <a:lnTo>
                    <a:pt x="693" y="101"/>
                  </a:lnTo>
                  <a:lnTo>
                    <a:pt x="655" y="155"/>
                  </a:lnTo>
                  <a:lnTo>
                    <a:pt x="640" y="151"/>
                  </a:lnTo>
                  <a:lnTo>
                    <a:pt x="587" y="165"/>
                  </a:lnTo>
                  <a:lnTo>
                    <a:pt x="587" y="148"/>
                  </a:lnTo>
                  <a:lnTo>
                    <a:pt x="640" y="130"/>
                  </a:lnTo>
                  <a:lnTo>
                    <a:pt x="592" y="124"/>
                  </a:lnTo>
                  <a:lnTo>
                    <a:pt x="646" y="107"/>
                  </a:lnTo>
                  <a:lnTo>
                    <a:pt x="666" y="116"/>
                  </a:lnTo>
                  <a:lnTo>
                    <a:pt x="677" y="57"/>
                  </a:lnTo>
                  <a:lnTo>
                    <a:pt x="663" y="43"/>
                  </a:lnTo>
                  <a:lnTo>
                    <a:pt x="599" y="67"/>
                  </a:lnTo>
                  <a:lnTo>
                    <a:pt x="601" y="31"/>
                  </a:lnTo>
                  <a:lnTo>
                    <a:pt x="628" y="40"/>
                  </a:lnTo>
                  <a:lnTo>
                    <a:pt x="663" y="13"/>
                  </a:lnTo>
                  <a:lnTo>
                    <a:pt x="644" y="0"/>
                  </a:lnTo>
                  <a:lnTo>
                    <a:pt x="434" y="48"/>
                  </a:lnTo>
                  <a:lnTo>
                    <a:pt x="176" y="100"/>
                  </a:lnTo>
                  <a:lnTo>
                    <a:pt x="58" y="227"/>
                  </a:lnTo>
                  <a:lnTo>
                    <a:pt x="24" y="228"/>
                  </a:lnTo>
                  <a:close/>
                </a:path>
              </a:pathLst>
            </a:custGeom>
            <a:solidFill>
              <a:schemeClr val="bg2"/>
            </a:solidFill>
            <a:ln w="19050">
              <a:solidFill>
                <a:schemeClr val="tx1"/>
              </a:solidFill>
              <a:prstDash val="solid"/>
              <a:round/>
              <a:headEnd/>
              <a:tailEnd/>
            </a:ln>
          </p:spPr>
          <p:txBody>
            <a:bodyPr/>
            <a:lstStyle/>
            <a:p>
              <a:pPr>
                <a:defRPr/>
              </a:pPr>
              <a:endParaRPr lang="en-US" sz="1200" b="1">
                <a:latin typeface="+mj-lt"/>
              </a:endParaRPr>
            </a:p>
          </p:txBody>
        </p:sp>
        <p:grpSp>
          <p:nvGrpSpPr>
            <p:cNvPr id="23" name="Shape - New York"/>
            <p:cNvGrpSpPr>
              <a:grpSpLocks/>
            </p:cNvGrpSpPr>
            <p:nvPr/>
          </p:nvGrpSpPr>
          <p:grpSpPr bwMode="auto">
            <a:xfrm>
              <a:off x="6530974" y="1478781"/>
              <a:ext cx="1044575" cy="700087"/>
              <a:chOff x="4071" y="893"/>
              <a:chExt cx="658" cy="440"/>
            </a:xfrm>
            <a:solidFill>
              <a:schemeClr val="accent6"/>
            </a:solidFill>
          </p:grpSpPr>
          <p:sp>
            <p:nvSpPr>
              <p:cNvPr id="127" name="Shape -"/>
              <p:cNvSpPr>
                <a:spLocks noChangeAspect="1"/>
              </p:cNvSpPr>
              <p:nvPr/>
            </p:nvSpPr>
            <p:spPr bwMode="auto">
              <a:xfrm>
                <a:off x="4071" y="893"/>
                <a:ext cx="521" cy="417"/>
              </a:xfrm>
              <a:custGeom>
                <a:avLst/>
                <a:gdLst>
                  <a:gd name="T0" fmla="*/ 41 w 524"/>
                  <a:gd name="T1" fmla="*/ 286 h 426"/>
                  <a:gd name="T2" fmla="*/ 90 w 524"/>
                  <a:gd name="T3" fmla="*/ 261 h 426"/>
                  <a:gd name="T4" fmla="*/ 157 w 524"/>
                  <a:gd name="T5" fmla="*/ 255 h 426"/>
                  <a:gd name="T6" fmla="*/ 173 w 524"/>
                  <a:gd name="T7" fmla="*/ 233 h 426"/>
                  <a:gd name="T8" fmla="*/ 197 w 524"/>
                  <a:gd name="T9" fmla="*/ 230 h 426"/>
                  <a:gd name="T10" fmla="*/ 211 w 524"/>
                  <a:gd name="T11" fmla="*/ 206 h 426"/>
                  <a:gd name="T12" fmla="*/ 233 w 524"/>
                  <a:gd name="T13" fmla="*/ 197 h 426"/>
                  <a:gd name="T14" fmla="*/ 223 w 524"/>
                  <a:gd name="T15" fmla="*/ 152 h 426"/>
                  <a:gd name="T16" fmla="*/ 209 w 524"/>
                  <a:gd name="T17" fmla="*/ 140 h 426"/>
                  <a:gd name="T18" fmla="*/ 237 w 524"/>
                  <a:gd name="T19" fmla="*/ 104 h 426"/>
                  <a:gd name="T20" fmla="*/ 255 w 524"/>
                  <a:gd name="T21" fmla="*/ 104 h 426"/>
                  <a:gd name="T22" fmla="*/ 316 w 524"/>
                  <a:gd name="T23" fmla="*/ 28 h 426"/>
                  <a:gd name="T24" fmla="*/ 410 w 524"/>
                  <a:gd name="T25" fmla="*/ 0 h 426"/>
                  <a:gd name="T26" fmla="*/ 421 w 524"/>
                  <a:gd name="T27" fmla="*/ 72 h 426"/>
                  <a:gd name="T28" fmla="*/ 425 w 524"/>
                  <a:gd name="T29" fmla="*/ 69 h 426"/>
                  <a:gd name="T30" fmla="*/ 448 w 524"/>
                  <a:gd name="T31" fmla="*/ 94 h 426"/>
                  <a:gd name="T32" fmla="*/ 449 w 524"/>
                  <a:gd name="T33" fmla="*/ 167 h 426"/>
                  <a:gd name="T34" fmla="*/ 477 w 524"/>
                  <a:gd name="T35" fmla="*/ 227 h 426"/>
                  <a:gd name="T36" fmla="*/ 488 w 524"/>
                  <a:gd name="T37" fmla="*/ 304 h 426"/>
                  <a:gd name="T38" fmla="*/ 491 w 524"/>
                  <a:gd name="T39" fmla="*/ 371 h 426"/>
                  <a:gd name="T40" fmla="*/ 524 w 524"/>
                  <a:gd name="T41" fmla="*/ 394 h 426"/>
                  <a:gd name="T42" fmla="*/ 500 w 524"/>
                  <a:gd name="T43" fmla="*/ 426 h 426"/>
                  <a:gd name="T44" fmla="*/ 439 w 524"/>
                  <a:gd name="T45" fmla="*/ 388 h 426"/>
                  <a:gd name="T46" fmla="*/ 407 w 524"/>
                  <a:gd name="T47" fmla="*/ 391 h 426"/>
                  <a:gd name="T48" fmla="*/ 376 w 524"/>
                  <a:gd name="T49" fmla="*/ 382 h 426"/>
                  <a:gd name="T50" fmla="*/ 378 w 524"/>
                  <a:gd name="T51" fmla="*/ 359 h 426"/>
                  <a:gd name="T52" fmla="*/ 358 w 524"/>
                  <a:gd name="T53" fmla="*/ 352 h 426"/>
                  <a:gd name="T54" fmla="*/ 15 w 524"/>
                  <a:gd name="T55" fmla="*/ 417 h 426"/>
                  <a:gd name="T56" fmla="*/ 0 w 524"/>
                  <a:gd name="T57" fmla="*/ 398 h 426"/>
                  <a:gd name="T58" fmla="*/ 53 w 524"/>
                  <a:gd name="T59" fmla="*/ 322 h 426"/>
                  <a:gd name="T60" fmla="*/ 41 w 524"/>
                  <a:gd name="T61" fmla="*/ 286 h 42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24"/>
                  <a:gd name="T94" fmla="*/ 0 h 426"/>
                  <a:gd name="T95" fmla="*/ 524 w 524"/>
                  <a:gd name="T96" fmla="*/ 426 h 42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24" h="426">
                    <a:moveTo>
                      <a:pt x="41" y="286"/>
                    </a:moveTo>
                    <a:lnTo>
                      <a:pt x="90" y="261"/>
                    </a:lnTo>
                    <a:lnTo>
                      <a:pt x="157" y="255"/>
                    </a:lnTo>
                    <a:lnTo>
                      <a:pt x="173" y="233"/>
                    </a:lnTo>
                    <a:lnTo>
                      <a:pt x="197" y="230"/>
                    </a:lnTo>
                    <a:lnTo>
                      <a:pt x="211" y="206"/>
                    </a:lnTo>
                    <a:lnTo>
                      <a:pt x="233" y="197"/>
                    </a:lnTo>
                    <a:lnTo>
                      <a:pt x="223" y="152"/>
                    </a:lnTo>
                    <a:lnTo>
                      <a:pt x="209" y="140"/>
                    </a:lnTo>
                    <a:lnTo>
                      <a:pt x="237" y="104"/>
                    </a:lnTo>
                    <a:lnTo>
                      <a:pt x="255" y="104"/>
                    </a:lnTo>
                    <a:lnTo>
                      <a:pt x="316" y="28"/>
                    </a:lnTo>
                    <a:lnTo>
                      <a:pt x="410" y="0"/>
                    </a:lnTo>
                    <a:lnTo>
                      <a:pt x="421" y="72"/>
                    </a:lnTo>
                    <a:lnTo>
                      <a:pt x="425" y="69"/>
                    </a:lnTo>
                    <a:lnTo>
                      <a:pt x="448" y="94"/>
                    </a:lnTo>
                    <a:lnTo>
                      <a:pt x="449" y="167"/>
                    </a:lnTo>
                    <a:lnTo>
                      <a:pt x="477" y="227"/>
                    </a:lnTo>
                    <a:lnTo>
                      <a:pt x="488" y="304"/>
                    </a:lnTo>
                    <a:lnTo>
                      <a:pt x="491" y="371"/>
                    </a:lnTo>
                    <a:lnTo>
                      <a:pt x="524" y="394"/>
                    </a:lnTo>
                    <a:lnTo>
                      <a:pt x="500" y="426"/>
                    </a:lnTo>
                    <a:lnTo>
                      <a:pt x="439" y="388"/>
                    </a:lnTo>
                    <a:lnTo>
                      <a:pt x="407" y="391"/>
                    </a:lnTo>
                    <a:lnTo>
                      <a:pt x="376" y="382"/>
                    </a:lnTo>
                    <a:lnTo>
                      <a:pt x="378" y="359"/>
                    </a:lnTo>
                    <a:lnTo>
                      <a:pt x="358" y="352"/>
                    </a:lnTo>
                    <a:lnTo>
                      <a:pt x="15" y="417"/>
                    </a:lnTo>
                    <a:lnTo>
                      <a:pt x="0" y="398"/>
                    </a:lnTo>
                    <a:lnTo>
                      <a:pt x="53" y="322"/>
                    </a:lnTo>
                    <a:lnTo>
                      <a:pt x="41" y="286"/>
                    </a:lnTo>
                    <a:close/>
                  </a:path>
                </a:pathLst>
              </a:custGeom>
              <a:solidFill>
                <a:schemeClr val="tx1">
                  <a:lumMod val="90000"/>
                  <a:lumOff val="10000"/>
                </a:schemeClr>
              </a:solidFill>
              <a:ln w="19050">
                <a:solidFill>
                  <a:schemeClr val="tx1"/>
                </a:solidFill>
                <a:prstDash val="solid"/>
                <a:round/>
                <a:headEnd/>
                <a:tailEnd/>
              </a:ln>
            </p:spPr>
            <p:txBody>
              <a:bodyPr/>
              <a:lstStyle/>
              <a:p>
                <a:pPr>
                  <a:defRPr/>
                </a:pPr>
                <a:endParaRPr lang="en-US" sz="1200" b="1">
                  <a:latin typeface="+mj-lt"/>
                </a:endParaRPr>
              </a:p>
            </p:txBody>
          </p:sp>
          <p:sp>
            <p:nvSpPr>
              <p:cNvPr id="128" name="Shape -"/>
              <p:cNvSpPr>
                <a:spLocks noChangeAspect="1"/>
              </p:cNvSpPr>
              <p:nvPr/>
            </p:nvSpPr>
            <p:spPr bwMode="auto">
              <a:xfrm>
                <a:off x="4578" y="1244"/>
                <a:ext cx="151" cy="89"/>
              </a:xfrm>
              <a:custGeom>
                <a:avLst/>
                <a:gdLst>
                  <a:gd name="T0" fmla="*/ 0 w 152"/>
                  <a:gd name="T1" fmla="*/ 67 h 91"/>
                  <a:gd name="T2" fmla="*/ 63 w 152"/>
                  <a:gd name="T3" fmla="*/ 37 h 91"/>
                  <a:gd name="T4" fmla="*/ 124 w 152"/>
                  <a:gd name="T5" fmla="*/ 0 h 91"/>
                  <a:gd name="T6" fmla="*/ 134 w 152"/>
                  <a:gd name="T7" fmla="*/ 1 h 91"/>
                  <a:gd name="T8" fmla="*/ 152 w 152"/>
                  <a:gd name="T9" fmla="*/ 3 h 91"/>
                  <a:gd name="T10" fmla="*/ 93 w 152"/>
                  <a:gd name="T11" fmla="*/ 50 h 91"/>
                  <a:gd name="T12" fmla="*/ 18 w 152"/>
                  <a:gd name="T13" fmla="*/ 91 h 91"/>
                  <a:gd name="T14" fmla="*/ 0 w 152"/>
                  <a:gd name="T15" fmla="*/ 67 h 91"/>
                  <a:gd name="T16" fmla="*/ 0 60000 65536"/>
                  <a:gd name="T17" fmla="*/ 0 60000 65536"/>
                  <a:gd name="T18" fmla="*/ 0 60000 65536"/>
                  <a:gd name="T19" fmla="*/ 0 60000 65536"/>
                  <a:gd name="T20" fmla="*/ 0 60000 65536"/>
                  <a:gd name="T21" fmla="*/ 0 60000 65536"/>
                  <a:gd name="T22" fmla="*/ 0 60000 65536"/>
                  <a:gd name="T23" fmla="*/ 0 60000 65536"/>
                  <a:gd name="T24" fmla="*/ 0 w 152"/>
                  <a:gd name="T25" fmla="*/ 0 h 91"/>
                  <a:gd name="T26" fmla="*/ 152 w 152"/>
                  <a:gd name="T27" fmla="*/ 91 h 9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2" h="91">
                    <a:moveTo>
                      <a:pt x="0" y="67"/>
                    </a:moveTo>
                    <a:lnTo>
                      <a:pt x="63" y="37"/>
                    </a:lnTo>
                    <a:lnTo>
                      <a:pt x="124" y="0"/>
                    </a:lnTo>
                    <a:lnTo>
                      <a:pt x="134" y="1"/>
                    </a:lnTo>
                    <a:lnTo>
                      <a:pt x="152" y="3"/>
                    </a:lnTo>
                    <a:lnTo>
                      <a:pt x="93" y="50"/>
                    </a:lnTo>
                    <a:lnTo>
                      <a:pt x="18" y="91"/>
                    </a:lnTo>
                    <a:lnTo>
                      <a:pt x="0" y="67"/>
                    </a:lnTo>
                    <a:close/>
                  </a:path>
                </a:pathLst>
              </a:custGeom>
              <a:solidFill>
                <a:schemeClr val="tx1">
                  <a:lumMod val="90000"/>
                  <a:lumOff val="10000"/>
                </a:schemeClr>
              </a:solidFill>
              <a:ln w="19050">
                <a:solidFill>
                  <a:schemeClr val="tx1"/>
                </a:solidFill>
                <a:prstDash val="solid"/>
                <a:round/>
                <a:headEnd/>
                <a:tailEnd/>
              </a:ln>
            </p:spPr>
            <p:txBody>
              <a:bodyPr/>
              <a:lstStyle/>
              <a:p>
                <a:pPr>
                  <a:defRPr/>
                </a:pPr>
                <a:endParaRPr lang="en-US" sz="1200" b="1">
                  <a:latin typeface="+mj-lt"/>
                </a:endParaRPr>
              </a:p>
            </p:txBody>
          </p:sp>
        </p:grpSp>
        <p:sp>
          <p:nvSpPr>
            <p:cNvPr id="24" name="Shape - New Mexico"/>
            <p:cNvSpPr>
              <a:spLocks noChangeAspect="1"/>
            </p:cNvSpPr>
            <p:nvPr/>
          </p:nvSpPr>
          <p:spPr bwMode="auto">
            <a:xfrm>
              <a:off x="2868613" y="3158356"/>
              <a:ext cx="898525" cy="877888"/>
            </a:xfrm>
            <a:custGeom>
              <a:avLst/>
              <a:gdLst>
                <a:gd name="T0" fmla="*/ 2147483647 w 568"/>
                <a:gd name="T1" fmla="*/ 0 h 563"/>
                <a:gd name="T2" fmla="*/ 2147483647 w 568"/>
                <a:gd name="T3" fmla="*/ 2147483647 h 563"/>
                <a:gd name="T4" fmla="*/ 2147483647 w 568"/>
                <a:gd name="T5" fmla="*/ 2147483647 h 563"/>
                <a:gd name="T6" fmla="*/ 2147483647 w 568"/>
                <a:gd name="T7" fmla="*/ 2147483647 h 563"/>
                <a:gd name="T8" fmla="*/ 2147483647 w 568"/>
                <a:gd name="T9" fmla="*/ 2147483647 h 563"/>
                <a:gd name="T10" fmla="*/ 2147483647 w 568"/>
                <a:gd name="T11" fmla="*/ 2147483647 h 563"/>
                <a:gd name="T12" fmla="*/ 2147483647 w 568"/>
                <a:gd name="T13" fmla="*/ 2147483647 h 563"/>
                <a:gd name="T14" fmla="*/ 2147483647 w 568"/>
                <a:gd name="T15" fmla="*/ 2147483647 h 563"/>
                <a:gd name="T16" fmla="*/ 0 w 568"/>
                <a:gd name="T17" fmla="*/ 2147483647 h 563"/>
                <a:gd name="T18" fmla="*/ 2147483647 w 568"/>
                <a:gd name="T19" fmla="*/ 2147483647 h 563"/>
                <a:gd name="T20" fmla="*/ 2147483647 w 568"/>
                <a:gd name="T21" fmla="*/ 0 h 56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68"/>
                <a:gd name="T34" fmla="*/ 0 h 563"/>
                <a:gd name="T35" fmla="*/ 568 w 568"/>
                <a:gd name="T36" fmla="*/ 563 h 56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68" h="563">
                  <a:moveTo>
                    <a:pt x="69" y="0"/>
                  </a:moveTo>
                  <a:lnTo>
                    <a:pt x="568" y="22"/>
                  </a:lnTo>
                  <a:lnTo>
                    <a:pt x="544" y="520"/>
                  </a:lnTo>
                  <a:lnTo>
                    <a:pt x="382" y="511"/>
                  </a:lnTo>
                  <a:lnTo>
                    <a:pt x="230" y="507"/>
                  </a:lnTo>
                  <a:lnTo>
                    <a:pt x="230" y="526"/>
                  </a:lnTo>
                  <a:lnTo>
                    <a:pt x="103" y="526"/>
                  </a:lnTo>
                  <a:lnTo>
                    <a:pt x="95" y="563"/>
                  </a:lnTo>
                  <a:lnTo>
                    <a:pt x="0" y="551"/>
                  </a:lnTo>
                  <a:lnTo>
                    <a:pt x="54" y="130"/>
                  </a:lnTo>
                  <a:lnTo>
                    <a:pt x="69" y="0"/>
                  </a:lnTo>
                  <a:close/>
                </a:path>
              </a:pathLst>
            </a:custGeom>
            <a:solidFill>
              <a:schemeClr val="tx1">
                <a:lumMod val="90000"/>
                <a:lumOff val="10000"/>
              </a:schemeClr>
            </a:solidFill>
            <a:ln w="19050">
              <a:solidFill>
                <a:schemeClr val="tx1"/>
              </a:solidFill>
              <a:prstDash val="solid"/>
              <a:round/>
              <a:headEnd/>
              <a:tailEnd/>
            </a:ln>
          </p:spPr>
          <p:txBody>
            <a:bodyPr/>
            <a:lstStyle/>
            <a:p>
              <a:pPr>
                <a:defRPr/>
              </a:pPr>
              <a:endParaRPr lang="en-US" sz="1200" b="1">
                <a:latin typeface="+mj-lt"/>
              </a:endParaRPr>
            </a:p>
          </p:txBody>
        </p:sp>
        <p:sp>
          <p:nvSpPr>
            <p:cNvPr id="25" name="Shape - New Jersey"/>
            <p:cNvSpPr>
              <a:spLocks noChangeAspect="1"/>
            </p:cNvSpPr>
            <p:nvPr/>
          </p:nvSpPr>
          <p:spPr bwMode="auto">
            <a:xfrm>
              <a:off x="7143751" y="2080444"/>
              <a:ext cx="196850" cy="385762"/>
            </a:xfrm>
            <a:custGeom>
              <a:avLst/>
              <a:gdLst>
                <a:gd name="T0" fmla="*/ 2147483647 w 125"/>
                <a:gd name="T1" fmla="*/ 2147483647 h 247"/>
                <a:gd name="T2" fmla="*/ 2147483647 w 125"/>
                <a:gd name="T3" fmla="*/ 0 h 247"/>
                <a:gd name="T4" fmla="*/ 2147483647 w 125"/>
                <a:gd name="T5" fmla="*/ 2147483647 h 247"/>
                <a:gd name="T6" fmla="*/ 2147483647 w 125"/>
                <a:gd name="T7" fmla="*/ 2147483647 h 247"/>
                <a:gd name="T8" fmla="*/ 2147483647 w 125"/>
                <a:gd name="T9" fmla="*/ 2147483647 h 247"/>
                <a:gd name="T10" fmla="*/ 2147483647 w 125"/>
                <a:gd name="T11" fmla="*/ 2147483647 h 247"/>
                <a:gd name="T12" fmla="*/ 2147483647 w 125"/>
                <a:gd name="T13" fmla="*/ 2147483647 h 247"/>
                <a:gd name="T14" fmla="*/ 2147483647 w 125"/>
                <a:gd name="T15" fmla="*/ 2147483647 h 247"/>
                <a:gd name="T16" fmla="*/ 2147483647 w 125"/>
                <a:gd name="T17" fmla="*/ 2147483647 h 247"/>
                <a:gd name="T18" fmla="*/ 2147483647 w 125"/>
                <a:gd name="T19" fmla="*/ 2147483647 h 247"/>
                <a:gd name="T20" fmla="*/ 2147483647 w 125"/>
                <a:gd name="T21" fmla="*/ 2147483647 h 247"/>
                <a:gd name="T22" fmla="*/ 0 w 125"/>
                <a:gd name="T23" fmla="*/ 2147483647 h 247"/>
                <a:gd name="T24" fmla="*/ 2147483647 w 125"/>
                <a:gd name="T25" fmla="*/ 2147483647 h 24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5"/>
                <a:gd name="T40" fmla="*/ 0 h 247"/>
                <a:gd name="T41" fmla="*/ 125 w 125"/>
                <a:gd name="T42" fmla="*/ 247 h 24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5" h="247">
                  <a:moveTo>
                    <a:pt x="22" y="2"/>
                  </a:moveTo>
                  <a:lnTo>
                    <a:pt x="52" y="0"/>
                  </a:lnTo>
                  <a:lnTo>
                    <a:pt x="112" y="37"/>
                  </a:lnTo>
                  <a:lnTo>
                    <a:pt x="103" y="67"/>
                  </a:lnTo>
                  <a:lnTo>
                    <a:pt x="124" y="86"/>
                  </a:lnTo>
                  <a:lnTo>
                    <a:pt x="125" y="203"/>
                  </a:lnTo>
                  <a:lnTo>
                    <a:pt x="104" y="247"/>
                  </a:lnTo>
                  <a:lnTo>
                    <a:pt x="81" y="231"/>
                  </a:lnTo>
                  <a:lnTo>
                    <a:pt x="55" y="230"/>
                  </a:lnTo>
                  <a:lnTo>
                    <a:pt x="12" y="206"/>
                  </a:lnTo>
                  <a:lnTo>
                    <a:pt x="45" y="133"/>
                  </a:lnTo>
                  <a:lnTo>
                    <a:pt x="0" y="94"/>
                  </a:lnTo>
                  <a:lnTo>
                    <a:pt x="22" y="2"/>
                  </a:lnTo>
                  <a:close/>
                </a:path>
              </a:pathLst>
            </a:custGeom>
            <a:solidFill>
              <a:schemeClr val="tx1">
                <a:lumMod val="90000"/>
                <a:lumOff val="10000"/>
              </a:schemeClr>
            </a:solidFill>
            <a:ln w="19050">
              <a:solidFill>
                <a:schemeClr val="tx1"/>
              </a:solidFill>
              <a:prstDash val="solid"/>
              <a:round/>
              <a:headEnd/>
              <a:tailEnd/>
            </a:ln>
          </p:spPr>
          <p:txBody>
            <a:bodyPr/>
            <a:lstStyle/>
            <a:p>
              <a:pPr>
                <a:defRPr/>
              </a:pPr>
              <a:endParaRPr lang="en-US" sz="1200" b="1">
                <a:latin typeface="+mj-lt"/>
              </a:endParaRPr>
            </a:p>
          </p:txBody>
        </p:sp>
        <p:sp>
          <p:nvSpPr>
            <p:cNvPr id="26" name="Shape - New Hampshire"/>
            <p:cNvSpPr>
              <a:spLocks noChangeAspect="1"/>
            </p:cNvSpPr>
            <p:nvPr/>
          </p:nvSpPr>
          <p:spPr bwMode="auto">
            <a:xfrm>
              <a:off x="7334251" y="1366069"/>
              <a:ext cx="257175" cy="447675"/>
            </a:xfrm>
            <a:custGeom>
              <a:avLst/>
              <a:gdLst>
                <a:gd name="T0" fmla="*/ 2147483647 w 162"/>
                <a:gd name="T1" fmla="*/ 0 h 289"/>
                <a:gd name="T2" fmla="*/ 0 w 162"/>
                <a:gd name="T3" fmla="*/ 2147483647 h 289"/>
                <a:gd name="T4" fmla="*/ 2147483647 w 162"/>
                <a:gd name="T5" fmla="*/ 2147483647 h 289"/>
                <a:gd name="T6" fmla="*/ 2147483647 w 162"/>
                <a:gd name="T7" fmla="*/ 2147483647 h 289"/>
                <a:gd name="T8" fmla="*/ 2147483647 w 162"/>
                <a:gd name="T9" fmla="*/ 2147483647 h 289"/>
                <a:gd name="T10" fmla="*/ 2147483647 w 162"/>
                <a:gd name="T11" fmla="*/ 2147483647 h 289"/>
                <a:gd name="T12" fmla="*/ 2147483647 w 162"/>
                <a:gd name="T13" fmla="*/ 2147483647 h 289"/>
                <a:gd name="T14" fmla="*/ 2147483647 w 162"/>
                <a:gd name="T15" fmla="*/ 2147483647 h 289"/>
                <a:gd name="T16" fmla="*/ 2147483647 w 162"/>
                <a:gd name="T17" fmla="*/ 2147483647 h 289"/>
                <a:gd name="T18" fmla="*/ 2147483647 w 162"/>
                <a:gd name="T19" fmla="*/ 2147483647 h 289"/>
                <a:gd name="T20" fmla="*/ 2147483647 w 162"/>
                <a:gd name="T21" fmla="*/ 2147483647 h 289"/>
                <a:gd name="T22" fmla="*/ 2147483647 w 162"/>
                <a:gd name="T23" fmla="*/ 2147483647 h 289"/>
                <a:gd name="T24" fmla="*/ 2147483647 w 162"/>
                <a:gd name="T25" fmla="*/ 0 h 28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62"/>
                <a:gd name="T40" fmla="*/ 0 h 289"/>
                <a:gd name="T41" fmla="*/ 162 w 162"/>
                <a:gd name="T42" fmla="*/ 289 h 28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62" h="289">
                  <a:moveTo>
                    <a:pt x="34" y="0"/>
                  </a:moveTo>
                  <a:lnTo>
                    <a:pt x="0" y="51"/>
                  </a:lnTo>
                  <a:lnTo>
                    <a:pt x="37" y="118"/>
                  </a:lnTo>
                  <a:lnTo>
                    <a:pt x="15" y="136"/>
                  </a:lnTo>
                  <a:lnTo>
                    <a:pt x="24" y="289"/>
                  </a:lnTo>
                  <a:lnTo>
                    <a:pt x="115" y="267"/>
                  </a:lnTo>
                  <a:lnTo>
                    <a:pt x="138" y="267"/>
                  </a:lnTo>
                  <a:lnTo>
                    <a:pt x="152" y="250"/>
                  </a:lnTo>
                  <a:lnTo>
                    <a:pt x="152" y="222"/>
                  </a:lnTo>
                  <a:lnTo>
                    <a:pt x="162" y="204"/>
                  </a:lnTo>
                  <a:lnTo>
                    <a:pt x="112" y="182"/>
                  </a:lnTo>
                  <a:lnTo>
                    <a:pt x="46" y="14"/>
                  </a:lnTo>
                  <a:lnTo>
                    <a:pt x="34" y="0"/>
                  </a:lnTo>
                  <a:close/>
                </a:path>
              </a:pathLst>
            </a:custGeom>
            <a:solidFill>
              <a:schemeClr val="tx1">
                <a:lumMod val="90000"/>
                <a:lumOff val="10000"/>
              </a:schemeClr>
            </a:solidFill>
            <a:ln w="19050">
              <a:solidFill>
                <a:schemeClr val="tx1"/>
              </a:solidFill>
              <a:prstDash val="solid"/>
              <a:round/>
              <a:headEnd/>
              <a:tailEnd/>
            </a:ln>
          </p:spPr>
          <p:txBody>
            <a:bodyPr/>
            <a:lstStyle/>
            <a:p>
              <a:pPr>
                <a:defRPr/>
              </a:pPr>
              <a:endParaRPr lang="en-US" sz="1200" b="1">
                <a:solidFill>
                  <a:schemeClr val="accent6"/>
                </a:solidFill>
                <a:latin typeface="+mj-lt"/>
              </a:endParaRPr>
            </a:p>
          </p:txBody>
        </p:sp>
        <p:sp>
          <p:nvSpPr>
            <p:cNvPr id="27" name="Shape - Nevada"/>
            <p:cNvSpPr>
              <a:spLocks noChangeAspect="1"/>
            </p:cNvSpPr>
            <p:nvPr/>
          </p:nvSpPr>
          <p:spPr bwMode="auto">
            <a:xfrm>
              <a:off x="1660526" y="2143944"/>
              <a:ext cx="831850" cy="1239837"/>
            </a:xfrm>
            <a:custGeom>
              <a:avLst/>
              <a:gdLst>
                <a:gd name="T0" fmla="*/ 2147483647 w 527"/>
                <a:gd name="T1" fmla="*/ 0 h 797"/>
                <a:gd name="T2" fmla="*/ 0 w 527"/>
                <a:gd name="T3" fmla="*/ 2147483647 h 797"/>
                <a:gd name="T4" fmla="*/ 2147483647 w 527"/>
                <a:gd name="T5" fmla="*/ 2147483647 h 797"/>
                <a:gd name="T6" fmla="*/ 2147483647 w 527"/>
                <a:gd name="T7" fmla="*/ 2147483647 h 797"/>
                <a:gd name="T8" fmla="*/ 2147483647 w 527"/>
                <a:gd name="T9" fmla="*/ 2147483647 h 797"/>
                <a:gd name="T10" fmla="*/ 2147483647 w 527"/>
                <a:gd name="T11" fmla="*/ 2147483647 h 797"/>
                <a:gd name="T12" fmla="*/ 2147483647 w 527"/>
                <a:gd name="T13" fmla="*/ 2147483647 h 797"/>
                <a:gd name="T14" fmla="*/ 2147483647 w 527"/>
                <a:gd name="T15" fmla="*/ 2147483647 h 797"/>
                <a:gd name="T16" fmla="*/ 2147483647 w 527"/>
                <a:gd name="T17" fmla="*/ 2147483647 h 797"/>
                <a:gd name="T18" fmla="*/ 2147483647 w 527"/>
                <a:gd name="T19" fmla="*/ 2147483647 h 797"/>
                <a:gd name="T20" fmla="*/ 2147483647 w 527"/>
                <a:gd name="T21" fmla="*/ 2147483647 h 797"/>
                <a:gd name="T22" fmla="*/ 2147483647 w 527"/>
                <a:gd name="T23" fmla="*/ 0 h 7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27"/>
                <a:gd name="T37" fmla="*/ 0 h 797"/>
                <a:gd name="T38" fmla="*/ 527 w 527"/>
                <a:gd name="T39" fmla="*/ 797 h 7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27" h="797">
                  <a:moveTo>
                    <a:pt x="67" y="0"/>
                  </a:moveTo>
                  <a:lnTo>
                    <a:pt x="0" y="316"/>
                  </a:lnTo>
                  <a:lnTo>
                    <a:pt x="359" y="797"/>
                  </a:lnTo>
                  <a:lnTo>
                    <a:pt x="381" y="776"/>
                  </a:lnTo>
                  <a:lnTo>
                    <a:pt x="380" y="681"/>
                  </a:lnTo>
                  <a:lnTo>
                    <a:pt x="425" y="688"/>
                  </a:lnTo>
                  <a:lnTo>
                    <a:pt x="471" y="396"/>
                  </a:lnTo>
                  <a:lnTo>
                    <a:pt x="502" y="198"/>
                  </a:lnTo>
                  <a:lnTo>
                    <a:pt x="511" y="138"/>
                  </a:lnTo>
                  <a:lnTo>
                    <a:pt x="527" y="85"/>
                  </a:lnTo>
                  <a:lnTo>
                    <a:pt x="290" y="47"/>
                  </a:lnTo>
                  <a:lnTo>
                    <a:pt x="67" y="0"/>
                  </a:lnTo>
                  <a:close/>
                </a:path>
              </a:pathLst>
            </a:custGeom>
            <a:solidFill>
              <a:schemeClr val="tx1">
                <a:lumMod val="90000"/>
                <a:lumOff val="10000"/>
              </a:schemeClr>
            </a:solidFill>
            <a:ln w="19050">
              <a:solidFill>
                <a:schemeClr val="tx1"/>
              </a:solidFill>
              <a:prstDash val="solid"/>
              <a:round/>
              <a:headEnd/>
              <a:tailEnd/>
            </a:ln>
          </p:spPr>
          <p:txBody>
            <a:bodyPr/>
            <a:lstStyle/>
            <a:p>
              <a:pPr>
                <a:defRPr/>
              </a:pPr>
              <a:endParaRPr lang="en-US" sz="1200" b="1">
                <a:latin typeface="+mj-lt"/>
              </a:endParaRPr>
            </a:p>
          </p:txBody>
        </p:sp>
        <p:sp>
          <p:nvSpPr>
            <p:cNvPr id="28" name="Shape - Nebraska"/>
            <p:cNvSpPr>
              <a:spLocks noChangeAspect="1"/>
            </p:cNvSpPr>
            <p:nvPr/>
          </p:nvSpPr>
          <p:spPr bwMode="auto">
            <a:xfrm>
              <a:off x="3648076" y="2245544"/>
              <a:ext cx="1095375" cy="487362"/>
            </a:xfrm>
            <a:custGeom>
              <a:avLst/>
              <a:gdLst>
                <a:gd name="T0" fmla="*/ 2147483647 w 695"/>
                <a:gd name="T1" fmla="*/ 0 h 313"/>
                <a:gd name="T2" fmla="*/ 0 w 695"/>
                <a:gd name="T3" fmla="*/ 2147483647 h 313"/>
                <a:gd name="T4" fmla="*/ 2147483647 w 695"/>
                <a:gd name="T5" fmla="*/ 2147483647 h 313"/>
                <a:gd name="T6" fmla="*/ 2147483647 w 695"/>
                <a:gd name="T7" fmla="*/ 2147483647 h 313"/>
                <a:gd name="T8" fmla="*/ 2147483647 w 695"/>
                <a:gd name="T9" fmla="*/ 2147483647 h 313"/>
                <a:gd name="T10" fmla="*/ 2147483647 w 695"/>
                <a:gd name="T11" fmla="*/ 2147483647 h 313"/>
                <a:gd name="T12" fmla="*/ 2147483647 w 695"/>
                <a:gd name="T13" fmla="*/ 2147483647 h 313"/>
                <a:gd name="T14" fmla="*/ 2147483647 w 695"/>
                <a:gd name="T15" fmla="*/ 2147483647 h 313"/>
                <a:gd name="T16" fmla="*/ 2147483647 w 695"/>
                <a:gd name="T17" fmla="*/ 2147483647 h 313"/>
                <a:gd name="T18" fmla="*/ 2147483647 w 695"/>
                <a:gd name="T19" fmla="*/ 2147483647 h 313"/>
                <a:gd name="T20" fmla="*/ 2147483647 w 695"/>
                <a:gd name="T21" fmla="*/ 2147483647 h 313"/>
                <a:gd name="T22" fmla="*/ 2147483647 w 695"/>
                <a:gd name="T23" fmla="*/ 2147483647 h 313"/>
                <a:gd name="T24" fmla="*/ 2147483647 w 695"/>
                <a:gd name="T25" fmla="*/ 2147483647 h 313"/>
                <a:gd name="T26" fmla="*/ 2147483647 w 695"/>
                <a:gd name="T27" fmla="*/ 2147483647 h 313"/>
                <a:gd name="T28" fmla="*/ 2147483647 w 695"/>
                <a:gd name="T29" fmla="*/ 0 h 31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5"/>
                <a:gd name="T46" fmla="*/ 0 h 313"/>
                <a:gd name="T47" fmla="*/ 695 w 695"/>
                <a:gd name="T48" fmla="*/ 313 h 31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5" h="313">
                  <a:moveTo>
                    <a:pt x="8" y="0"/>
                  </a:moveTo>
                  <a:lnTo>
                    <a:pt x="0" y="207"/>
                  </a:lnTo>
                  <a:lnTo>
                    <a:pt x="157" y="211"/>
                  </a:lnTo>
                  <a:lnTo>
                    <a:pt x="155" y="313"/>
                  </a:lnTo>
                  <a:lnTo>
                    <a:pt x="367" y="310"/>
                  </a:lnTo>
                  <a:lnTo>
                    <a:pt x="556" y="307"/>
                  </a:lnTo>
                  <a:lnTo>
                    <a:pt x="695" y="310"/>
                  </a:lnTo>
                  <a:lnTo>
                    <a:pt x="652" y="222"/>
                  </a:lnTo>
                  <a:lnTo>
                    <a:pt x="622" y="140"/>
                  </a:lnTo>
                  <a:lnTo>
                    <a:pt x="589" y="55"/>
                  </a:lnTo>
                  <a:lnTo>
                    <a:pt x="510" y="1"/>
                  </a:lnTo>
                  <a:lnTo>
                    <a:pt x="474" y="33"/>
                  </a:lnTo>
                  <a:lnTo>
                    <a:pt x="431" y="10"/>
                  </a:lnTo>
                  <a:lnTo>
                    <a:pt x="242" y="4"/>
                  </a:lnTo>
                  <a:lnTo>
                    <a:pt x="8" y="0"/>
                  </a:lnTo>
                  <a:close/>
                </a:path>
              </a:pathLst>
            </a:custGeom>
            <a:solidFill>
              <a:schemeClr val="bg2"/>
            </a:solidFill>
            <a:ln w="19050">
              <a:solidFill>
                <a:schemeClr val="tx1"/>
              </a:solidFill>
              <a:prstDash val="solid"/>
              <a:round/>
              <a:headEnd/>
              <a:tailEnd/>
            </a:ln>
          </p:spPr>
          <p:txBody>
            <a:bodyPr/>
            <a:lstStyle/>
            <a:p>
              <a:pPr>
                <a:defRPr/>
              </a:pPr>
              <a:endParaRPr lang="en-US" sz="1200" b="1">
                <a:latin typeface="+mj-lt"/>
              </a:endParaRPr>
            </a:p>
          </p:txBody>
        </p:sp>
        <p:sp>
          <p:nvSpPr>
            <p:cNvPr id="29" name="Shape - Montana"/>
            <p:cNvSpPr>
              <a:spLocks noChangeAspect="1"/>
            </p:cNvSpPr>
            <p:nvPr/>
          </p:nvSpPr>
          <p:spPr bwMode="auto">
            <a:xfrm>
              <a:off x="2373313" y="1139056"/>
              <a:ext cx="1306513" cy="803275"/>
            </a:xfrm>
            <a:custGeom>
              <a:avLst/>
              <a:gdLst>
                <a:gd name="T0" fmla="*/ 2147483647 w 828"/>
                <a:gd name="T1" fmla="*/ 0 h 516"/>
                <a:gd name="T2" fmla="*/ 2147483647 w 828"/>
                <a:gd name="T3" fmla="*/ 2147483647 h 516"/>
                <a:gd name="T4" fmla="*/ 2147483647 w 828"/>
                <a:gd name="T5" fmla="*/ 2147483647 h 516"/>
                <a:gd name="T6" fmla="*/ 2147483647 w 828"/>
                <a:gd name="T7" fmla="*/ 2147483647 h 516"/>
                <a:gd name="T8" fmla="*/ 2147483647 w 828"/>
                <a:gd name="T9" fmla="*/ 2147483647 h 516"/>
                <a:gd name="T10" fmla="*/ 2147483647 w 828"/>
                <a:gd name="T11" fmla="*/ 2147483647 h 516"/>
                <a:gd name="T12" fmla="*/ 2147483647 w 828"/>
                <a:gd name="T13" fmla="*/ 2147483647 h 516"/>
                <a:gd name="T14" fmla="*/ 2147483647 w 828"/>
                <a:gd name="T15" fmla="*/ 2147483647 h 516"/>
                <a:gd name="T16" fmla="*/ 2147483647 w 828"/>
                <a:gd name="T17" fmla="*/ 2147483647 h 516"/>
                <a:gd name="T18" fmla="*/ 2147483647 w 828"/>
                <a:gd name="T19" fmla="*/ 2147483647 h 516"/>
                <a:gd name="T20" fmla="*/ 2147483647 w 828"/>
                <a:gd name="T21" fmla="*/ 2147483647 h 516"/>
                <a:gd name="T22" fmla="*/ 2147483647 w 828"/>
                <a:gd name="T23" fmla="*/ 2147483647 h 516"/>
                <a:gd name="T24" fmla="*/ 2147483647 w 828"/>
                <a:gd name="T25" fmla="*/ 2147483647 h 516"/>
                <a:gd name="T26" fmla="*/ 2147483647 w 828"/>
                <a:gd name="T27" fmla="*/ 2147483647 h 516"/>
                <a:gd name="T28" fmla="*/ 2147483647 w 828"/>
                <a:gd name="T29" fmla="*/ 2147483647 h 516"/>
                <a:gd name="T30" fmla="*/ 2147483647 w 828"/>
                <a:gd name="T31" fmla="*/ 2147483647 h 516"/>
                <a:gd name="T32" fmla="*/ 2147483647 w 828"/>
                <a:gd name="T33" fmla="*/ 2147483647 h 516"/>
                <a:gd name="T34" fmla="*/ 0 w 828"/>
                <a:gd name="T35" fmla="*/ 2147483647 h 516"/>
                <a:gd name="T36" fmla="*/ 2147483647 w 828"/>
                <a:gd name="T37" fmla="*/ 0 h 5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28"/>
                <a:gd name="T58" fmla="*/ 0 h 516"/>
                <a:gd name="T59" fmla="*/ 828 w 828"/>
                <a:gd name="T60" fmla="*/ 516 h 5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28" h="516">
                  <a:moveTo>
                    <a:pt x="14" y="0"/>
                  </a:moveTo>
                  <a:lnTo>
                    <a:pt x="176" y="21"/>
                  </a:lnTo>
                  <a:lnTo>
                    <a:pt x="275" y="34"/>
                  </a:lnTo>
                  <a:lnTo>
                    <a:pt x="404" y="48"/>
                  </a:lnTo>
                  <a:lnTo>
                    <a:pt x="524" y="60"/>
                  </a:lnTo>
                  <a:lnTo>
                    <a:pt x="731" y="75"/>
                  </a:lnTo>
                  <a:lnTo>
                    <a:pt x="828" y="82"/>
                  </a:lnTo>
                  <a:lnTo>
                    <a:pt x="825" y="502"/>
                  </a:lnTo>
                  <a:lnTo>
                    <a:pt x="318" y="459"/>
                  </a:lnTo>
                  <a:lnTo>
                    <a:pt x="307" y="516"/>
                  </a:lnTo>
                  <a:lnTo>
                    <a:pt x="288" y="489"/>
                  </a:lnTo>
                  <a:lnTo>
                    <a:pt x="242" y="493"/>
                  </a:lnTo>
                  <a:lnTo>
                    <a:pt x="175" y="504"/>
                  </a:lnTo>
                  <a:lnTo>
                    <a:pt x="163" y="431"/>
                  </a:lnTo>
                  <a:lnTo>
                    <a:pt x="84" y="373"/>
                  </a:lnTo>
                  <a:lnTo>
                    <a:pt x="96" y="317"/>
                  </a:lnTo>
                  <a:lnTo>
                    <a:pt x="103" y="273"/>
                  </a:lnTo>
                  <a:lnTo>
                    <a:pt x="0" y="128"/>
                  </a:lnTo>
                  <a:lnTo>
                    <a:pt x="14" y="0"/>
                  </a:lnTo>
                  <a:close/>
                </a:path>
              </a:pathLst>
            </a:custGeom>
            <a:solidFill>
              <a:schemeClr val="tx2">
                <a:lumMod val="90000"/>
                <a:lumOff val="10000"/>
              </a:schemeClr>
            </a:solidFill>
            <a:ln w="19050">
              <a:solidFill>
                <a:schemeClr val="tx1"/>
              </a:solidFill>
              <a:prstDash val="solid"/>
              <a:round/>
              <a:headEnd/>
              <a:tailEnd/>
            </a:ln>
          </p:spPr>
          <p:txBody>
            <a:bodyPr/>
            <a:lstStyle/>
            <a:p>
              <a:pPr>
                <a:defRPr/>
              </a:pPr>
              <a:endParaRPr lang="en-US" sz="1200" b="1">
                <a:latin typeface="+mj-lt"/>
              </a:endParaRPr>
            </a:p>
          </p:txBody>
        </p:sp>
        <p:sp>
          <p:nvSpPr>
            <p:cNvPr id="30" name="Shape - Missouri"/>
            <p:cNvSpPr>
              <a:spLocks noChangeAspect="1"/>
            </p:cNvSpPr>
            <p:nvPr/>
          </p:nvSpPr>
          <p:spPr bwMode="auto">
            <a:xfrm>
              <a:off x="4687888" y="2596381"/>
              <a:ext cx="863600" cy="701675"/>
            </a:xfrm>
            <a:custGeom>
              <a:avLst/>
              <a:gdLst>
                <a:gd name="T0" fmla="*/ 0 w 548"/>
                <a:gd name="T1" fmla="*/ 15 h 451"/>
                <a:gd name="T2" fmla="*/ 240 w 548"/>
                <a:gd name="T3" fmla="*/ 0 h 451"/>
                <a:gd name="T4" fmla="*/ 290 w 548"/>
                <a:gd name="T5" fmla="*/ 0 h 451"/>
                <a:gd name="T6" fmla="*/ 329 w 548"/>
                <a:gd name="T7" fmla="*/ 13 h 451"/>
                <a:gd name="T8" fmla="*/ 308 w 548"/>
                <a:gd name="T9" fmla="*/ 52 h 451"/>
                <a:gd name="T10" fmla="*/ 378 w 548"/>
                <a:gd name="T11" fmla="*/ 116 h 451"/>
                <a:gd name="T12" fmla="*/ 401 w 548"/>
                <a:gd name="T13" fmla="*/ 170 h 451"/>
                <a:gd name="T14" fmla="*/ 442 w 548"/>
                <a:gd name="T15" fmla="*/ 156 h 451"/>
                <a:gd name="T16" fmla="*/ 441 w 548"/>
                <a:gd name="T17" fmla="*/ 232 h 451"/>
                <a:gd name="T18" fmla="*/ 483 w 548"/>
                <a:gd name="T19" fmla="*/ 255 h 451"/>
                <a:gd name="T20" fmla="*/ 502 w 548"/>
                <a:gd name="T21" fmla="*/ 322 h 451"/>
                <a:gd name="T22" fmla="*/ 532 w 548"/>
                <a:gd name="T23" fmla="*/ 328 h 451"/>
                <a:gd name="T24" fmla="*/ 548 w 548"/>
                <a:gd name="T25" fmla="*/ 356 h 451"/>
                <a:gd name="T26" fmla="*/ 511 w 548"/>
                <a:gd name="T27" fmla="*/ 395 h 451"/>
                <a:gd name="T28" fmla="*/ 499 w 548"/>
                <a:gd name="T29" fmla="*/ 439 h 451"/>
                <a:gd name="T30" fmla="*/ 447 w 548"/>
                <a:gd name="T31" fmla="*/ 451 h 451"/>
                <a:gd name="T32" fmla="*/ 460 w 548"/>
                <a:gd name="T33" fmla="*/ 402 h 451"/>
                <a:gd name="T34" fmla="*/ 255 w 548"/>
                <a:gd name="T35" fmla="*/ 420 h 451"/>
                <a:gd name="T36" fmla="*/ 107 w 548"/>
                <a:gd name="T37" fmla="*/ 438 h 451"/>
                <a:gd name="T38" fmla="*/ 98 w 548"/>
                <a:gd name="T39" fmla="*/ 390 h 451"/>
                <a:gd name="T40" fmla="*/ 88 w 548"/>
                <a:gd name="T41" fmla="*/ 246 h 451"/>
                <a:gd name="T42" fmla="*/ 86 w 548"/>
                <a:gd name="T43" fmla="*/ 167 h 451"/>
                <a:gd name="T44" fmla="*/ 37 w 548"/>
                <a:gd name="T45" fmla="*/ 131 h 451"/>
                <a:gd name="T46" fmla="*/ 55 w 548"/>
                <a:gd name="T47" fmla="*/ 98 h 451"/>
                <a:gd name="T48" fmla="*/ 31 w 548"/>
                <a:gd name="T49" fmla="*/ 80 h 451"/>
                <a:gd name="T50" fmla="*/ 0 w 548"/>
                <a:gd name="T51" fmla="*/ 15 h 45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48"/>
                <a:gd name="T79" fmla="*/ 0 h 451"/>
                <a:gd name="T80" fmla="*/ 548 w 548"/>
                <a:gd name="T81" fmla="*/ 451 h 45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48" h="451">
                  <a:moveTo>
                    <a:pt x="0" y="15"/>
                  </a:moveTo>
                  <a:lnTo>
                    <a:pt x="240" y="0"/>
                  </a:lnTo>
                  <a:lnTo>
                    <a:pt x="290" y="0"/>
                  </a:lnTo>
                  <a:lnTo>
                    <a:pt x="329" y="13"/>
                  </a:lnTo>
                  <a:lnTo>
                    <a:pt x="308" y="52"/>
                  </a:lnTo>
                  <a:lnTo>
                    <a:pt x="378" y="116"/>
                  </a:lnTo>
                  <a:lnTo>
                    <a:pt x="401" y="170"/>
                  </a:lnTo>
                  <a:lnTo>
                    <a:pt x="442" y="156"/>
                  </a:lnTo>
                  <a:lnTo>
                    <a:pt x="441" y="232"/>
                  </a:lnTo>
                  <a:lnTo>
                    <a:pt x="483" y="255"/>
                  </a:lnTo>
                  <a:lnTo>
                    <a:pt x="502" y="322"/>
                  </a:lnTo>
                  <a:lnTo>
                    <a:pt x="532" y="328"/>
                  </a:lnTo>
                  <a:lnTo>
                    <a:pt x="548" y="356"/>
                  </a:lnTo>
                  <a:lnTo>
                    <a:pt x="511" y="395"/>
                  </a:lnTo>
                  <a:lnTo>
                    <a:pt x="499" y="439"/>
                  </a:lnTo>
                  <a:lnTo>
                    <a:pt x="447" y="451"/>
                  </a:lnTo>
                  <a:lnTo>
                    <a:pt x="460" y="402"/>
                  </a:lnTo>
                  <a:lnTo>
                    <a:pt x="255" y="420"/>
                  </a:lnTo>
                  <a:lnTo>
                    <a:pt x="107" y="438"/>
                  </a:lnTo>
                  <a:lnTo>
                    <a:pt x="98" y="390"/>
                  </a:lnTo>
                  <a:lnTo>
                    <a:pt x="88" y="246"/>
                  </a:lnTo>
                  <a:lnTo>
                    <a:pt x="86" y="167"/>
                  </a:lnTo>
                  <a:lnTo>
                    <a:pt x="37" y="131"/>
                  </a:lnTo>
                  <a:lnTo>
                    <a:pt x="55" y="98"/>
                  </a:lnTo>
                  <a:lnTo>
                    <a:pt x="31" y="80"/>
                  </a:lnTo>
                  <a:lnTo>
                    <a:pt x="0" y="15"/>
                  </a:lnTo>
                  <a:close/>
                </a:path>
              </a:pathLst>
            </a:custGeom>
            <a:solidFill>
              <a:schemeClr val="bg2"/>
            </a:solidFill>
            <a:ln w="19050">
              <a:solidFill>
                <a:schemeClr val="tx1"/>
              </a:solidFill>
              <a:prstDash val="solid"/>
              <a:round/>
              <a:headEnd/>
              <a:tailEnd/>
            </a:ln>
          </p:spPr>
          <p:txBody>
            <a:bodyPr/>
            <a:lstStyle/>
            <a:p>
              <a:pPr>
                <a:defRPr/>
              </a:pPr>
              <a:endParaRPr lang="en-US" sz="1200" b="1">
                <a:latin typeface="+mj-lt"/>
              </a:endParaRPr>
            </a:p>
          </p:txBody>
        </p:sp>
        <p:sp>
          <p:nvSpPr>
            <p:cNvPr id="31" name="Shape - Mississippi"/>
            <p:cNvSpPr>
              <a:spLocks noChangeAspect="1"/>
            </p:cNvSpPr>
            <p:nvPr/>
          </p:nvSpPr>
          <p:spPr bwMode="auto">
            <a:xfrm>
              <a:off x="5303838" y="3429819"/>
              <a:ext cx="450850" cy="774700"/>
            </a:xfrm>
            <a:custGeom>
              <a:avLst/>
              <a:gdLst>
                <a:gd name="T0" fmla="*/ 2147483647 w 287"/>
                <a:gd name="T1" fmla="*/ 2147483647 h 499"/>
                <a:gd name="T2" fmla="*/ 2147483647 w 287"/>
                <a:gd name="T3" fmla="*/ 2147483647 h 499"/>
                <a:gd name="T4" fmla="*/ 0 w 287"/>
                <a:gd name="T5" fmla="*/ 2147483647 h 499"/>
                <a:gd name="T6" fmla="*/ 2147483647 w 287"/>
                <a:gd name="T7" fmla="*/ 2147483647 h 499"/>
                <a:gd name="T8" fmla="*/ 2147483647 w 287"/>
                <a:gd name="T9" fmla="*/ 2147483647 h 499"/>
                <a:gd name="T10" fmla="*/ 2147483647 w 287"/>
                <a:gd name="T11" fmla="*/ 2147483647 h 499"/>
                <a:gd name="T12" fmla="*/ 2147483647 w 287"/>
                <a:gd name="T13" fmla="*/ 2147483647 h 499"/>
                <a:gd name="T14" fmla="*/ 2147483647 w 287"/>
                <a:gd name="T15" fmla="*/ 2147483647 h 499"/>
                <a:gd name="T16" fmla="*/ 2147483647 w 287"/>
                <a:gd name="T17" fmla="*/ 2147483647 h 499"/>
                <a:gd name="T18" fmla="*/ 2147483647 w 287"/>
                <a:gd name="T19" fmla="*/ 2147483647 h 499"/>
                <a:gd name="T20" fmla="*/ 2147483647 w 287"/>
                <a:gd name="T21" fmla="*/ 2147483647 h 499"/>
                <a:gd name="T22" fmla="*/ 2147483647 w 287"/>
                <a:gd name="T23" fmla="*/ 2147483647 h 499"/>
                <a:gd name="T24" fmla="*/ 2147483647 w 287"/>
                <a:gd name="T25" fmla="*/ 2147483647 h 499"/>
                <a:gd name="T26" fmla="*/ 2147483647 w 287"/>
                <a:gd name="T27" fmla="*/ 0 h 499"/>
                <a:gd name="T28" fmla="*/ 2147483647 w 287"/>
                <a:gd name="T29" fmla="*/ 2147483647 h 4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87"/>
                <a:gd name="T46" fmla="*/ 0 h 499"/>
                <a:gd name="T47" fmla="*/ 287 w 287"/>
                <a:gd name="T48" fmla="*/ 499 h 4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87" h="499">
                  <a:moveTo>
                    <a:pt x="81" y="16"/>
                  </a:moveTo>
                  <a:lnTo>
                    <a:pt x="38" y="101"/>
                  </a:lnTo>
                  <a:lnTo>
                    <a:pt x="0" y="156"/>
                  </a:lnTo>
                  <a:lnTo>
                    <a:pt x="12" y="222"/>
                  </a:lnTo>
                  <a:lnTo>
                    <a:pt x="57" y="311"/>
                  </a:lnTo>
                  <a:lnTo>
                    <a:pt x="23" y="402"/>
                  </a:lnTo>
                  <a:lnTo>
                    <a:pt x="8" y="450"/>
                  </a:lnTo>
                  <a:lnTo>
                    <a:pt x="175" y="430"/>
                  </a:lnTo>
                  <a:lnTo>
                    <a:pt x="182" y="492"/>
                  </a:lnTo>
                  <a:lnTo>
                    <a:pt x="216" y="499"/>
                  </a:lnTo>
                  <a:lnTo>
                    <a:pt x="225" y="468"/>
                  </a:lnTo>
                  <a:lnTo>
                    <a:pt x="287" y="459"/>
                  </a:lnTo>
                  <a:lnTo>
                    <a:pt x="273" y="357"/>
                  </a:lnTo>
                  <a:lnTo>
                    <a:pt x="270" y="0"/>
                  </a:lnTo>
                  <a:lnTo>
                    <a:pt x="81" y="16"/>
                  </a:lnTo>
                  <a:close/>
                </a:path>
              </a:pathLst>
            </a:custGeom>
            <a:solidFill>
              <a:schemeClr val="bg2"/>
            </a:solidFill>
            <a:ln w="19050">
              <a:solidFill>
                <a:schemeClr val="tx1"/>
              </a:solidFill>
              <a:prstDash val="solid"/>
              <a:round/>
              <a:headEnd/>
              <a:tailEnd/>
            </a:ln>
          </p:spPr>
          <p:txBody>
            <a:bodyPr/>
            <a:lstStyle/>
            <a:p>
              <a:pPr>
                <a:defRPr/>
              </a:pPr>
              <a:endParaRPr lang="en-US" sz="1200" b="1">
                <a:latin typeface="+mj-lt"/>
              </a:endParaRPr>
            </a:p>
          </p:txBody>
        </p:sp>
        <p:sp>
          <p:nvSpPr>
            <p:cNvPr id="32" name="Shape - Minnesota"/>
            <p:cNvSpPr>
              <a:spLocks noChangeAspect="1"/>
            </p:cNvSpPr>
            <p:nvPr/>
          </p:nvSpPr>
          <p:spPr bwMode="auto">
            <a:xfrm>
              <a:off x="4419601" y="1204144"/>
              <a:ext cx="857250" cy="957262"/>
            </a:xfrm>
            <a:custGeom>
              <a:avLst/>
              <a:gdLst>
                <a:gd name="T0" fmla="*/ 0 w 545"/>
                <a:gd name="T1" fmla="*/ 2147483647 h 614"/>
                <a:gd name="T2" fmla="*/ 2147483647 w 545"/>
                <a:gd name="T3" fmla="*/ 2147483647 h 614"/>
                <a:gd name="T4" fmla="*/ 2147483647 w 545"/>
                <a:gd name="T5" fmla="*/ 0 h 614"/>
                <a:gd name="T6" fmla="*/ 2147483647 w 545"/>
                <a:gd name="T7" fmla="*/ 2147483647 h 614"/>
                <a:gd name="T8" fmla="*/ 2147483647 w 545"/>
                <a:gd name="T9" fmla="*/ 2147483647 h 614"/>
                <a:gd name="T10" fmla="*/ 2147483647 w 545"/>
                <a:gd name="T11" fmla="*/ 2147483647 h 614"/>
                <a:gd name="T12" fmla="*/ 2147483647 w 545"/>
                <a:gd name="T13" fmla="*/ 2147483647 h 614"/>
                <a:gd name="T14" fmla="*/ 2147483647 w 545"/>
                <a:gd name="T15" fmla="*/ 2147483647 h 614"/>
                <a:gd name="T16" fmla="*/ 2147483647 w 545"/>
                <a:gd name="T17" fmla="*/ 2147483647 h 614"/>
                <a:gd name="T18" fmla="*/ 2147483647 w 545"/>
                <a:gd name="T19" fmla="*/ 2147483647 h 614"/>
                <a:gd name="T20" fmla="*/ 2147483647 w 545"/>
                <a:gd name="T21" fmla="*/ 2147483647 h 614"/>
                <a:gd name="T22" fmla="*/ 2147483647 w 545"/>
                <a:gd name="T23" fmla="*/ 2147483647 h 614"/>
                <a:gd name="T24" fmla="*/ 2147483647 w 545"/>
                <a:gd name="T25" fmla="*/ 2147483647 h 614"/>
                <a:gd name="T26" fmla="*/ 2147483647 w 545"/>
                <a:gd name="T27" fmla="*/ 2147483647 h 614"/>
                <a:gd name="T28" fmla="*/ 2147483647 w 545"/>
                <a:gd name="T29" fmla="*/ 2147483647 h 614"/>
                <a:gd name="T30" fmla="*/ 2147483647 w 545"/>
                <a:gd name="T31" fmla="*/ 2147483647 h 614"/>
                <a:gd name="T32" fmla="*/ 2147483647 w 545"/>
                <a:gd name="T33" fmla="*/ 2147483647 h 614"/>
                <a:gd name="T34" fmla="*/ 2147483647 w 545"/>
                <a:gd name="T35" fmla="*/ 2147483647 h 614"/>
                <a:gd name="T36" fmla="*/ 2147483647 w 545"/>
                <a:gd name="T37" fmla="*/ 2147483647 h 614"/>
                <a:gd name="T38" fmla="*/ 2147483647 w 545"/>
                <a:gd name="T39" fmla="*/ 2147483647 h 614"/>
                <a:gd name="T40" fmla="*/ 2147483647 w 545"/>
                <a:gd name="T41" fmla="*/ 2147483647 h 614"/>
                <a:gd name="T42" fmla="*/ 2147483647 w 545"/>
                <a:gd name="T43" fmla="*/ 2147483647 h 614"/>
                <a:gd name="T44" fmla="*/ 2147483647 w 545"/>
                <a:gd name="T45" fmla="*/ 2147483647 h 614"/>
                <a:gd name="T46" fmla="*/ 2147483647 w 545"/>
                <a:gd name="T47" fmla="*/ 2147483647 h 614"/>
                <a:gd name="T48" fmla="*/ 2147483647 w 545"/>
                <a:gd name="T49" fmla="*/ 2147483647 h 614"/>
                <a:gd name="T50" fmla="*/ 2147483647 w 545"/>
                <a:gd name="T51" fmla="*/ 2147483647 h 614"/>
                <a:gd name="T52" fmla="*/ 2147483647 w 545"/>
                <a:gd name="T53" fmla="*/ 2147483647 h 614"/>
                <a:gd name="T54" fmla="*/ 2147483647 w 545"/>
                <a:gd name="T55" fmla="*/ 2147483647 h 614"/>
                <a:gd name="T56" fmla="*/ 2147483647 w 545"/>
                <a:gd name="T57" fmla="*/ 2147483647 h 614"/>
                <a:gd name="T58" fmla="*/ 2147483647 w 545"/>
                <a:gd name="T59" fmla="*/ 2147483647 h 614"/>
                <a:gd name="T60" fmla="*/ 0 w 545"/>
                <a:gd name="T61" fmla="*/ 2147483647 h 61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5"/>
                <a:gd name="T94" fmla="*/ 0 h 614"/>
                <a:gd name="T95" fmla="*/ 545 w 545"/>
                <a:gd name="T96" fmla="*/ 614 h 61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5" h="614">
                  <a:moveTo>
                    <a:pt x="0" y="48"/>
                  </a:moveTo>
                  <a:lnTo>
                    <a:pt x="143" y="48"/>
                  </a:lnTo>
                  <a:lnTo>
                    <a:pt x="141" y="0"/>
                  </a:lnTo>
                  <a:lnTo>
                    <a:pt x="173" y="14"/>
                  </a:lnTo>
                  <a:lnTo>
                    <a:pt x="179" y="51"/>
                  </a:lnTo>
                  <a:lnTo>
                    <a:pt x="247" y="91"/>
                  </a:lnTo>
                  <a:lnTo>
                    <a:pt x="268" y="73"/>
                  </a:lnTo>
                  <a:lnTo>
                    <a:pt x="308" y="73"/>
                  </a:lnTo>
                  <a:lnTo>
                    <a:pt x="340" y="109"/>
                  </a:lnTo>
                  <a:lnTo>
                    <a:pt x="361" y="96"/>
                  </a:lnTo>
                  <a:lnTo>
                    <a:pt x="420" y="111"/>
                  </a:lnTo>
                  <a:lnTo>
                    <a:pt x="441" y="84"/>
                  </a:lnTo>
                  <a:lnTo>
                    <a:pt x="478" y="105"/>
                  </a:lnTo>
                  <a:lnTo>
                    <a:pt x="545" y="102"/>
                  </a:lnTo>
                  <a:lnTo>
                    <a:pt x="437" y="178"/>
                  </a:lnTo>
                  <a:lnTo>
                    <a:pt x="383" y="245"/>
                  </a:lnTo>
                  <a:lnTo>
                    <a:pt x="393" y="342"/>
                  </a:lnTo>
                  <a:lnTo>
                    <a:pt x="356" y="382"/>
                  </a:lnTo>
                  <a:lnTo>
                    <a:pt x="371" y="410"/>
                  </a:lnTo>
                  <a:lnTo>
                    <a:pt x="371" y="482"/>
                  </a:lnTo>
                  <a:lnTo>
                    <a:pt x="408" y="482"/>
                  </a:lnTo>
                  <a:lnTo>
                    <a:pt x="463" y="534"/>
                  </a:lnTo>
                  <a:lnTo>
                    <a:pt x="486" y="596"/>
                  </a:lnTo>
                  <a:lnTo>
                    <a:pt x="100" y="614"/>
                  </a:lnTo>
                  <a:lnTo>
                    <a:pt x="101" y="444"/>
                  </a:lnTo>
                  <a:lnTo>
                    <a:pt x="67" y="407"/>
                  </a:lnTo>
                  <a:lnTo>
                    <a:pt x="79" y="362"/>
                  </a:lnTo>
                  <a:lnTo>
                    <a:pt x="91" y="337"/>
                  </a:lnTo>
                  <a:lnTo>
                    <a:pt x="67" y="219"/>
                  </a:lnTo>
                  <a:lnTo>
                    <a:pt x="34" y="142"/>
                  </a:lnTo>
                  <a:lnTo>
                    <a:pt x="0" y="48"/>
                  </a:lnTo>
                  <a:close/>
                </a:path>
              </a:pathLst>
            </a:custGeom>
            <a:solidFill>
              <a:schemeClr val="tx1">
                <a:lumMod val="90000"/>
                <a:lumOff val="10000"/>
              </a:schemeClr>
            </a:solidFill>
            <a:ln w="19050">
              <a:solidFill>
                <a:schemeClr val="tx1"/>
              </a:solidFill>
              <a:prstDash val="solid"/>
              <a:round/>
              <a:headEnd/>
              <a:tailEnd/>
            </a:ln>
          </p:spPr>
          <p:txBody>
            <a:bodyPr/>
            <a:lstStyle/>
            <a:p>
              <a:pPr>
                <a:defRPr/>
              </a:pPr>
              <a:endParaRPr lang="en-US" sz="1200" b="1">
                <a:solidFill>
                  <a:schemeClr val="accent6"/>
                </a:solidFill>
                <a:latin typeface="+mj-lt"/>
              </a:endParaRPr>
            </a:p>
          </p:txBody>
        </p:sp>
        <p:sp>
          <p:nvSpPr>
            <p:cNvPr id="33" name="Shape - Massachusetts"/>
            <p:cNvSpPr>
              <a:spLocks noChangeAspect="1"/>
            </p:cNvSpPr>
            <p:nvPr/>
          </p:nvSpPr>
          <p:spPr bwMode="auto">
            <a:xfrm>
              <a:off x="7278688" y="1751831"/>
              <a:ext cx="468313" cy="211138"/>
            </a:xfrm>
            <a:custGeom>
              <a:avLst/>
              <a:gdLst>
                <a:gd name="T0" fmla="*/ 0 w 296"/>
                <a:gd name="T1" fmla="*/ 2147483647 h 134"/>
                <a:gd name="T2" fmla="*/ 2147483647 w 296"/>
                <a:gd name="T3" fmla="*/ 2147483647 h 134"/>
                <a:gd name="T4" fmla="*/ 2147483647 w 296"/>
                <a:gd name="T5" fmla="*/ 2147483647 h 134"/>
                <a:gd name="T6" fmla="*/ 2147483647 w 296"/>
                <a:gd name="T7" fmla="*/ 0 h 134"/>
                <a:gd name="T8" fmla="*/ 2147483647 w 296"/>
                <a:gd name="T9" fmla="*/ 2147483647 h 134"/>
                <a:gd name="T10" fmla="*/ 2147483647 w 296"/>
                <a:gd name="T11" fmla="*/ 2147483647 h 134"/>
                <a:gd name="T12" fmla="*/ 2147483647 w 296"/>
                <a:gd name="T13" fmla="*/ 2147483647 h 134"/>
                <a:gd name="T14" fmla="*/ 2147483647 w 296"/>
                <a:gd name="T15" fmla="*/ 2147483647 h 134"/>
                <a:gd name="T16" fmla="*/ 2147483647 w 296"/>
                <a:gd name="T17" fmla="*/ 2147483647 h 134"/>
                <a:gd name="T18" fmla="*/ 2147483647 w 296"/>
                <a:gd name="T19" fmla="*/ 2147483647 h 134"/>
                <a:gd name="T20" fmla="*/ 2147483647 w 296"/>
                <a:gd name="T21" fmla="*/ 2147483647 h 134"/>
                <a:gd name="T22" fmla="*/ 2147483647 w 296"/>
                <a:gd name="T23" fmla="*/ 2147483647 h 134"/>
                <a:gd name="T24" fmla="*/ 2147483647 w 296"/>
                <a:gd name="T25" fmla="*/ 2147483647 h 134"/>
                <a:gd name="T26" fmla="*/ 2147483647 w 296"/>
                <a:gd name="T27" fmla="*/ 2147483647 h 134"/>
                <a:gd name="T28" fmla="*/ 2147483647 w 296"/>
                <a:gd name="T29" fmla="*/ 2147483647 h 134"/>
                <a:gd name="T30" fmla="*/ 2147483647 w 296"/>
                <a:gd name="T31" fmla="*/ 2147483647 h 134"/>
                <a:gd name="T32" fmla="*/ 2147483647 w 296"/>
                <a:gd name="T33" fmla="*/ 2147483647 h 134"/>
                <a:gd name="T34" fmla="*/ 2147483647 w 296"/>
                <a:gd name="T35" fmla="*/ 2147483647 h 134"/>
                <a:gd name="T36" fmla="*/ 2147483647 w 296"/>
                <a:gd name="T37" fmla="*/ 2147483647 h 134"/>
                <a:gd name="T38" fmla="*/ 0 w 296"/>
                <a:gd name="T39" fmla="*/ 2147483647 h 13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96"/>
                <a:gd name="T61" fmla="*/ 0 h 134"/>
                <a:gd name="T62" fmla="*/ 296 w 296"/>
                <a:gd name="T63" fmla="*/ 134 h 13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96" h="134">
                  <a:moveTo>
                    <a:pt x="0" y="54"/>
                  </a:moveTo>
                  <a:lnTo>
                    <a:pt x="151" y="16"/>
                  </a:lnTo>
                  <a:lnTo>
                    <a:pt x="169" y="18"/>
                  </a:lnTo>
                  <a:lnTo>
                    <a:pt x="187" y="0"/>
                  </a:lnTo>
                  <a:lnTo>
                    <a:pt x="202" y="9"/>
                  </a:lnTo>
                  <a:lnTo>
                    <a:pt x="184" y="48"/>
                  </a:lnTo>
                  <a:lnTo>
                    <a:pt x="215" y="45"/>
                  </a:lnTo>
                  <a:lnTo>
                    <a:pt x="233" y="74"/>
                  </a:lnTo>
                  <a:lnTo>
                    <a:pt x="254" y="77"/>
                  </a:lnTo>
                  <a:lnTo>
                    <a:pt x="269" y="73"/>
                  </a:lnTo>
                  <a:lnTo>
                    <a:pt x="269" y="57"/>
                  </a:lnTo>
                  <a:lnTo>
                    <a:pt x="243" y="36"/>
                  </a:lnTo>
                  <a:lnTo>
                    <a:pt x="263" y="34"/>
                  </a:lnTo>
                  <a:lnTo>
                    <a:pt x="296" y="79"/>
                  </a:lnTo>
                  <a:lnTo>
                    <a:pt x="264" y="106"/>
                  </a:lnTo>
                  <a:lnTo>
                    <a:pt x="229" y="92"/>
                  </a:lnTo>
                  <a:lnTo>
                    <a:pt x="206" y="125"/>
                  </a:lnTo>
                  <a:lnTo>
                    <a:pt x="161" y="92"/>
                  </a:lnTo>
                  <a:lnTo>
                    <a:pt x="12" y="134"/>
                  </a:lnTo>
                  <a:lnTo>
                    <a:pt x="0" y="54"/>
                  </a:lnTo>
                  <a:close/>
                </a:path>
              </a:pathLst>
            </a:custGeom>
            <a:solidFill>
              <a:schemeClr val="tx1">
                <a:lumMod val="90000"/>
                <a:lumOff val="10000"/>
              </a:schemeClr>
            </a:solidFill>
            <a:ln w="19050">
              <a:solidFill>
                <a:schemeClr val="tx1"/>
              </a:solidFill>
              <a:prstDash val="solid"/>
              <a:round/>
              <a:headEnd/>
              <a:tailEnd/>
            </a:ln>
          </p:spPr>
          <p:txBody>
            <a:bodyPr/>
            <a:lstStyle/>
            <a:p>
              <a:pPr>
                <a:defRPr/>
              </a:pPr>
              <a:endParaRPr lang="en-US" sz="1200" b="1">
                <a:solidFill>
                  <a:schemeClr val="accent6"/>
                </a:solidFill>
                <a:latin typeface="+mj-lt"/>
              </a:endParaRPr>
            </a:p>
          </p:txBody>
        </p:sp>
        <p:grpSp>
          <p:nvGrpSpPr>
            <p:cNvPr id="34" name="Shape - Michigan"/>
            <p:cNvGrpSpPr>
              <a:grpSpLocks/>
            </p:cNvGrpSpPr>
            <p:nvPr/>
          </p:nvGrpSpPr>
          <p:grpSpPr bwMode="auto">
            <a:xfrm>
              <a:off x="5232398" y="1427981"/>
              <a:ext cx="990600" cy="882650"/>
              <a:chOff x="3254" y="860"/>
              <a:chExt cx="623" cy="557"/>
            </a:xfrm>
            <a:solidFill>
              <a:srgbClr val="0072C0"/>
            </a:solidFill>
          </p:grpSpPr>
          <p:sp>
            <p:nvSpPr>
              <p:cNvPr id="125" name="Freeform 27"/>
              <p:cNvSpPr>
                <a:spLocks noChangeAspect="1"/>
              </p:cNvSpPr>
              <p:nvPr/>
            </p:nvSpPr>
            <p:spPr bwMode="auto">
              <a:xfrm>
                <a:off x="3254" y="860"/>
                <a:ext cx="442" cy="190"/>
              </a:xfrm>
              <a:custGeom>
                <a:avLst/>
                <a:gdLst>
                  <a:gd name="T0" fmla="*/ 0 w 445"/>
                  <a:gd name="T1" fmla="*/ 100 h 193"/>
                  <a:gd name="T2" fmla="*/ 96 w 445"/>
                  <a:gd name="T3" fmla="*/ 0 h 193"/>
                  <a:gd name="T4" fmla="*/ 79 w 445"/>
                  <a:gd name="T5" fmla="*/ 41 h 193"/>
                  <a:gd name="T6" fmla="*/ 92 w 445"/>
                  <a:gd name="T7" fmla="*/ 54 h 193"/>
                  <a:gd name="T8" fmla="*/ 123 w 445"/>
                  <a:gd name="T9" fmla="*/ 36 h 193"/>
                  <a:gd name="T10" fmla="*/ 192 w 445"/>
                  <a:gd name="T11" fmla="*/ 63 h 193"/>
                  <a:gd name="T12" fmla="*/ 220 w 445"/>
                  <a:gd name="T13" fmla="*/ 41 h 193"/>
                  <a:gd name="T14" fmla="*/ 311 w 445"/>
                  <a:gd name="T15" fmla="*/ 32 h 193"/>
                  <a:gd name="T16" fmla="*/ 329 w 445"/>
                  <a:gd name="T17" fmla="*/ 55 h 193"/>
                  <a:gd name="T18" fmla="*/ 364 w 445"/>
                  <a:gd name="T19" fmla="*/ 50 h 193"/>
                  <a:gd name="T20" fmla="*/ 432 w 445"/>
                  <a:gd name="T21" fmla="*/ 78 h 193"/>
                  <a:gd name="T22" fmla="*/ 436 w 445"/>
                  <a:gd name="T23" fmla="*/ 96 h 193"/>
                  <a:gd name="T24" fmla="*/ 363 w 445"/>
                  <a:gd name="T25" fmla="*/ 114 h 193"/>
                  <a:gd name="T26" fmla="*/ 341 w 445"/>
                  <a:gd name="T27" fmla="*/ 100 h 193"/>
                  <a:gd name="T28" fmla="*/ 302 w 445"/>
                  <a:gd name="T29" fmla="*/ 105 h 193"/>
                  <a:gd name="T30" fmla="*/ 257 w 445"/>
                  <a:gd name="T31" fmla="*/ 131 h 193"/>
                  <a:gd name="T32" fmla="*/ 237 w 445"/>
                  <a:gd name="T33" fmla="*/ 133 h 193"/>
                  <a:gd name="T34" fmla="*/ 221 w 445"/>
                  <a:gd name="T35" fmla="*/ 114 h 193"/>
                  <a:gd name="T36" fmla="*/ 198 w 445"/>
                  <a:gd name="T37" fmla="*/ 182 h 193"/>
                  <a:gd name="T38" fmla="*/ 170 w 445"/>
                  <a:gd name="T39" fmla="*/ 184 h 193"/>
                  <a:gd name="T40" fmla="*/ 158 w 445"/>
                  <a:gd name="T41" fmla="*/ 156 h 193"/>
                  <a:gd name="T42" fmla="*/ 98 w 445"/>
                  <a:gd name="T43" fmla="*/ 145 h 193"/>
                  <a:gd name="T44" fmla="*/ 73 w 445"/>
                  <a:gd name="T45" fmla="*/ 124 h 193"/>
                  <a:gd name="T46" fmla="*/ 23 w 445"/>
                  <a:gd name="T47" fmla="*/ 131 h 193"/>
                  <a:gd name="T48" fmla="*/ 0 w 445"/>
                  <a:gd name="T49" fmla="*/ 100 h 19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445"/>
                  <a:gd name="T76" fmla="*/ 0 h 193"/>
                  <a:gd name="T77" fmla="*/ 445 w 445"/>
                  <a:gd name="T78" fmla="*/ 193 h 19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445" h="193">
                    <a:moveTo>
                      <a:pt x="0" y="106"/>
                    </a:moveTo>
                    <a:lnTo>
                      <a:pt x="99" y="0"/>
                    </a:lnTo>
                    <a:lnTo>
                      <a:pt x="82" y="44"/>
                    </a:lnTo>
                    <a:lnTo>
                      <a:pt x="95" y="57"/>
                    </a:lnTo>
                    <a:lnTo>
                      <a:pt x="126" y="39"/>
                    </a:lnTo>
                    <a:lnTo>
                      <a:pt x="195" y="66"/>
                    </a:lnTo>
                    <a:lnTo>
                      <a:pt x="225" y="44"/>
                    </a:lnTo>
                    <a:lnTo>
                      <a:pt x="317" y="32"/>
                    </a:lnTo>
                    <a:lnTo>
                      <a:pt x="335" y="58"/>
                    </a:lnTo>
                    <a:lnTo>
                      <a:pt x="371" y="53"/>
                    </a:lnTo>
                    <a:lnTo>
                      <a:pt x="441" y="81"/>
                    </a:lnTo>
                    <a:lnTo>
                      <a:pt x="445" y="102"/>
                    </a:lnTo>
                    <a:lnTo>
                      <a:pt x="369" y="120"/>
                    </a:lnTo>
                    <a:lnTo>
                      <a:pt x="347" y="106"/>
                    </a:lnTo>
                    <a:lnTo>
                      <a:pt x="308" y="111"/>
                    </a:lnTo>
                    <a:lnTo>
                      <a:pt x="263" y="137"/>
                    </a:lnTo>
                    <a:lnTo>
                      <a:pt x="243" y="139"/>
                    </a:lnTo>
                    <a:lnTo>
                      <a:pt x="226" y="120"/>
                    </a:lnTo>
                    <a:lnTo>
                      <a:pt x="201" y="191"/>
                    </a:lnTo>
                    <a:lnTo>
                      <a:pt x="173" y="193"/>
                    </a:lnTo>
                    <a:lnTo>
                      <a:pt x="161" y="164"/>
                    </a:lnTo>
                    <a:lnTo>
                      <a:pt x="101" y="151"/>
                    </a:lnTo>
                    <a:lnTo>
                      <a:pt x="73" y="130"/>
                    </a:lnTo>
                    <a:lnTo>
                      <a:pt x="23" y="137"/>
                    </a:lnTo>
                    <a:lnTo>
                      <a:pt x="0" y="106"/>
                    </a:lnTo>
                    <a:close/>
                  </a:path>
                </a:pathLst>
              </a:custGeom>
              <a:solidFill>
                <a:schemeClr val="tx1">
                  <a:lumMod val="90000"/>
                  <a:lumOff val="10000"/>
                </a:schemeClr>
              </a:solidFill>
              <a:ln w="19050">
                <a:solidFill>
                  <a:schemeClr val="tx1"/>
                </a:solidFill>
                <a:prstDash val="solid"/>
                <a:round/>
                <a:headEnd/>
                <a:tailEnd/>
              </a:ln>
            </p:spPr>
            <p:txBody>
              <a:bodyPr/>
              <a:lstStyle/>
              <a:p>
                <a:pPr>
                  <a:defRPr/>
                </a:pPr>
                <a:endParaRPr lang="en-US" sz="1200" b="1">
                  <a:latin typeface="+mj-lt"/>
                </a:endParaRPr>
              </a:p>
            </p:txBody>
          </p:sp>
          <p:sp>
            <p:nvSpPr>
              <p:cNvPr id="126" name="Freeform 28"/>
              <p:cNvSpPr>
                <a:spLocks noChangeAspect="1"/>
              </p:cNvSpPr>
              <p:nvPr/>
            </p:nvSpPr>
            <p:spPr bwMode="auto">
              <a:xfrm>
                <a:off x="3560" y="994"/>
                <a:ext cx="317" cy="423"/>
              </a:xfrm>
              <a:custGeom>
                <a:avLst/>
                <a:gdLst>
                  <a:gd name="T0" fmla="*/ 79 w 319"/>
                  <a:gd name="T1" fmla="*/ 18 h 432"/>
                  <a:gd name="T2" fmla="*/ 90 w 319"/>
                  <a:gd name="T3" fmla="*/ 42 h 432"/>
                  <a:gd name="T4" fmla="*/ 70 w 319"/>
                  <a:gd name="T5" fmla="*/ 58 h 432"/>
                  <a:gd name="T6" fmla="*/ 69 w 319"/>
                  <a:gd name="T7" fmla="*/ 121 h 432"/>
                  <a:gd name="T8" fmla="*/ 57 w 319"/>
                  <a:gd name="T9" fmla="*/ 79 h 432"/>
                  <a:gd name="T10" fmla="*/ 11 w 319"/>
                  <a:gd name="T11" fmla="*/ 119 h 432"/>
                  <a:gd name="T12" fmla="*/ 0 w 319"/>
                  <a:gd name="T13" fmla="*/ 237 h 432"/>
                  <a:gd name="T14" fmla="*/ 30 w 319"/>
                  <a:gd name="T15" fmla="*/ 294 h 432"/>
                  <a:gd name="T16" fmla="*/ 33 w 319"/>
                  <a:gd name="T17" fmla="*/ 323 h 432"/>
                  <a:gd name="T18" fmla="*/ 34 w 319"/>
                  <a:gd name="T19" fmla="*/ 346 h 432"/>
                  <a:gd name="T20" fmla="*/ 33 w 319"/>
                  <a:gd name="T21" fmla="*/ 368 h 432"/>
                  <a:gd name="T22" fmla="*/ 27 w 319"/>
                  <a:gd name="T23" fmla="*/ 405 h 432"/>
                  <a:gd name="T24" fmla="*/ 149 w 319"/>
                  <a:gd name="T25" fmla="*/ 399 h 432"/>
                  <a:gd name="T26" fmla="*/ 312 w 319"/>
                  <a:gd name="T27" fmla="*/ 385 h 432"/>
                  <a:gd name="T28" fmla="*/ 282 w 319"/>
                  <a:gd name="T29" fmla="*/ 377 h 432"/>
                  <a:gd name="T30" fmla="*/ 265 w 319"/>
                  <a:gd name="T31" fmla="*/ 354 h 432"/>
                  <a:gd name="T32" fmla="*/ 291 w 319"/>
                  <a:gd name="T33" fmla="*/ 338 h 432"/>
                  <a:gd name="T34" fmla="*/ 291 w 319"/>
                  <a:gd name="T35" fmla="*/ 314 h 432"/>
                  <a:gd name="T36" fmla="*/ 279 w 319"/>
                  <a:gd name="T37" fmla="*/ 295 h 432"/>
                  <a:gd name="T38" fmla="*/ 291 w 319"/>
                  <a:gd name="T39" fmla="*/ 281 h 432"/>
                  <a:gd name="T40" fmla="*/ 313 w 319"/>
                  <a:gd name="T41" fmla="*/ 283 h 432"/>
                  <a:gd name="T42" fmla="*/ 309 w 319"/>
                  <a:gd name="T43" fmla="*/ 226 h 432"/>
                  <a:gd name="T44" fmla="*/ 303 w 319"/>
                  <a:gd name="T45" fmla="*/ 194 h 432"/>
                  <a:gd name="T46" fmla="*/ 289 w 319"/>
                  <a:gd name="T47" fmla="*/ 171 h 432"/>
                  <a:gd name="T48" fmla="*/ 276 w 319"/>
                  <a:gd name="T49" fmla="*/ 160 h 432"/>
                  <a:gd name="T50" fmla="*/ 255 w 319"/>
                  <a:gd name="T51" fmla="*/ 156 h 432"/>
                  <a:gd name="T52" fmla="*/ 237 w 319"/>
                  <a:gd name="T53" fmla="*/ 156 h 432"/>
                  <a:gd name="T54" fmla="*/ 218 w 319"/>
                  <a:gd name="T55" fmla="*/ 182 h 432"/>
                  <a:gd name="T56" fmla="*/ 204 w 319"/>
                  <a:gd name="T57" fmla="*/ 191 h 432"/>
                  <a:gd name="T58" fmla="*/ 195 w 319"/>
                  <a:gd name="T59" fmla="*/ 194 h 432"/>
                  <a:gd name="T60" fmla="*/ 185 w 319"/>
                  <a:gd name="T61" fmla="*/ 189 h 432"/>
                  <a:gd name="T62" fmla="*/ 182 w 319"/>
                  <a:gd name="T63" fmla="*/ 176 h 432"/>
                  <a:gd name="T64" fmla="*/ 185 w 319"/>
                  <a:gd name="T65" fmla="*/ 167 h 432"/>
                  <a:gd name="T66" fmla="*/ 194 w 319"/>
                  <a:gd name="T67" fmla="*/ 160 h 432"/>
                  <a:gd name="T68" fmla="*/ 203 w 319"/>
                  <a:gd name="T69" fmla="*/ 156 h 432"/>
                  <a:gd name="T70" fmla="*/ 212 w 319"/>
                  <a:gd name="T71" fmla="*/ 155 h 432"/>
                  <a:gd name="T72" fmla="*/ 212 w 319"/>
                  <a:gd name="T73" fmla="*/ 138 h 432"/>
                  <a:gd name="T74" fmla="*/ 236 w 319"/>
                  <a:gd name="T75" fmla="*/ 121 h 432"/>
                  <a:gd name="T76" fmla="*/ 212 w 319"/>
                  <a:gd name="T77" fmla="*/ 69 h 432"/>
                  <a:gd name="T78" fmla="*/ 212 w 319"/>
                  <a:gd name="T79" fmla="*/ 43 h 432"/>
                  <a:gd name="T80" fmla="*/ 172 w 319"/>
                  <a:gd name="T81" fmla="*/ 33 h 432"/>
                  <a:gd name="T82" fmla="*/ 113 w 319"/>
                  <a:gd name="T83" fmla="*/ 0 h 432"/>
                  <a:gd name="T84" fmla="*/ 79 w 319"/>
                  <a:gd name="T85" fmla="*/ 18 h 43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19"/>
                  <a:gd name="T130" fmla="*/ 0 h 432"/>
                  <a:gd name="T131" fmla="*/ 319 w 319"/>
                  <a:gd name="T132" fmla="*/ 432 h 43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19" h="432">
                    <a:moveTo>
                      <a:pt x="81" y="18"/>
                    </a:moveTo>
                    <a:lnTo>
                      <a:pt x="93" y="45"/>
                    </a:lnTo>
                    <a:lnTo>
                      <a:pt x="70" y="61"/>
                    </a:lnTo>
                    <a:lnTo>
                      <a:pt x="69" y="130"/>
                    </a:lnTo>
                    <a:lnTo>
                      <a:pt x="57" y="85"/>
                    </a:lnTo>
                    <a:lnTo>
                      <a:pt x="11" y="128"/>
                    </a:lnTo>
                    <a:lnTo>
                      <a:pt x="0" y="252"/>
                    </a:lnTo>
                    <a:lnTo>
                      <a:pt x="30" y="313"/>
                    </a:lnTo>
                    <a:lnTo>
                      <a:pt x="33" y="344"/>
                    </a:lnTo>
                    <a:lnTo>
                      <a:pt x="34" y="369"/>
                    </a:lnTo>
                    <a:lnTo>
                      <a:pt x="33" y="392"/>
                    </a:lnTo>
                    <a:lnTo>
                      <a:pt x="27" y="432"/>
                    </a:lnTo>
                    <a:lnTo>
                      <a:pt x="152" y="425"/>
                    </a:lnTo>
                    <a:lnTo>
                      <a:pt x="318" y="410"/>
                    </a:lnTo>
                    <a:lnTo>
                      <a:pt x="288" y="401"/>
                    </a:lnTo>
                    <a:lnTo>
                      <a:pt x="271" y="378"/>
                    </a:lnTo>
                    <a:lnTo>
                      <a:pt x="297" y="359"/>
                    </a:lnTo>
                    <a:lnTo>
                      <a:pt x="297" y="335"/>
                    </a:lnTo>
                    <a:lnTo>
                      <a:pt x="285" y="314"/>
                    </a:lnTo>
                    <a:lnTo>
                      <a:pt x="297" y="299"/>
                    </a:lnTo>
                    <a:lnTo>
                      <a:pt x="319" y="301"/>
                    </a:lnTo>
                    <a:lnTo>
                      <a:pt x="315" y="241"/>
                    </a:lnTo>
                    <a:lnTo>
                      <a:pt x="309" y="206"/>
                    </a:lnTo>
                    <a:lnTo>
                      <a:pt x="295" y="183"/>
                    </a:lnTo>
                    <a:lnTo>
                      <a:pt x="282" y="170"/>
                    </a:lnTo>
                    <a:lnTo>
                      <a:pt x="261" y="165"/>
                    </a:lnTo>
                    <a:lnTo>
                      <a:pt x="242" y="165"/>
                    </a:lnTo>
                    <a:lnTo>
                      <a:pt x="221" y="194"/>
                    </a:lnTo>
                    <a:lnTo>
                      <a:pt x="207" y="203"/>
                    </a:lnTo>
                    <a:lnTo>
                      <a:pt x="198" y="206"/>
                    </a:lnTo>
                    <a:lnTo>
                      <a:pt x="188" y="201"/>
                    </a:lnTo>
                    <a:lnTo>
                      <a:pt x="185" y="188"/>
                    </a:lnTo>
                    <a:lnTo>
                      <a:pt x="188" y="179"/>
                    </a:lnTo>
                    <a:lnTo>
                      <a:pt x="197" y="170"/>
                    </a:lnTo>
                    <a:lnTo>
                      <a:pt x="206" y="165"/>
                    </a:lnTo>
                    <a:lnTo>
                      <a:pt x="215" y="164"/>
                    </a:lnTo>
                    <a:lnTo>
                      <a:pt x="215" y="147"/>
                    </a:lnTo>
                    <a:lnTo>
                      <a:pt x="239" y="130"/>
                    </a:lnTo>
                    <a:lnTo>
                      <a:pt x="215" y="73"/>
                    </a:lnTo>
                    <a:lnTo>
                      <a:pt x="215" y="46"/>
                    </a:lnTo>
                    <a:lnTo>
                      <a:pt x="175" y="36"/>
                    </a:lnTo>
                    <a:lnTo>
                      <a:pt x="116" y="0"/>
                    </a:lnTo>
                    <a:lnTo>
                      <a:pt x="81" y="18"/>
                    </a:lnTo>
                    <a:close/>
                  </a:path>
                </a:pathLst>
              </a:custGeom>
              <a:solidFill>
                <a:schemeClr val="tx1">
                  <a:lumMod val="90000"/>
                  <a:lumOff val="10000"/>
                </a:schemeClr>
              </a:solidFill>
              <a:ln w="19050">
                <a:solidFill>
                  <a:schemeClr val="tx1"/>
                </a:solidFill>
                <a:prstDash val="solid"/>
                <a:round/>
                <a:headEnd/>
                <a:tailEnd/>
              </a:ln>
            </p:spPr>
            <p:txBody>
              <a:bodyPr/>
              <a:lstStyle/>
              <a:p>
                <a:pPr>
                  <a:defRPr/>
                </a:pPr>
                <a:endParaRPr lang="en-US" sz="1200" b="1">
                  <a:latin typeface="+mj-lt"/>
                </a:endParaRPr>
              </a:p>
            </p:txBody>
          </p:sp>
        </p:grpSp>
        <p:sp>
          <p:nvSpPr>
            <p:cNvPr id="35" name="Shape - Maryland"/>
            <p:cNvSpPr>
              <a:spLocks noChangeAspect="1"/>
            </p:cNvSpPr>
            <p:nvPr/>
          </p:nvSpPr>
          <p:spPr bwMode="auto">
            <a:xfrm>
              <a:off x="6651626" y="2409056"/>
              <a:ext cx="635000" cy="258763"/>
            </a:xfrm>
            <a:custGeom>
              <a:avLst/>
              <a:gdLst>
                <a:gd name="T0" fmla="*/ 0 w 403"/>
                <a:gd name="T1" fmla="*/ 2147483647 h 165"/>
                <a:gd name="T2" fmla="*/ 2147483647 w 403"/>
                <a:gd name="T3" fmla="*/ 0 h 165"/>
                <a:gd name="T4" fmla="*/ 2147483647 w 403"/>
                <a:gd name="T5" fmla="*/ 2147483647 h 165"/>
                <a:gd name="T6" fmla="*/ 2147483647 w 403"/>
                <a:gd name="T7" fmla="*/ 2147483647 h 165"/>
                <a:gd name="T8" fmla="*/ 2147483647 w 403"/>
                <a:gd name="T9" fmla="*/ 2147483647 h 165"/>
                <a:gd name="T10" fmla="*/ 2147483647 w 403"/>
                <a:gd name="T11" fmla="*/ 2147483647 h 165"/>
                <a:gd name="T12" fmla="*/ 2147483647 w 403"/>
                <a:gd name="T13" fmla="*/ 2147483647 h 165"/>
                <a:gd name="T14" fmla="*/ 2147483647 w 403"/>
                <a:gd name="T15" fmla="*/ 2147483647 h 165"/>
                <a:gd name="T16" fmla="*/ 2147483647 w 403"/>
                <a:gd name="T17" fmla="*/ 2147483647 h 165"/>
                <a:gd name="T18" fmla="*/ 2147483647 w 403"/>
                <a:gd name="T19" fmla="*/ 2147483647 h 165"/>
                <a:gd name="T20" fmla="*/ 2147483647 w 403"/>
                <a:gd name="T21" fmla="*/ 2147483647 h 165"/>
                <a:gd name="T22" fmla="*/ 2147483647 w 403"/>
                <a:gd name="T23" fmla="*/ 2147483647 h 165"/>
                <a:gd name="T24" fmla="*/ 2147483647 w 403"/>
                <a:gd name="T25" fmla="*/ 2147483647 h 165"/>
                <a:gd name="T26" fmla="*/ 2147483647 w 403"/>
                <a:gd name="T27" fmla="*/ 2147483647 h 165"/>
                <a:gd name="T28" fmla="*/ 2147483647 w 403"/>
                <a:gd name="T29" fmla="*/ 2147483647 h 165"/>
                <a:gd name="T30" fmla="*/ 2147483647 w 403"/>
                <a:gd name="T31" fmla="*/ 2147483647 h 165"/>
                <a:gd name="T32" fmla="*/ 0 w 403"/>
                <a:gd name="T33" fmla="*/ 2147483647 h 1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3"/>
                <a:gd name="T52" fmla="*/ 0 h 165"/>
                <a:gd name="T53" fmla="*/ 403 w 403"/>
                <a:gd name="T54" fmla="*/ 165 h 1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3" h="165">
                  <a:moveTo>
                    <a:pt x="0" y="56"/>
                  </a:moveTo>
                  <a:lnTo>
                    <a:pt x="300" y="0"/>
                  </a:lnTo>
                  <a:lnTo>
                    <a:pt x="349" y="113"/>
                  </a:lnTo>
                  <a:lnTo>
                    <a:pt x="401" y="101"/>
                  </a:lnTo>
                  <a:lnTo>
                    <a:pt x="403" y="158"/>
                  </a:lnTo>
                  <a:lnTo>
                    <a:pt x="361" y="165"/>
                  </a:lnTo>
                  <a:lnTo>
                    <a:pt x="324" y="128"/>
                  </a:lnTo>
                  <a:lnTo>
                    <a:pt x="300" y="83"/>
                  </a:lnTo>
                  <a:lnTo>
                    <a:pt x="296" y="21"/>
                  </a:lnTo>
                  <a:lnTo>
                    <a:pt x="278" y="52"/>
                  </a:lnTo>
                  <a:lnTo>
                    <a:pt x="299" y="146"/>
                  </a:lnTo>
                  <a:lnTo>
                    <a:pt x="211" y="159"/>
                  </a:lnTo>
                  <a:lnTo>
                    <a:pt x="208" y="91"/>
                  </a:lnTo>
                  <a:lnTo>
                    <a:pt x="154" y="61"/>
                  </a:lnTo>
                  <a:lnTo>
                    <a:pt x="108" y="53"/>
                  </a:lnTo>
                  <a:lnTo>
                    <a:pt x="12" y="101"/>
                  </a:lnTo>
                  <a:lnTo>
                    <a:pt x="0" y="56"/>
                  </a:lnTo>
                  <a:close/>
                </a:path>
              </a:pathLst>
            </a:custGeom>
            <a:solidFill>
              <a:schemeClr val="tx1">
                <a:lumMod val="90000"/>
                <a:lumOff val="10000"/>
              </a:schemeClr>
            </a:solidFill>
            <a:ln w="19050">
              <a:solidFill>
                <a:schemeClr val="tx1"/>
              </a:solidFill>
              <a:prstDash val="solid"/>
              <a:round/>
              <a:headEnd/>
              <a:tailEnd/>
            </a:ln>
          </p:spPr>
          <p:txBody>
            <a:bodyPr/>
            <a:lstStyle/>
            <a:p>
              <a:pPr>
                <a:defRPr/>
              </a:pPr>
              <a:endParaRPr lang="en-US" sz="1200" b="1">
                <a:latin typeface="+mj-lt"/>
              </a:endParaRPr>
            </a:p>
          </p:txBody>
        </p:sp>
        <p:sp>
          <p:nvSpPr>
            <p:cNvPr id="36" name="Shape - Maine"/>
            <p:cNvSpPr>
              <a:spLocks noChangeAspect="1"/>
            </p:cNvSpPr>
            <p:nvPr/>
          </p:nvSpPr>
          <p:spPr bwMode="auto">
            <a:xfrm>
              <a:off x="7388226" y="973956"/>
              <a:ext cx="492125" cy="708025"/>
            </a:xfrm>
            <a:custGeom>
              <a:avLst/>
              <a:gdLst>
                <a:gd name="T0" fmla="*/ 2147483647 w 313"/>
                <a:gd name="T1" fmla="*/ 2147483647 h 478"/>
                <a:gd name="T2" fmla="*/ 2147483647 w 313"/>
                <a:gd name="T3" fmla="*/ 2147483647 h 478"/>
                <a:gd name="T4" fmla="*/ 2147483647 w 313"/>
                <a:gd name="T5" fmla="*/ 2147483647 h 478"/>
                <a:gd name="T6" fmla="*/ 2147483647 w 313"/>
                <a:gd name="T7" fmla="*/ 2147483647 h 478"/>
                <a:gd name="T8" fmla="*/ 2147483647 w 313"/>
                <a:gd name="T9" fmla="*/ 2147483647 h 478"/>
                <a:gd name="T10" fmla="*/ 2147483647 w 313"/>
                <a:gd name="T11" fmla="*/ 2147483647 h 478"/>
                <a:gd name="T12" fmla="*/ 2147483647 w 313"/>
                <a:gd name="T13" fmla="*/ 2147483647 h 478"/>
                <a:gd name="T14" fmla="*/ 0 w 313"/>
                <a:gd name="T15" fmla="*/ 2147483647 h 478"/>
                <a:gd name="T16" fmla="*/ 2147483647 w 313"/>
                <a:gd name="T17" fmla="*/ 2147483647 h 478"/>
                <a:gd name="T18" fmla="*/ 2147483647 w 313"/>
                <a:gd name="T19" fmla="*/ 2147483647 h 478"/>
                <a:gd name="T20" fmla="*/ 2147483647 w 313"/>
                <a:gd name="T21" fmla="*/ 2147483647 h 478"/>
                <a:gd name="T22" fmla="*/ 2147483647 w 313"/>
                <a:gd name="T23" fmla="*/ 2147483647 h 478"/>
                <a:gd name="T24" fmla="*/ 2147483647 w 313"/>
                <a:gd name="T25" fmla="*/ 2147483647 h 478"/>
                <a:gd name="T26" fmla="*/ 2147483647 w 313"/>
                <a:gd name="T27" fmla="*/ 2147483647 h 478"/>
                <a:gd name="T28" fmla="*/ 2147483647 w 313"/>
                <a:gd name="T29" fmla="*/ 2147483647 h 478"/>
                <a:gd name="T30" fmla="*/ 2147483647 w 313"/>
                <a:gd name="T31" fmla="*/ 2147483647 h 478"/>
                <a:gd name="T32" fmla="*/ 2147483647 w 313"/>
                <a:gd name="T33" fmla="*/ 2147483647 h 478"/>
                <a:gd name="T34" fmla="*/ 2147483647 w 313"/>
                <a:gd name="T35" fmla="*/ 2147483647 h 478"/>
                <a:gd name="T36" fmla="*/ 2147483647 w 313"/>
                <a:gd name="T37" fmla="*/ 2147483647 h 478"/>
                <a:gd name="T38" fmla="*/ 2147483647 w 313"/>
                <a:gd name="T39" fmla="*/ 2147483647 h 478"/>
                <a:gd name="T40" fmla="*/ 2147483647 w 313"/>
                <a:gd name="T41" fmla="*/ 2147483647 h 478"/>
                <a:gd name="T42" fmla="*/ 2147483647 w 313"/>
                <a:gd name="T43" fmla="*/ 2147483647 h 478"/>
                <a:gd name="T44" fmla="*/ 2147483647 w 313"/>
                <a:gd name="T45" fmla="*/ 2147483647 h 478"/>
                <a:gd name="T46" fmla="*/ 2147483647 w 313"/>
                <a:gd name="T47" fmla="*/ 2147483647 h 478"/>
                <a:gd name="T48" fmla="*/ 2147483647 w 313"/>
                <a:gd name="T49" fmla="*/ 0 h 478"/>
                <a:gd name="T50" fmla="*/ 2147483647 w 313"/>
                <a:gd name="T51" fmla="*/ 2147483647 h 478"/>
                <a:gd name="T52" fmla="*/ 2147483647 w 313"/>
                <a:gd name="T53" fmla="*/ 2147483647 h 478"/>
                <a:gd name="T54" fmla="*/ 2147483647 w 313"/>
                <a:gd name="T55" fmla="*/ 2147483647 h 47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13"/>
                <a:gd name="T85" fmla="*/ 0 h 478"/>
                <a:gd name="T86" fmla="*/ 313 w 313"/>
                <a:gd name="T87" fmla="*/ 478 h 47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13" h="478">
                  <a:moveTo>
                    <a:pt x="73" y="15"/>
                  </a:moveTo>
                  <a:lnTo>
                    <a:pt x="27" y="103"/>
                  </a:lnTo>
                  <a:lnTo>
                    <a:pt x="49" y="136"/>
                  </a:lnTo>
                  <a:lnTo>
                    <a:pt x="27" y="176"/>
                  </a:lnTo>
                  <a:lnTo>
                    <a:pt x="40" y="189"/>
                  </a:lnTo>
                  <a:lnTo>
                    <a:pt x="31" y="216"/>
                  </a:lnTo>
                  <a:lnTo>
                    <a:pt x="31" y="261"/>
                  </a:lnTo>
                  <a:lnTo>
                    <a:pt x="0" y="277"/>
                  </a:lnTo>
                  <a:lnTo>
                    <a:pt x="12" y="291"/>
                  </a:lnTo>
                  <a:lnTo>
                    <a:pt x="78" y="457"/>
                  </a:lnTo>
                  <a:lnTo>
                    <a:pt x="130" y="478"/>
                  </a:lnTo>
                  <a:lnTo>
                    <a:pt x="127" y="444"/>
                  </a:lnTo>
                  <a:lnTo>
                    <a:pt x="152" y="417"/>
                  </a:lnTo>
                  <a:lnTo>
                    <a:pt x="143" y="389"/>
                  </a:lnTo>
                  <a:lnTo>
                    <a:pt x="207" y="355"/>
                  </a:lnTo>
                  <a:lnTo>
                    <a:pt x="210" y="308"/>
                  </a:lnTo>
                  <a:lnTo>
                    <a:pt x="248" y="305"/>
                  </a:lnTo>
                  <a:lnTo>
                    <a:pt x="277" y="270"/>
                  </a:lnTo>
                  <a:lnTo>
                    <a:pt x="313" y="246"/>
                  </a:lnTo>
                  <a:lnTo>
                    <a:pt x="313" y="216"/>
                  </a:lnTo>
                  <a:lnTo>
                    <a:pt x="264" y="207"/>
                  </a:lnTo>
                  <a:lnTo>
                    <a:pt x="255" y="174"/>
                  </a:lnTo>
                  <a:lnTo>
                    <a:pt x="206" y="170"/>
                  </a:lnTo>
                  <a:lnTo>
                    <a:pt x="166" y="28"/>
                  </a:lnTo>
                  <a:lnTo>
                    <a:pt x="148" y="0"/>
                  </a:lnTo>
                  <a:lnTo>
                    <a:pt x="98" y="12"/>
                  </a:lnTo>
                  <a:lnTo>
                    <a:pt x="90" y="25"/>
                  </a:lnTo>
                  <a:lnTo>
                    <a:pt x="73" y="15"/>
                  </a:lnTo>
                  <a:close/>
                </a:path>
              </a:pathLst>
            </a:custGeom>
            <a:solidFill>
              <a:schemeClr val="bg2"/>
            </a:solidFill>
            <a:ln w="19050">
              <a:solidFill>
                <a:schemeClr val="tx1"/>
              </a:solidFill>
              <a:prstDash val="solid"/>
              <a:round/>
              <a:headEnd/>
              <a:tailEnd/>
            </a:ln>
          </p:spPr>
          <p:txBody>
            <a:bodyPr/>
            <a:lstStyle/>
            <a:p>
              <a:pPr>
                <a:defRPr/>
              </a:pPr>
              <a:endParaRPr lang="en-US" sz="1200" b="1">
                <a:solidFill>
                  <a:schemeClr val="accent6"/>
                </a:solidFill>
                <a:latin typeface="+mj-lt"/>
              </a:endParaRPr>
            </a:p>
          </p:txBody>
        </p:sp>
        <p:sp>
          <p:nvSpPr>
            <p:cNvPr id="37" name="Shape - Louisiana"/>
            <p:cNvSpPr>
              <a:spLocks noChangeAspect="1"/>
            </p:cNvSpPr>
            <p:nvPr/>
          </p:nvSpPr>
          <p:spPr bwMode="auto">
            <a:xfrm>
              <a:off x="4946651" y="3780656"/>
              <a:ext cx="773112" cy="609600"/>
            </a:xfrm>
            <a:custGeom>
              <a:avLst/>
              <a:gdLst>
                <a:gd name="T0" fmla="*/ 0 w 489"/>
                <a:gd name="T1" fmla="*/ 2147483647 h 392"/>
                <a:gd name="T2" fmla="*/ 2147483647 w 489"/>
                <a:gd name="T3" fmla="*/ 0 h 392"/>
                <a:gd name="T4" fmla="*/ 2147483647 w 489"/>
                <a:gd name="T5" fmla="*/ 2147483647 h 392"/>
                <a:gd name="T6" fmla="*/ 2147483647 w 489"/>
                <a:gd name="T7" fmla="*/ 2147483647 h 392"/>
                <a:gd name="T8" fmla="*/ 2147483647 w 489"/>
                <a:gd name="T9" fmla="*/ 2147483647 h 392"/>
                <a:gd name="T10" fmla="*/ 2147483647 w 489"/>
                <a:gd name="T11" fmla="*/ 2147483647 h 392"/>
                <a:gd name="T12" fmla="*/ 2147483647 w 489"/>
                <a:gd name="T13" fmla="*/ 2147483647 h 392"/>
                <a:gd name="T14" fmla="*/ 2147483647 w 489"/>
                <a:gd name="T15" fmla="*/ 2147483647 h 392"/>
                <a:gd name="T16" fmla="*/ 2147483647 w 489"/>
                <a:gd name="T17" fmla="*/ 2147483647 h 392"/>
                <a:gd name="T18" fmla="*/ 2147483647 w 489"/>
                <a:gd name="T19" fmla="*/ 2147483647 h 392"/>
                <a:gd name="T20" fmla="*/ 2147483647 w 489"/>
                <a:gd name="T21" fmla="*/ 2147483647 h 392"/>
                <a:gd name="T22" fmla="*/ 2147483647 w 489"/>
                <a:gd name="T23" fmla="*/ 2147483647 h 392"/>
                <a:gd name="T24" fmla="*/ 2147483647 w 489"/>
                <a:gd name="T25" fmla="*/ 2147483647 h 392"/>
                <a:gd name="T26" fmla="*/ 2147483647 w 489"/>
                <a:gd name="T27" fmla="*/ 2147483647 h 392"/>
                <a:gd name="T28" fmla="*/ 2147483647 w 489"/>
                <a:gd name="T29" fmla="*/ 2147483647 h 392"/>
                <a:gd name="T30" fmla="*/ 2147483647 w 489"/>
                <a:gd name="T31" fmla="*/ 2147483647 h 392"/>
                <a:gd name="T32" fmla="*/ 2147483647 w 489"/>
                <a:gd name="T33" fmla="*/ 2147483647 h 392"/>
                <a:gd name="T34" fmla="*/ 2147483647 w 489"/>
                <a:gd name="T35" fmla="*/ 2147483647 h 392"/>
                <a:gd name="T36" fmla="*/ 2147483647 w 489"/>
                <a:gd name="T37" fmla="*/ 2147483647 h 392"/>
                <a:gd name="T38" fmla="*/ 2147483647 w 489"/>
                <a:gd name="T39" fmla="*/ 2147483647 h 392"/>
                <a:gd name="T40" fmla="*/ 2147483647 w 489"/>
                <a:gd name="T41" fmla="*/ 2147483647 h 392"/>
                <a:gd name="T42" fmla="*/ 2147483647 w 489"/>
                <a:gd name="T43" fmla="*/ 2147483647 h 392"/>
                <a:gd name="T44" fmla="*/ 2147483647 w 489"/>
                <a:gd name="T45" fmla="*/ 2147483647 h 392"/>
                <a:gd name="T46" fmla="*/ 2147483647 w 489"/>
                <a:gd name="T47" fmla="*/ 2147483647 h 392"/>
                <a:gd name="T48" fmla="*/ 2147483647 w 489"/>
                <a:gd name="T49" fmla="*/ 2147483647 h 392"/>
                <a:gd name="T50" fmla="*/ 2147483647 w 489"/>
                <a:gd name="T51" fmla="*/ 2147483647 h 392"/>
                <a:gd name="T52" fmla="*/ 2147483647 w 489"/>
                <a:gd name="T53" fmla="*/ 2147483647 h 392"/>
                <a:gd name="T54" fmla="*/ 2147483647 w 489"/>
                <a:gd name="T55" fmla="*/ 2147483647 h 392"/>
                <a:gd name="T56" fmla="*/ 2147483647 w 489"/>
                <a:gd name="T57" fmla="*/ 2147483647 h 392"/>
                <a:gd name="T58" fmla="*/ 2147483647 w 489"/>
                <a:gd name="T59" fmla="*/ 2147483647 h 392"/>
                <a:gd name="T60" fmla="*/ 2147483647 w 489"/>
                <a:gd name="T61" fmla="*/ 2147483647 h 392"/>
                <a:gd name="T62" fmla="*/ 2147483647 w 489"/>
                <a:gd name="T63" fmla="*/ 2147483647 h 392"/>
                <a:gd name="T64" fmla="*/ 2147483647 w 489"/>
                <a:gd name="T65" fmla="*/ 2147483647 h 392"/>
                <a:gd name="T66" fmla="*/ 2147483647 w 489"/>
                <a:gd name="T67" fmla="*/ 2147483647 h 392"/>
                <a:gd name="T68" fmla="*/ 0 w 489"/>
                <a:gd name="T69" fmla="*/ 2147483647 h 39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89"/>
                <a:gd name="T106" fmla="*/ 0 h 392"/>
                <a:gd name="T107" fmla="*/ 489 w 489"/>
                <a:gd name="T108" fmla="*/ 392 h 392"/>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89" h="392">
                  <a:moveTo>
                    <a:pt x="0" y="9"/>
                  </a:moveTo>
                  <a:lnTo>
                    <a:pt x="245" y="0"/>
                  </a:lnTo>
                  <a:lnTo>
                    <a:pt x="288" y="81"/>
                  </a:lnTo>
                  <a:lnTo>
                    <a:pt x="251" y="176"/>
                  </a:lnTo>
                  <a:lnTo>
                    <a:pt x="239" y="219"/>
                  </a:lnTo>
                  <a:lnTo>
                    <a:pt x="403" y="201"/>
                  </a:lnTo>
                  <a:lnTo>
                    <a:pt x="413" y="264"/>
                  </a:lnTo>
                  <a:lnTo>
                    <a:pt x="364" y="258"/>
                  </a:lnTo>
                  <a:lnTo>
                    <a:pt x="342" y="285"/>
                  </a:lnTo>
                  <a:lnTo>
                    <a:pt x="367" y="303"/>
                  </a:lnTo>
                  <a:lnTo>
                    <a:pt x="412" y="282"/>
                  </a:lnTo>
                  <a:lnTo>
                    <a:pt x="413" y="312"/>
                  </a:lnTo>
                  <a:lnTo>
                    <a:pt x="440" y="286"/>
                  </a:lnTo>
                  <a:lnTo>
                    <a:pt x="458" y="286"/>
                  </a:lnTo>
                  <a:lnTo>
                    <a:pt x="437" y="339"/>
                  </a:lnTo>
                  <a:lnTo>
                    <a:pt x="477" y="347"/>
                  </a:lnTo>
                  <a:lnTo>
                    <a:pt x="489" y="376"/>
                  </a:lnTo>
                  <a:lnTo>
                    <a:pt x="471" y="385"/>
                  </a:lnTo>
                  <a:lnTo>
                    <a:pt x="446" y="367"/>
                  </a:lnTo>
                  <a:lnTo>
                    <a:pt x="398" y="353"/>
                  </a:lnTo>
                  <a:lnTo>
                    <a:pt x="409" y="388"/>
                  </a:lnTo>
                  <a:lnTo>
                    <a:pt x="385" y="392"/>
                  </a:lnTo>
                  <a:lnTo>
                    <a:pt x="365" y="361"/>
                  </a:lnTo>
                  <a:lnTo>
                    <a:pt x="354" y="380"/>
                  </a:lnTo>
                  <a:lnTo>
                    <a:pt x="282" y="380"/>
                  </a:lnTo>
                  <a:lnTo>
                    <a:pt x="282" y="361"/>
                  </a:lnTo>
                  <a:lnTo>
                    <a:pt x="255" y="339"/>
                  </a:lnTo>
                  <a:lnTo>
                    <a:pt x="201" y="336"/>
                  </a:lnTo>
                  <a:lnTo>
                    <a:pt x="246" y="361"/>
                  </a:lnTo>
                  <a:lnTo>
                    <a:pt x="184" y="374"/>
                  </a:lnTo>
                  <a:lnTo>
                    <a:pt x="85" y="356"/>
                  </a:lnTo>
                  <a:lnTo>
                    <a:pt x="48" y="361"/>
                  </a:lnTo>
                  <a:lnTo>
                    <a:pt x="61" y="230"/>
                  </a:lnTo>
                  <a:lnTo>
                    <a:pt x="2" y="125"/>
                  </a:lnTo>
                  <a:lnTo>
                    <a:pt x="0" y="9"/>
                  </a:lnTo>
                  <a:close/>
                </a:path>
              </a:pathLst>
            </a:custGeom>
            <a:solidFill>
              <a:schemeClr val="accent4">
                <a:lumMod val="90000"/>
                <a:lumOff val="10000"/>
              </a:schemeClr>
            </a:solidFill>
            <a:ln w="19050">
              <a:solidFill>
                <a:schemeClr val="tx1"/>
              </a:solidFill>
              <a:prstDash val="solid"/>
              <a:round/>
              <a:headEnd/>
              <a:tailEnd/>
            </a:ln>
          </p:spPr>
          <p:txBody>
            <a:bodyPr/>
            <a:lstStyle/>
            <a:p>
              <a:pPr>
                <a:defRPr/>
              </a:pPr>
              <a:endParaRPr lang="en-US" sz="1200" b="1">
                <a:latin typeface="+mj-lt"/>
              </a:endParaRPr>
            </a:p>
          </p:txBody>
        </p:sp>
        <p:sp>
          <p:nvSpPr>
            <p:cNvPr id="38" name="Shape - Kentucky"/>
            <p:cNvSpPr>
              <a:spLocks noChangeAspect="1"/>
            </p:cNvSpPr>
            <p:nvPr/>
          </p:nvSpPr>
          <p:spPr bwMode="auto">
            <a:xfrm>
              <a:off x="5480051" y="2717031"/>
              <a:ext cx="957262" cy="525463"/>
            </a:xfrm>
            <a:custGeom>
              <a:avLst/>
              <a:gdLst>
                <a:gd name="T0" fmla="*/ 0 w 607"/>
                <a:gd name="T1" fmla="*/ 2147483647 h 337"/>
                <a:gd name="T2" fmla="*/ 2147483647 w 607"/>
                <a:gd name="T3" fmla="*/ 2147483647 h 337"/>
                <a:gd name="T4" fmla="*/ 2147483647 w 607"/>
                <a:gd name="T5" fmla="*/ 2147483647 h 337"/>
                <a:gd name="T6" fmla="*/ 2147483647 w 607"/>
                <a:gd name="T7" fmla="*/ 2147483647 h 337"/>
                <a:gd name="T8" fmla="*/ 2147483647 w 607"/>
                <a:gd name="T9" fmla="*/ 2147483647 h 337"/>
                <a:gd name="T10" fmla="*/ 2147483647 w 607"/>
                <a:gd name="T11" fmla="*/ 2147483647 h 337"/>
                <a:gd name="T12" fmla="*/ 2147483647 w 607"/>
                <a:gd name="T13" fmla="*/ 2147483647 h 337"/>
                <a:gd name="T14" fmla="*/ 2147483647 w 607"/>
                <a:gd name="T15" fmla="*/ 2147483647 h 337"/>
                <a:gd name="T16" fmla="*/ 2147483647 w 607"/>
                <a:gd name="T17" fmla="*/ 2147483647 h 337"/>
                <a:gd name="T18" fmla="*/ 2147483647 w 607"/>
                <a:gd name="T19" fmla="*/ 2147483647 h 337"/>
                <a:gd name="T20" fmla="*/ 2147483647 w 607"/>
                <a:gd name="T21" fmla="*/ 2147483647 h 337"/>
                <a:gd name="T22" fmla="*/ 2147483647 w 607"/>
                <a:gd name="T23" fmla="*/ 2147483647 h 337"/>
                <a:gd name="T24" fmla="*/ 2147483647 w 607"/>
                <a:gd name="T25" fmla="*/ 2147483647 h 337"/>
                <a:gd name="T26" fmla="*/ 2147483647 w 607"/>
                <a:gd name="T27" fmla="*/ 2147483647 h 337"/>
                <a:gd name="T28" fmla="*/ 2147483647 w 607"/>
                <a:gd name="T29" fmla="*/ 0 h 337"/>
                <a:gd name="T30" fmla="*/ 2147483647 w 607"/>
                <a:gd name="T31" fmla="*/ 2147483647 h 337"/>
                <a:gd name="T32" fmla="*/ 2147483647 w 607"/>
                <a:gd name="T33" fmla="*/ 2147483647 h 337"/>
                <a:gd name="T34" fmla="*/ 2147483647 w 607"/>
                <a:gd name="T35" fmla="*/ 2147483647 h 337"/>
                <a:gd name="T36" fmla="*/ 2147483647 w 607"/>
                <a:gd name="T37" fmla="*/ 2147483647 h 337"/>
                <a:gd name="T38" fmla="*/ 2147483647 w 607"/>
                <a:gd name="T39" fmla="*/ 2147483647 h 337"/>
                <a:gd name="T40" fmla="*/ 2147483647 w 607"/>
                <a:gd name="T41" fmla="*/ 2147483647 h 337"/>
                <a:gd name="T42" fmla="*/ 2147483647 w 607"/>
                <a:gd name="T43" fmla="*/ 2147483647 h 337"/>
                <a:gd name="T44" fmla="*/ 2147483647 w 607"/>
                <a:gd name="T45" fmla="*/ 2147483647 h 337"/>
                <a:gd name="T46" fmla="*/ 2147483647 w 607"/>
                <a:gd name="T47" fmla="*/ 2147483647 h 337"/>
                <a:gd name="T48" fmla="*/ 2147483647 w 607"/>
                <a:gd name="T49" fmla="*/ 2147483647 h 337"/>
                <a:gd name="T50" fmla="*/ 2147483647 w 607"/>
                <a:gd name="T51" fmla="*/ 2147483647 h 337"/>
                <a:gd name="T52" fmla="*/ 2147483647 w 607"/>
                <a:gd name="T53" fmla="*/ 2147483647 h 337"/>
                <a:gd name="T54" fmla="*/ 2147483647 w 607"/>
                <a:gd name="T55" fmla="*/ 2147483647 h 337"/>
                <a:gd name="T56" fmla="*/ 0 w 607"/>
                <a:gd name="T57" fmla="*/ 2147483647 h 33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607"/>
                <a:gd name="T88" fmla="*/ 0 h 337"/>
                <a:gd name="T89" fmla="*/ 607 w 607"/>
                <a:gd name="T90" fmla="*/ 337 h 33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607" h="337">
                  <a:moveTo>
                    <a:pt x="0" y="337"/>
                  </a:moveTo>
                  <a:lnTo>
                    <a:pt x="148" y="316"/>
                  </a:lnTo>
                  <a:lnTo>
                    <a:pt x="148" y="301"/>
                  </a:lnTo>
                  <a:lnTo>
                    <a:pt x="504" y="252"/>
                  </a:lnTo>
                  <a:lnTo>
                    <a:pt x="510" y="226"/>
                  </a:lnTo>
                  <a:lnTo>
                    <a:pt x="562" y="207"/>
                  </a:lnTo>
                  <a:lnTo>
                    <a:pt x="568" y="180"/>
                  </a:lnTo>
                  <a:lnTo>
                    <a:pt x="590" y="171"/>
                  </a:lnTo>
                  <a:lnTo>
                    <a:pt x="607" y="131"/>
                  </a:lnTo>
                  <a:lnTo>
                    <a:pt x="558" y="91"/>
                  </a:lnTo>
                  <a:lnTo>
                    <a:pt x="549" y="37"/>
                  </a:lnTo>
                  <a:lnTo>
                    <a:pt x="510" y="10"/>
                  </a:lnTo>
                  <a:lnTo>
                    <a:pt x="431" y="25"/>
                  </a:lnTo>
                  <a:lnTo>
                    <a:pt x="394" y="1"/>
                  </a:lnTo>
                  <a:lnTo>
                    <a:pt x="358" y="0"/>
                  </a:lnTo>
                  <a:lnTo>
                    <a:pt x="365" y="37"/>
                  </a:lnTo>
                  <a:lnTo>
                    <a:pt x="316" y="56"/>
                  </a:lnTo>
                  <a:lnTo>
                    <a:pt x="283" y="140"/>
                  </a:lnTo>
                  <a:lnTo>
                    <a:pt x="239" y="126"/>
                  </a:lnTo>
                  <a:lnTo>
                    <a:pt x="185" y="158"/>
                  </a:lnTo>
                  <a:lnTo>
                    <a:pt x="116" y="170"/>
                  </a:lnTo>
                  <a:lnTo>
                    <a:pt x="116" y="217"/>
                  </a:lnTo>
                  <a:lnTo>
                    <a:pt x="82" y="216"/>
                  </a:lnTo>
                  <a:lnTo>
                    <a:pt x="84" y="258"/>
                  </a:lnTo>
                  <a:lnTo>
                    <a:pt x="48" y="241"/>
                  </a:lnTo>
                  <a:lnTo>
                    <a:pt x="27" y="249"/>
                  </a:lnTo>
                  <a:lnTo>
                    <a:pt x="45" y="277"/>
                  </a:lnTo>
                  <a:lnTo>
                    <a:pt x="8" y="314"/>
                  </a:lnTo>
                  <a:lnTo>
                    <a:pt x="0" y="337"/>
                  </a:lnTo>
                  <a:close/>
                </a:path>
              </a:pathLst>
            </a:custGeom>
            <a:solidFill>
              <a:schemeClr val="tx1">
                <a:lumMod val="90000"/>
                <a:lumOff val="10000"/>
              </a:schemeClr>
            </a:solidFill>
            <a:ln w="19050">
              <a:solidFill>
                <a:schemeClr val="tx1"/>
              </a:solidFill>
              <a:prstDash val="solid"/>
              <a:round/>
              <a:headEnd/>
              <a:tailEnd/>
            </a:ln>
          </p:spPr>
          <p:txBody>
            <a:bodyPr/>
            <a:lstStyle/>
            <a:p>
              <a:pPr>
                <a:defRPr/>
              </a:pPr>
              <a:endParaRPr lang="en-US" sz="1200" b="1">
                <a:latin typeface="+mj-lt"/>
              </a:endParaRPr>
            </a:p>
          </p:txBody>
        </p:sp>
        <p:sp>
          <p:nvSpPr>
            <p:cNvPr id="39" name="Shape - Kansas"/>
            <p:cNvSpPr>
              <a:spLocks noChangeAspect="1"/>
            </p:cNvSpPr>
            <p:nvPr/>
          </p:nvSpPr>
          <p:spPr bwMode="auto">
            <a:xfrm>
              <a:off x="3879851" y="2718619"/>
              <a:ext cx="966787" cy="485775"/>
            </a:xfrm>
            <a:custGeom>
              <a:avLst/>
              <a:gdLst>
                <a:gd name="T0" fmla="*/ 2147483647 w 611"/>
                <a:gd name="T1" fmla="*/ 2147483647 h 312"/>
                <a:gd name="T2" fmla="*/ 2147483647 w 611"/>
                <a:gd name="T3" fmla="*/ 2147483647 h 312"/>
                <a:gd name="T4" fmla="*/ 0 w 611"/>
                <a:gd name="T5" fmla="*/ 2147483647 h 312"/>
                <a:gd name="T6" fmla="*/ 2147483647 w 611"/>
                <a:gd name="T7" fmla="*/ 2147483647 h 312"/>
                <a:gd name="T8" fmla="*/ 2147483647 w 611"/>
                <a:gd name="T9" fmla="*/ 2147483647 h 312"/>
                <a:gd name="T10" fmla="*/ 2147483647 w 611"/>
                <a:gd name="T11" fmla="*/ 2147483647 h 312"/>
                <a:gd name="T12" fmla="*/ 2147483647 w 611"/>
                <a:gd name="T13" fmla="*/ 2147483647 h 312"/>
                <a:gd name="T14" fmla="*/ 2147483647 w 611"/>
                <a:gd name="T15" fmla="*/ 2147483647 h 312"/>
                <a:gd name="T16" fmla="*/ 2147483647 w 611"/>
                <a:gd name="T17" fmla="*/ 0 h 312"/>
                <a:gd name="T18" fmla="*/ 2147483647 w 611"/>
                <a:gd name="T19" fmla="*/ 2147483647 h 312"/>
                <a:gd name="T20" fmla="*/ 2147483647 w 611"/>
                <a:gd name="T21" fmla="*/ 2147483647 h 31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11"/>
                <a:gd name="T34" fmla="*/ 0 h 312"/>
                <a:gd name="T35" fmla="*/ 611 w 611"/>
                <a:gd name="T36" fmla="*/ 312 h 31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11" h="312">
                  <a:moveTo>
                    <a:pt x="6" y="3"/>
                  </a:moveTo>
                  <a:lnTo>
                    <a:pt x="4" y="182"/>
                  </a:lnTo>
                  <a:lnTo>
                    <a:pt x="0" y="309"/>
                  </a:lnTo>
                  <a:lnTo>
                    <a:pt x="611" y="312"/>
                  </a:lnTo>
                  <a:lnTo>
                    <a:pt x="599" y="149"/>
                  </a:lnTo>
                  <a:lnTo>
                    <a:pt x="599" y="88"/>
                  </a:lnTo>
                  <a:lnTo>
                    <a:pt x="550" y="51"/>
                  </a:lnTo>
                  <a:lnTo>
                    <a:pt x="565" y="18"/>
                  </a:lnTo>
                  <a:lnTo>
                    <a:pt x="544" y="0"/>
                  </a:lnTo>
                  <a:lnTo>
                    <a:pt x="267" y="3"/>
                  </a:lnTo>
                  <a:lnTo>
                    <a:pt x="6" y="3"/>
                  </a:lnTo>
                  <a:close/>
                </a:path>
              </a:pathLst>
            </a:custGeom>
            <a:solidFill>
              <a:schemeClr val="bg2"/>
            </a:solidFill>
            <a:ln w="19050">
              <a:solidFill>
                <a:schemeClr val="tx1"/>
              </a:solidFill>
              <a:prstDash val="solid"/>
              <a:round/>
              <a:headEnd/>
              <a:tailEnd/>
            </a:ln>
          </p:spPr>
          <p:txBody>
            <a:bodyPr/>
            <a:lstStyle/>
            <a:p>
              <a:pPr>
                <a:defRPr/>
              </a:pPr>
              <a:endParaRPr lang="en-US" sz="1200" b="1">
                <a:latin typeface="+mj-lt"/>
              </a:endParaRPr>
            </a:p>
          </p:txBody>
        </p:sp>
        <p:sp>
          <p:nvSpPr>
            <p:cNvPr id="40" name="Shape - Iowa"/>
            <p:cNvSpPr>
              <a:spLocks noChangeAspect="1"/>
            </p:cNvSpPr>
            <p:nvPr/>
          </p:nvSpPr>
          <p:spPr bwMode="auto">
            <a:xfrm>
              <a:off x="4562476" y="2132831"/>
              <a:ext cx="758825" cy="487363"/>
            </a:xfrm>
            <a:custGeom>
              <a:avLst/>
              <a:gdLst>
                <a:gd name="T0" fmla="*/ 2147483647 w 481"/>
                <a:gd name="T1" fmla="*/ 2147483647 h 313"/>
                <a:gd name="T2" fmla="*/ 0 w 481"/>
                <a:gd name="T3" fmla="*/ 2147483647 h 313"/>
                <a:gd name="T4" fmla="*/ 2147483647 w 481"/>
                <a:gd name="T5" fmla="*/ 2147483647 h 313"/>
                <a:gd name="T6" fmla="*/ 2147483647 w 481"/>
                <a:gd name="T7" fmla="*/ 2147483647 h 313"/>
                <a:gd name="T8" fmla="*/ 2147483647 w 481"/>
                <a:gd name="T9" fmla="*/ 2147483647 h 313"/>
                <a:gd name="T10" fmla="*/ 2147483647 w 481"/>
                <a:gd name="T11" fmla="*/ 2147483647 h 313"/>
                <a:gd name="T12" fmla="*/ 2147483647 w 481"/>
                <a:gd name="T13" fmla="*/ 2147483647 h 313"/>
                <a:gd name="T14" fmla="*/ 2147483647 w 481"/>
                <a:gd name="T15" fmla="*/ 2147483647 h 313"/>
                <a:gd name="T16" fmla="*/ 2147483647 w 481"/>
                <a:gd name="T17" fmla="*/ 2147483647 h 313"/>
                <a:gd name="T18" fmla="*/ 2147483647 w 481"/>
                <a:gd name="T19" fmla="*/ 2147483647 h 313"/>
                <a:gd name="T20" fmla="*/ 2147483647 w 481"/>
                <a:gd name="T21" fmla="*/ 2147483647 h 313"/>
                <a:gd name="T22" fmla="*/ 2147483647 w 481"/>
                <a:gd name="T23" fmla="*/ 2147483647 h 313"/>
                <a:gd name="T24" fmla="*/ 2147483647 w 481"/>
                <a:gd name="T25" fmla="*/ 2147483647 h 313"/>
                <a:gd name="T26" fmla="*/ 2147483647 w 481"/>
                <a:gd name="T27" fmla="*/ 2147483647 h 313"/>
                <a:gd name="T28" fmla="*/ 2147483647 w 481"/>
                <a:gd name="T29" fmla="*/ 0 h 313"/>
                <a:gd name="T30" fmla="*/ 2147483647 w 481"/>
                <a:gd name="T31" fmla="*/ 2147483647 h 313"/>
                <a:gd name="T32" fmla="*/ 2147483647 w 481"/>
                <a:gd name="T33" fmla="*/ 2147483647 h 313"/>
                <a:gd name="T34" fmla="*/ 2147483647 w 481"/>
                <a:gd name="T35" fmla="*/ 2147483647 h 31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81"/>
                <a:gd name="T55" fmla="*/ 0 h 313"/>
                <a:gd name="T56" fmla="*/ 481 w 481"/>
                <a:gd name="T57" fmla="*/ 313 h 31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81" h="313">
                  <a:moveTo>
                    <a:pt x="7" y="16"/>
                  </a:moveTo>
                  <a:lnTo>
                    <a:pt x="0" y="71"/>
                  </a:lnTo>
                  <a:lnTo>
                    <a:pt x="10" y="129"/>
                  </a:lnTo>
                  <a:lnTo>
                    <a:pt x="55" y="249"/>
                  </a:lnTo>
                  <a:lnTo>
                    <a:pt x="80" y="313"/>
                  </a:lnTo>
                  <a:lnTo>
                    <a:pt x="363" y="298"/>
                  </a:lnTo>
                  <a:lnTo>
                    <a:pt x="410" y="313"/>
                  </a:lnTo>
                  <a:lnTo>
                    <a:pt x="438" y="252"/>
                  </a:lnTo>
                  <a:lnTo>
                    <a:pt x="428" y="208"/>
                  </a:lnTo>
                  <a:lnTo>
                    <a:pt x="475" y="200"/>
                  </a:lnTo>
                  <a:lnTo>
                    <a:pt x="481" y="131"/>
                  </a:lnTo>
                  <a:lnTo>
                    <a:pt x="453" y="101"/>
                  </a:lnTo>
                  <a:lnTo>
                    <a:pt x="404" y="71"/>
                  </a:lnTo>
                  <a:lnTo>
                    <a:pt x="414" y="30"/>
                  </a:lnTo>
                  <a:lnTo>
                    <a:pt x="393" y="0"/>
                  </a:lnTo>
                  <a:lnTo>
                    <a:pt x="287" y="4"/>
                  </a:lnTo>
                  <a:lnTo>
                    <a:pt x="180" y="9"/>
                  </a:lnTo>
                  <a:lnTo>
                    <a:pt x="7" y="16"/>
                  </a:lnTo>
                  <a:close/>
                </a:path>
              </a:pathLst>
            </a:custGeom>
            <a:solidFill>
              <a:schemeClr val="tx1">
                <a:lumMod val="90000"/>
                <a:lumOff val="10000"/>
              </a:schemeClr>
            </a:solidFill>
            <a:ln w="19050">
              <a:solidFill>
                <a:schemeClr val="tx1"/>
              </a:solidFill>
              <a:prstDash val="solid"/>
              <a:round/>
              <a:headEnd/>
              <a:tailEnd/>
            </a:ln>
          </p:spPr>
          <p:txBody>
            <a:bodyPr/>
            <a:lstStyle/>
            <a:p>
              <a:pPr>
                <a:defRPr/>
              </a:pPr>
              <a:endParaRPr lang="en-US" sz="1200" b="1">
                <a:solidFill>
                  <a:schemeClr val="accent6"/>
                </a:solidFill>
                <a:latin typeface="+mj-lt"/>
              </a:endParaRPr>
            </a:p>
          </p:txBody>
        </p:sp>
        <p:sp>
          <p:nvSpPr>
            <p:cNvPr id="41" name="Shape - Indiana"/>
            <p:cNvSpPr>
              <a:spLocks noChangeAspect="1"/>
            </p:cNvSpPr>
            <p:nvPr/>
          </p:nvSpPr>
          <p:spPr bwMode="auto">
            <a:xfrm>
              <a:off x="5635626" y="2297931"/>
              <a:ext cx="422275" cy="687388"/>
            </a:xfrm>
            <a:custGeom>
              <a:avLst/>
              <a:gdLst>
                <a:gd name="T0" fmla="*/ 0 w 268"/>
                <a:gd name="T1" fmla="*/ 2147483647 h 441"/>
                <a:gd name="T2" fmla="*/ 2147483647 w 268"/>
                <a:gd name="T3" fmla="*/ 2147483647 h 441"/>
                <a:gd name="T4" fmla="*/ 2147483647 w 268"/>
                <a:gd name="T5" fmla="*/ 2147483647 h 441"/>
                <a:gd name="T6" fmla="*/ 2147483647 w 268"/>
                <a:gd name="T7" fmla="*/ 2147483647 h 441"/>
                <a:gd name="T8" fmla="*/ 2147483647 w 268"/>
                <a:gd name="T9" fmla="*/ 2147483647 h 441"/>
                <a:gd name="T10" fmla="*/ 2147483647 w 268"/>
                <a:gd name="T11" fmla="*/ 0 h 441"/>
                <a:gd name="T12" fmla="*/ 2147483647 w 268"/>
                <a:gd name="T13" fmla="*/ 2147483647 h 441"/>
                <a:gd name="T14" fmla="*/ 2147483647 w 268"/>
                <a:gd name="T15" fmla="*/ 2147483647 h 441"/>
                <a:gd name="T16" fmla="*/ 2147483647 w 268"/>
                <a:gd name="T17" fmla="*/ 2147483647 h 441"/>
                <a:gd name="T18" fmla="*/ 2147483647 w 268"/>
                <a:gd name="T19" fmla="*/ 2147483647 h 441"/>
                <a:gd name="T20" fmla="*/ 2147483647 w 268"/>
                <a:gd name="T21" fmla="*/ 2147483647 h 441"/>
                <a:gd name="T22" fmla="*/ 2147483647 w 268"/>
                <a:gd name="T23" fmla="*/ 2147483647 h 441"/>
                <a:gd name="T24" fmla="*/ 2147483647 w 268"/>
                <a:gd name="T25" fmla="*/ 2147483647 h 441"/>
                <a:gd name="T26" fmla="*/ 2147483647 w 268"/>
                <a:gd name="T27" fmla="*/ 2147483647 h 441"/>
                <a:gd name="T28" fmla="*/ 2147483647 w 268"/>
                <a:gd name="T29" fmla="*/ 2147483647 h 441"/>
                <a:gd name="T30" fmla="*/ 0 w 268"/>
                <a:gd name="T31" fmla="*/ 2147483647 h 44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68"/>
                <a:gd name="T49" fmla="*/ 0 h 441"/>
                <a:gd name="T50" fmla="*/ 268 w 268"/>
                <a:gd name="T51" fmla="*/ 441 h 441"/>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68" h="441">
                  <a:moveTo>
                    <a:pt x="0" y="31"/>
                  </a:moveTo>
                  <a:lnTo>
                    <a:pt x="31" y="48"/>
                  </a:lnTo>
                  <a:lnTo>
                    <a:pt x="61" y="45"/>
                  </a:lnTo>
                  <a:lnTo>
                    <a:pt x="71" y="36"/>
                  </a:lnTo>
                  <a:lnTo>
                    <a:pt x="79" y="9"/>
                  </a:lnTo>
                  <a:lnTo>
                    <a:pt x="208" y="0"/>
                  </a:lnTo>
                  <a:lnTo>
                    <a:pt x="268" y="312"/>
                  </a:lnTo>
                  <a:lnTo>
                    <a:pt x="263" y="309"/>
                  </a:lnTo>
                  <a:lnTo>
                    <a:pt x="219" y="326"/>
                  </a:lnTo>
                  <a:lnTo>
                    <a:pt x="187" y="410"/>
                  </a:lnTo>
                  <a:lnTo>
                    <a:pt x="141" y="398"/>
                  </a:lnTo>
                  <a:lnTo>
                    <a:pt x="87" y="429"/>
                  </a:lnTo>
                  <a:lnTo>
                    <a:pt x="17" y="441"/>
                  </a:lnTo>
                  <a:lnTo>
                    <a:pt x="49" y="359"/>
                  </a:lnTo>
                  <a:lnTo>
                    <a:pt x="35" y="313"/>
                  </a:lnTo>
                  <a:lnTo>
                    <a:pt x="0" y="31"/>
                  </a:lnTo>
                  <a:close/>
                </a:path>
              </a:pathLst>
            </a:custGeom>
            <a:solidFill>
              <a:schemeClr val="tx1">
                <a:lumMod val="90000"/>
                <a:lumOff val="10000"/>
              </a:schemeClr>
            </a:solidFill>
            <a:ln w="19050">
              <a:solidFill>
                <a:schemeClr val="tx1"/>
              </a:solidFill>
              <a:prstDash val="solid"/>
              <a:round/>
              <a:headEnd/>
              <a:tailEnd/>
            </a:ln>
          </p:spPr>
          <p:txBody>
            <a:bodyPr/>
            <a:lstStyle/>
            <a:p>
              <a:pPr>
                <a:defRPr/>
              </a:pPr>
              <a:endParaRPr lang="en-US" sz="1200" b="1">
                <a:latin typeface="+mj-lt"/>
              </a:endParaRPr>
            </a:p>
          </p:txBody>
        </p:sp>
        <p:sp>
          <p:nvSpPr>
            <p:cNvPr id="42" name="Shape - Illinois"/>
            <p:cNvSpPr>
              <a:spLocks noChangeAspect="1"/>
            </p:cNvSpPr>
            <p:nvPr/>
          </p:nvSpPr>
          <p:spPr bwMode="auto">
            <a:xfrm>
              <a:off x="5173663" y="2236019"/>
              <a:ext cx="547688" cy="887412"/>
            </a:xfrm>
            <a:custGeom>
              <a:avLst/>
              <a:gdLst>
                <a:gd name="T0" fmla="*/ 64 w 346"/>
                <a:gd name="T1" fmla="*/ 33 h 571"/>
                <a:gd name="T2" fmla="*/ 262 w 346"/>
                <a:gd name="T3" fmla="*/ 0 h 571"/>
                <a:gd name="T4" fmla="*/ 294 w 346"/>
                <a:gd name="T5" fmla="*/ 70 h 571"/>
                <a:gd name="T6" fmla="*/ 334 w 346"/>
                <a:gd name="T7" fmla="*/ 362 h 571"/>
                <a:gd name="T8" fmla="*/ 346 w 346"/>
                <a:gd name="T9" fmla="*/ 401 h 571"/>
                <a:gd name="T10" fmla="*/ 314 w 346"/>
                <a:gd name="T11" fmla="*/ 478 h 571"/>
                <a:gd name="T12" fmla="*/ 314 w 346"/>
                <a:gd name="T13" fmla="*/ 532 h 571"/>
                <a:gd name="T14" fmla="*/ 279 w 346"/>
                <a:gd name="T15" fmla="*/ 526 h 571"/>
                <a:gd name="T16" fmla="*/ 280 w 346"/>
                <a:gd name="T17" fmla="*/ 571 h 571"/>
                <a:gd name="T18" fmla="*/ 243 w 346"/>
                <a:gd name="T19" fmla="*/ 553 h 571"/>
                <a:gd name="T20" fmla="*/ 223 w 346"/>
                <a:gd name="T21" fmla="*/ 559 h 571"/>
                <a:gd name="T22" fmla="*/ 195 w 346"/>
                <a:gd name="T23" fmla="*/ 554 h 571"/>
                <a:gd name="T24" fmla="*/ 174 w 346"/>
                <a:gd name="T25" fmla="*/ 486 h 571"/>
                <a:gd name="T26" fmla="*/ 134 w 346"/>
                <a:gd name="T27" fmla="*/ 465 h 571"/>
                <a:gd name="T28" fmla="*/ 134 w 346"/>
                <a:gd name="T29" fmla="*/ 392 h 571"/>
                <a:gd name="T30" fmla="*/ 94 w 346"/>
                <a:gd name="T31" fmla="*/ 401 h 571"/>
                <a:gd name="T32" fmla="*/ 71 w 346"/>
                <a:gd name="T33" fmla="*/ 347 h 571"/>
                <a:gd name="T34" fmla="*/ 0 w 346"/>
                <a:gd name="T35" fmla="*/ 285 h 571"/>
                <a:gd name="T36" fmla="*/ 52 w 346"/>
                <a:gd name="T37" fmla="*/ 186 h 571"/>
                <a:gd name="T38" fmla="*/ 37 w 346"/>
                <a:gd name="T39" fmla="*/ 140 h 571"/>
                <a:gd name="T40" fmla="*/ 89 w 346"/>
                <a:gd name="T41" fmla="*/ 131 h 571"/>
                <a:gd name="T42" fmla="*/ 94 w 346"/>
                <a:gd name="T43" fmla="*/ 67 h 571"/>
                <a:gd name="T44" fmla="*/ 64 w 346"/>
                <a:gd name="T45" fmla="*/ 33 h 57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46"/>
                <a:gd name="T70" fmla="*/ 0 h 571"/>
                <a:gd name="T71" fmla="*/ 346 w 346"/>
                <a:gd name="T72" fmla="*/ 571 h 57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46" h="571">
                  <a:moveTo>
                    <a:pt x="64" y="33"/>
                  </a:moveTo>
                  <a:lnTo>
                    <a:pt x="262" y="0"/>
                  </a:lnTo>
                  <a:lnTo>
                    <a:pt x="294" y="70"/>
                  </a:lnTo>
                  <a:lnTo>
                    <a:pt x="334" y="362"/>
                  </a:lnTo>
                  <a:lnTo>
                    <a:pt x="346" y="401"/>
                  </a:lnTo>
                  <a:lnTo>
                    <a:pt x="314" y="478"/>
                  </a:lnTo>
                  <a:lnTo>
                    <a:pt x="314" y="532"/>
                  </a:lnTo>
                  <a:lnTo>
                    <a:pt x="279" y="526"/>
                  </a:lnTo>
                  <a:lnTo>
                    <a:pt x="280" y="571"/>
                  </a:lnTo>
                  <a:lnTo>
                    <a:pt x="243" y="553"/>
                  </a:lnTo>
                  <a:lnTo>
                    <a:pt x="223" y="559"/>
                  </a:lnTo>
                  <a:lnTo>
                    <a:pt x="195" y="554"/>
                  </a:lnTo>
                  <a:lnTo>
                    <a:pt x="174" y="486"/>
                  </a:lnTo>
                  <a:lnTo>
                    <a:pt x="134" y="465"/>
                  </a:lnTo>
                  <a:lnTo>
                    <a:pt x="134" y="392"/>
                  </a:lnTo>
                  <a:lnTo>
                    <a:pt x="94" y="401"/>
                  </a:lnTo>
                  <a:lnTo>
                    <a:pt x="71" y="347"/>
                  </a:lnTo>
                  <a:lnTo>
                    <a:pt x="0" y="285"/>
                  </a:lnTo>
                  <a:lnTo>
                    <a:pt x="52" y="186"/>
                  </a:lnTo>
                  <a:lnTo>
                    <a:pt x="37" y="140"/>
                  </a:lnTo>
                  <a:lnTo>
                    <a:pt x="89" y="131"/>
                  </a:lnTo>
                  <a:lnTo>
                    <a:pt x="94" y="67"/>
                  </a:lnTo>
                  <a:lnTo>
                    <a:pt x="64" y="33"/>
                  </a:lnTo>
                  <a:close/>
                </a:path>
              </a:pathLst>
            </a:custGeom>
            <a:solidFill>
              <a:schemeClr val="tx1">
                <a:lumMod val="90000"/>
                <a:lumOff val="10000"/>
              </a:schemeClr>
            </a:solidFill>
            <a:ln w="19050">
              <a:solidFill>
                <a:schemeClr val="tx1"/>
              </a:solidFill>
              <a:prstDash val="solid"/>
              <a:round/>
              <a:headEnd/>
              <a:tailEnd/>
            </a:ln>
          </p:spPr>
          <p:txBody>
            <a:bodyPr/>
            <a:lstStyle/>
            <a:p>
              <a:pPr>
                <a:defRPr/>
              </a:pPr>
              <a:endParaRPr lang="en-US" sz="1200" b="1">
                <a:latin typeface="+mj-lt"/>
              </a:endParaRPr>
            </a:p>
          </p:txBody>
        </p:sp>
        <p:sp>
          <p:nvSpPr>
            <p:cNvPr id="43" name="Shape - Idaho"/>
            <p:cNvSpPr>
              <a:spLocks noChangeAspect="1"/>
            </p:cNvSpPr>
            <p:nvPr/>
          </p:nvSpPr>
          <p:spPr bwMode="auto">
            <a:xfrm>
              <a:off x="2117726" y="1127944"/>
              <a:ext cx="750887" cy="1196975"/>
            </a:xfrm>
            <a:custGeom>
              <a:avLst/>
              <a:gdLst>
                <a:gd name="T0" fmla="*/ 2147483647 w 476"/>
                <a:gd name="T1" fmla="*/ 0 h 770"/>
                <a:gd name="T2" fmla="*/ 2147483647 w 476"/>
                <a:gd name="T3" fmla="*/ 2147483647 h 770"/>
                <a:gd name="T4" fmla="*/ 2147483647 w 476"/>
                <a:gd name="T5" fmla="*/ 2147483647 h 770"/>
                <a:gd name="T6" fmla="*/ 2147483647 w 476"/>
                <a:gd name="T7" fmla="*/ 2147483647 h 770"/>
                <a:gd name="T8" fmla="*/ 2147483647 w 476"/>
                <a:gd name="T9" fmla="*/ 2147483647 h 770"/>
                <a:gd name="T10" fmla="*/ 2147483647 w 476"/>
                <a:gd name="T11" fmla="*/ 2147483647 h 770"/>
                <a:gd name="T12" fmla="*/ 2147483647 w 476"/>
                <a:gd name="T13" fmla="*/ 2147483647 h 770"/>
                <a:gd name="T14" fmla="*/ 0 w 476"/>
                <a:gd name="T15" fmla="*/ 2147483647 h 770"/>
                <a:gd name="T16" fmla="*/ 2147483647 w 476"/>
                <a:gd name="T17" fmla="*/ 2147483647 h 770"/>
                <a:gd name="T18" fmla="*/ 2147483647 w 476"/>
                <a:gd name="T19" fmla="*/ 2147483647 h 770"/>
                <a:gd name="T20" fmla="*/ 2147483647 w 476"/>
                <a:gd name="T21" fmla="*/ 2147483647 h 770"/>
                <a:gd name="T22" fmla="*/ 2147483647 w 476"/>
                <a:gd name="T23" fmla="*/ 2147483647 h 770"/>
                <a:gd name="T24" fmla="*/ 2147483647 w 476"/>
                <a:gd name="T25" fmla="*/ 2147483647 h 770"/>
                <a:gd name="T26" fmla="*/ 2147483647 w 476"/>
                <a:gd name="T27" fmla="*/ 2147483647 h 770"/>
                <a:gd name="T28" fmla="*/ 2147483647 w 476"/>
                <a:gd name="T29" fmla="*/ 2147483647 h 770"/>
                <a:gd name="T30" fmla="*/ 2147483647 w 476"/>
                <a:gd name="T31" fmla="*/ 2147483647 h 770"/>
                <a:gd name="T32" fmla="*/ 2147483647 w 476"/>
                <a:gd name="T33" fmla="*/ 2147483647 h 770"/>
                <a:gd name="T34" fmla="*/ 2147483647 w 476"/>
                <a:gd name="T35" fmla="*/ 2147483647 h 770"/>
                <a:gd name="T36" fmla="*/ 2147483647 w 476"/>
                <a:gd name="T37" fmla="*/ 2147483647 h 770"/>
                <a:gd name="T38" fmla="*/ 2147483647 w 476"/>
                <a:gd name="T39" fmla="*/ 2147483647 h 770"/>
                <a:gd name="T40" fmla="*/ 2147483647 w 476"/>
                <a:gd name="T41" fmla="*/ 2147483647 h 770"/>
                <a:gd name="T42" fmla="*/ 2147483647 w 476"/>
                <a:gd name="T43" fmla="*/ 0 h 77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6"/>
                <a:gd name="T67" fmla="*/ 0 h 770"/>
                <a:gd name="T68" fmla="*/ 476 w 476"/>
                <a:gd name="T69" fmla="*/ 770 h 77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6" h="770">
                  <a:moveTo>
                    <a:pt x="115" y="0"/>
                  </a:moveTo>
                  <a:lnTo>
                    <a:pt x="72" y="301"/>
                  </a:lnTo>
                  <a:lnTo>
                    <a:pt x="117" y="365"/>
                  </a:lnTo>
                  <a:lnTo>
                    <a:pt x="47" y="432"/>
                  </a:lnTo>
                  <a:lnTo>
                    <a:pt x="38" y="478"/>
                  </a:lnTo>
                  <a:lnTo>
                    <a:pt x="57" y="511"/>
                  </a:lnTo>
                  <a:lnTo>
                    <a:pt x="38" y="527"/>
                  </a:lnTo>
                  <a:lnTo>
                    <a:pt x="0" y="701"/>
                  </a:lnTo>
                  <a:lnTo>
                    <a:pt x="227" y="742"/>
                  </a:lnTo>
                  <a:lnTo>
                    <a:pt x="442" y="770"/>
                  </a:lnTo>
                  <a:lnTo>
                    <a:pt x="464" y="611"/>
                  </a:lnTo>
                  <a:lnTo>
                    <a:pt x="476" y="523"/>
                  </a:lnTo>
                  <a:lnTo>
                    <a:pt x="455" y="491"/>
                  </a:lnTo>
                  <a:lnTo>
                    <a:pt x="406" y="500"/>
                  </a:lnTo>
                  <a:lnTo>
                    <a:pt x="342" y="508"/>
                  </a:lnTo>
                  <a:lnTo>
                    <a:pt x="330" y="436"/>
                  </a:lnTo>
                  <a:lnTo>
                    <a:pt x="252" y="378"/>
                  </a:lnTo>
                  <a:lnTo>
                    <a:pt x="263" y="341"/>
                  </a:lnTo>
                  <a:lnTo>
                    <a:pt x="270" y="275"/>
                  </a:lnTo>
                  <a:lnTo>
                    <a:pt x="170" y="134"/>
                  </a:lnTo>
                  <a:lnTo>
                    <a:pt x="184" y="9"/>
                  </a:lnTo>
                  <a:lnTo>
                    <a:pt x="115" y="0"/>
                  </a:lnTo>
                  <a:close/>
                </a:path>
              </a:pathLst>
            </a:custGeom>
            <a:solidFill>
              <a:schemeClr val="bg2"/>
            </a:solidFill>
            <a:ln w="19050">
              <a:solidFill>
                <a:schemeClr val="tx1"/>
              </a:solidFill>
              <a:prstDash val="solid"/>
              <a:round/>
              <a:headEnd/>
              <a:tailEnd/>
            </a:ln>
          </p:spPr>
          <p:txBody>
            <a:bodyPr/>
            <a:lstStyle/>
            <a:p>
              <a:pPr>
                <a:defRPr/>
              </a:pPr>
              <a:endParaRPr lang="en-US" sz="1200" b="1">
                <a:latin typeface="+mj-lt"/>
              </a:endParaRPr>
            </a:p>
          </p:txBody>
        </p:sp>
        <p:grpSp>
          <p:nvGrpSpPr>
            <p:cNvPr id="44" name="Shape - Hawaii"/>
            <p:cNvGrpSpPr/>
            <p:nvPr/>
          </p:nvGrpSpPr>
          <p:grpSpPr>
            <a:xfrm>
              <a:off x="2157414" y="4101330"/>
              <a:ext cx="622300" cy="477838"/>
              <a:chOff x="2184402" y="4672013"/>
              <a:chExt cx="622300" cy="477838"/>
            </a:xfrm>
            <a:solidFill>
              <a:srgbClr val="7BC7ED"/>
            </a:solidFill>
          </p:grpSpPr>
          <p:sp>
            <p:nvSpPr>
              <p:cNvPr id="117" name="Freeform 4"/>
              <p:cNvSpPr>
                <a:spLocks noChangeAspect="1"/>
              </p:cNvSpPr>
              <p:nvPr/>
            </p:nvSpPr>
            <p:spPr bwMode="auto">
              <a:xfrm>
                <a:off x="2184402" y="4731923"/>
                <a:ext cx="47758" cy="69294"/>
              </a:xfrm>
              <a:custGeom>
                <a:avLst/>
                <a:gdLst>
                  <a:gd name="T0" fmla="*/ 0 w 66"/>
                  <a:gd name="T1" fmla="*/ 96 h 96"/>
                  <a:gd name="T2" fmla="*/ 0 w 66"/>
                  <a:gd name="T3" fmla="*/ 68 h 96"/>
                  <a:gd name="T4" fmla="*/ 37 w 66"/>
                  <a:gd name="T5" fmla="*/ 0 h 96"/>
                  <a:gd name="T6" fmla="*/ 66 w 66"/>
                  <a:gd name="T7" fmla="*/ 20 h 96"/>
                  <a:gd name="T8" fmla="*/ 34 w 66"/>
                  <a:gd name="T9" fmla="*/ 96 h 96"/>
                  <a:gd name="T10" fmla="*/ 0 w 66"/>
                  <a:gd name="T11" fmla="*/ 96 h 96"/>
                  <a:gd name="T12" fmla="*/ 0 60000 65536"/>
                  <a:gd name="T13" fmla="*/ 0 60000 65536"/>
                  <a:gd name="T14" fmla="*/ 0 60000 65536"/>
                  <a:gd name="T15" fmla="*/ 0 60000 65536"/>
                  <a:gd name="T16" fmla="*/ 0 60000 65536"/>
                  <a:gd name="T17" fmla="*/ 0 60000 65536"/>
                  <a:gd name="T18" fmla="*/ 0 w 66"/>
                  <a:gd name="T19" fmla="*/ 0 h 96"/>
                  <a:gd name="T20" fmla="*/ 66 w 66"/>
                  <a:gd name="T21" fmla="*/ 96 h 96"/>
                </a:gdLst>
                <a:ahLst/>
                <a:cxnLst>
                  <a:cxn ang="T12">
                    <a:pos x="T0" y="T1"/>
                  </a:cxn>
                  <a:cxn ang="T13">
                    <a:pos x="T2" y="T3"/>
                  </a:cxn>
                  <a:cxn ang="T14">
                    <a:pos x="T4" y="T5"/>
                  </a:cxn>
                  <a:cxn ang="T15">
                    <a:pos x="T6" y="T7"/>
                  </a:cxn>
                  <a:cxn ang="T16">
                    <a:pos x="T8" y="T9"/>
                  </a:cxn>
                  <a:cxn ang="T17">
                    <a:pos x="T10" y="T11"/>
                  </a:cxn>
                </a:cxnLst>
                <a:rect l="T18" t="T19" r="T20" b="T21"/>
                <a:pathLst>
                  <a:path w="66" h="96">
                    <a:moveTo>
                      <a:pt x="0" y="96"/>
                    </a:moveTo>
                    <a:lnTo>
                      <a:pt x="0" y="68"/>
                    </a:lnTo>
                    <a:lnTo>
                      <a:pt x="37" y="0"/>
                    </a:lnTo>
                    <a:lnTo>
                      <a:pt x="66" y="20"/>
                    </a:lnTo>
                    <a:lnTo>
                      <a:pt x="34" y="96"/>
                    </a:lnTo>
                    <a:lnTo>
                      <a:pt x="0" y="96"/>
                    </a:lnTo>
                    <a:close/>
                  </a:path>
                </a:pathLst>
              </a:custGeom>
              <a:solidFill>
                <a:schemeClr val="tx1">
                  <a:lumMod val="90000"/>
                  <a:lumOff val="10000"/>
                </a:schemeClr>
              </a:solidFill>
              <a:ln w="19050">
                <a:solidFill>
                  <a:schemeClr val="tx1"/>
                </a:solidFill>
                <a:prstDash val="solid"/>
                <a:round/>
                <a:headEnd/>
                <a:tailEnd/>
              </a:ln>
            </p:spPr>
            <p:txBody>
              <a:bodyPr/>
              <a:lstStyle/>
              <a:p>
                <a:pPr>
                  <a:defRPr/>
                </a:pPr>
                <a:endParaRPr lang="en-US" sz="1200" b="1">
                  <a:latin typeface="+mj-lt"/>
                </a:endParaRPr>
              </a:p>
            </p:txBody>
          </p:sp>
          <p:sp>
            <p:nvSpPr>
              <p:cNvPr id="118" name="Freeform 5"/>
              <p:cNvSpPr>
                <a:spLocks noChangeAspect="1"/>
              </p:cNvSpPr>
              <p:nvPr/>
            </p:nvSpPr>
            <p:spPr bwMode="auto">
              <a:xfrm>
                <a:off x="2252421" y="4672013"/>
                <a:ext cx="89727" cy="87339"/>
              </a:xfrm>
              <a:custGeom>
                <a:avLst/>
                <a:gdLst>
                  <a:gd name="T0" fmla="*/ 27 w 124"/>
                  <a:gd name="T1" fmla="*/ 13 h 121"/>
                  <a:gd name="T2" fmla="*/ 0 w 124"/>
                  <a:gd name="T3" fmla="*/ 72 h 121"/>
                  <a:gd name="T4" fmla="*/ 48 w 124"/>
                  <a:gd name="T5" fmla="*/ 110 h 121"/>
                  <a:gd name="T6" fmla="*/ 103 w 124"/>
                  <a:gd name="T7" fmla="*/ 121 h 121"/>
                  <a:gd name="T8" fmla="*/ 124 w 124"/>
                  <a:gd name="T9" fmla="*/ 73 h 121"/>
                  <a:gd name="T10" fmla="*/ 110 w 124"/>
                  <a:gd name="T11" fmla="*/ 0 h 121"/>
                  <a:gd name="T12" fmla="*/ 27 w 124"/>
                  <a:gd name="T13" fmla="*/ 13 h 121"/>
                  <a:gd name="T14" fmla="*/ 0 60000 65536"/>
                  <a:gd name="T15" fmla="*/ 0 60000 65536"/>
                  <a:gd name="T16" fmla="*/ 0 60000 65536"/>
                  <a:gd name="T17" fmla="*/ 0 60000 65536"/>
                  <a:gd name="T18" fmla="*/ 0 60000 65536"/>
                  <a:gd name="T19" fmla="*/ 0 60000 65536"/>
                  <a:gd name="T20" fmla="*/ 0 60000 65536"/>
                  <a:gd name="T21" fmla="*/ 0 w 124"/>
                  <a:gd name="T22" fmla="*/ 0 h 121"/>
                  <a:gd name="T23" fmla="*/ 124 w 124"/>
                  <a:gd name="T24" fmla="*/ 121 h 12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4" h="121">
                    <a:moveTo>
                      <a:pt x="27" y="13"/>
                    </a:moveTo>
                    <a:lnTo>
                      <a:pt x="0" y="72"/>
                    </a:lnTo>
                    <a:lnTo>
                      <a:pt x="48" y="110"/>
                    </a:lnTo>
                    <a:lnTo>
                      <a:pt x="103" y="121"/>
                    </a:lnTo>
                    <a:lnTo>
                      <a:pt x="124" y="73"/>
                    </a:lnTo>
                    <a:lnTo>
                      <a:pt x="110" y="0"/>
                    </a:lnTo>
                    <a:lnTo>
                      <a:pt x="27" y="13"/>
                    </a:lnTo>
                    <a:close/>
                  </a:path>
                </a:pathLst>
              </a:custGeom>
              <a:solidFill>
                <a:schemeClr val="tx1">
                  <a:lumMod val="90000"/>
                  <a:lumOff val="10000"/>
                </a:schemeClr>
              </a:solidFill>
              <a:ln w="19050">
                <a:solidFill>
                  <a:schemeClr val="tx1"/>
                </a:solidFill>
                <a:prstDash val="solid"/>
                <a:round/>
                <a:headEnd/>
                <a:tailEnd/>
              </a:ln>
            </p:spPr>
            <p:txBody>
              <a:bodyPr/>
              <a:lstStyle/>
              <a:p>
                <a:pPr>
                  <a:defRPr/>
                </a:pPr>
                <a:endParaRPr lang="en-US" sz="1200" b="1">
                  <a:latin typeface="+mj-lt"/>
                </a:endParaRPr>
              </a:p>
            </p:txBody>
          </p:sp>
          <p:sp>
            <p:nvSpPr>
              <p:cNvPr id="119" name="Freeform 6"/>
              <p:cNvSpPr>
                <a:spLocks noChangeAspect="1"/>
              </p:cNvSpPr>
              <p:nvPr/>
            </p:nvSpPr>
            <p:spPr bwMode="auto">
              <a:xfrm>
                <a:off x="2336359" y="4731923"/>
                <a:ext cx="133143" cy="98166"/>
              </a:xfrm>
              <a:custGeom>
                <a:avLst/>
                <a:gdLst>
                  <a:gd name="T0" fmla="*/ 0 w 184"/>
                  <a:gd name="T1" fmla="*/ 48 h 136"/>
                  <a:gd name="T2" fmla="*/ 126 w 184"/>
                  <a:gd name="T3" fmla="*/ 0 h 136"/>
                  <a:gd name="T4" fmla="*/ 149 w 184"/>
                  <a:gd name="T5" fmla="*/ 59 h 136"/>
                  <a:gd name="T6" fmla="*/ 173 w 184"/>
                  <a:gd name="T7" fmla="*/ 72 h 136"/>
                  <a:gd name="T8" fmla="*/ 184 w 184"/>
                  <a:gd name="T9" fmla="*/ 120 h 136"/>
                  <a:gd name="T10" fmla="*/ 121 w 184"/>
                  <a:gd name="T11" fmla="*/ 127 h 136"/>
                  <a:gd name="T12" fmla="*/ 76 w 184"/>
                  <a:gd name="T13" fmla="*/ 136 h 136"/>
                  <a:gd name="T14" fmla="*/ 0 w 184"/>
                  <a:gd name="T15" fmla="*/ 48 h 136"/>
                  <a:gd name="T16" fmla="*/ 0 60000 65536"/>
                  <a:gd name="T17" fmla="*/ 0 60000 65536"/>
                  <a:gd name="T18" fmla="*/ 0 60000 65536"/>
                  <a:gd name="T19" fmla="*/ 0 60000 65536"/>
                  <a:gd name="T20" fmla="*/ 0 60000 65536"/>
                  <a:gd name="T21" fmla="*/ 0 60000 65536"/>
                  <a:gd name="T22" fmla="*/ 0 60000 65536"/>
                  <a:gd name="T23" fmla="*/ 0 60000 65536"/>
                  <a:gd name="T24" fmla="*/ 0 w 184"/>
                  <a:gd name="T25" fmla="*/ 0 h 136"/>
                  <a:gd name="T26" fmla="*/ 184 w 184"/>
                  <a:gd name="T27" fmla="*/ 136 h 1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4" h="136">
                    <a:moveTo>
                      <a:pt x="0" y="48"/>
                    </a:moveTo>
                    <a:lnTo>
                      <a:pt x="126" y="0"/>
                    </a:lnTo>
                    <a:lnTo>
                      <a:pt x="149" y="59"/>
                    </a:lnTo>
                    <a:lnTo>
                      <a:pt x="173" y="72"/>
                    </a:lnTo>
                    <a:lnTo>
                      <a:pt x="184" y="120"/>
                    </a:lnTo>
                    <a:lnTo>
                      <a:pt x="121" y="127"/>
                    </a:lnTo>
                    <a:lnTo>
                      <a:pt x="76" y="136"/>
                    </a:lnTo>
                    <a:lnTo>
                      <a:pt x="0" y="48"/>
                    </a:lnTo>
                    <a:close/>
                  </a:path>
                </a:pathLst>
              </a:custGeom>
              <a:solidFill>
                <a:schemeClr val="tx1">
                  <a:lumMod val="90000"/>
                  <a:lumOff val="10000"/>
                </a:schemeClr>
              </a:solidFill>
              <a:ln w="19050">
                <a:solidFill>
                  <a:schemeClr val="tx1"/>
                </a:solidFill>
                <a:prstDash val="solid"/>
                <a:round/>
                <a:headEnd/>
                <a:tailEnd/>
              </a:ln>
            </p:spPr>
            <p:txBody>
              <a:bodyPr/>
              <a:lstStyle/>
              <a:p>
                <a:pPr>
                  <a:defRPr/>
                </a:pPr>
                <a:endParaRPr lang="en-US" sz="1200" b="1">
                  <a:latin typeface="+mj-lt"/>
                </a:endParaRPr>
              </a:p>
            </p:txBody>
          </p:sp>
          <p:sp>
            <p:nvSpPr>
              <p:cNvPr id="120" name="Freeform 7"/>
              <p:cNvSpPr>
                <a:spLocks noChangeAspect="1"/>
              </p:cNvSpPr>
              <p:nvPr/>
            </p:nvSpPr>
            <p:spPr bwMode="auto">
              <a:xfrm>
                <a:off x="2473844" y="4806270"/>
                <a:ext cx="105646" cy="51970"/>
              </a:xfrm>
              <a:custGeom>
                <a:avLst/>
                <a:gdLst>
                  <a:gd name="T0" fmla="*/ 22 w 146"/>
                  <a:gd name="T1" fmla="*/ 3 h 72"/>
                  <a:gd name="T2" fmla="*/ 0 w 146"/>
                  <a:gd name="T3" fmla="*/ 67 h 72"/>
                  <a:gd name="T4" fmla="*/ 38 w 146"/>
                  <a:gd name="T5" fmla="*/ 72 h 72"/>
                  <a:gd name="T6" fmla="*/ 62 w 146"/>
                  <a:gd name="T7" fmla="*/ 57 h 72"/>
                  <a:gd name="T8" fmla="*/ 107 w 146"/>
                  <a:gd name="T9" fmla="*/ 58 h 72"/>
                  <a:gd name="T10" fmla="*/ 146 w 146"/>
                  <a:gd name="T11" fmla="*/ 30 h 72"/>
                  <a:gd name="T12" fmla="*/ 120 w 146"/>
                  <a:gd name="T13" fmla="*/ 20 h 72"/>
                  <a:gd name="T14" fmla="*/ 101 w 146"/>
                  <a:gd name="T15" fmla="*/ 0 h 72"/>
                  <a:gd name="T16" fmla="*/ 22 w 146"/>
                  <a:gd name="T17" fmla="*/ 3 h 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6"/>
                  <a:gd name="T28" fmla="*/ 0 h 72"/>
                  <a:gd name="T29" fmla="*/ 146 w 146"/>
                  <a:gd name="T30" fmla="*/ 72 h 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6" h="72">
                    <a:moveTo>
                      <a:pt x="22" y="3"/>
                    </a:moveTo>
                    <a:lnTo>
                      <a:pt x="0" y="67"/>
                    </a:lnTo>
                    <a:lnTo>
                      <a:pt x="38" y="72"/>
                    </a:lnTo>
                    <a:lnTo>
                      <a:pt x="62" y="57"/>
                    </a:lnTo>
                    <a:lnTo>
                      <a:pt x="107" y="58"/>
                    </a:lnTo>
                    <a:lnTo>
                      <a:pt x="146" y="30"/>
                    </a:lnTo>
                    <a:lnTo>
                      <a:pt x="120" y="20"/>
                    </a:lnTo>
                    <a:lnTo>
                      <a:pt x="101" y="0"/>
                    </a:lnTo>
                    <a:lnTo>
                      <a:pt x="22" y="3"/>
                    </a:lnTo>
                    <a:close/>
                  </a:path>
                </a:pathLst>
              </a:custGeom>
              <a:solidFill>
                <a:schemeClr val="tx1">
                  <a:lumMod val="90000"/>
                  <a:lumOff val="10000"/>
                </a:schemeClr>
              </a:solidFill>
              <a:ln w="19050">
                <a:solidFill>
                  <a:schemeClr val="tx1"/>
                </a:solidFill>
                <a:prstDash val="solid"/>
                <a:round/>
                <a:headEnd/>
                <a:tailEnd/>
              </a:ln>
            </p:spPr>
            <p:txBody>
              <a:bodyPr/>
              <a:lstStyle/>
              <a:p>
                <a:pPr>
                  <a:defRPr/>
                </a:pPr>
                <a:endParaRPr lang="en-US" sz="1200" b="1">
                  <a:latin typeface="+mj-lt"/>
                </a:endParaRPr>
              </a:p>
            </p:txBody>
          </p:sp>
          <p:sp>
            <p:nvSpPr>
              <p:cNvPr id="121" name="Freeform 8"/>
              <p:cNvSpPr>
                <a:spLocks noChangeAspect="1"/>
              </p:cNvSpPr>
              <p:nvPr/>
            </p:nvSpPr>
            <p:spPr bwMode="auto">
              <a:xfrm>
                <a:off x="2504959" y="4879894"/>
                <a:ext cx="43416" cy="37534"/>
              </a:xfrm>
              <a:custGeom>
                <a:avLst/>
                <a:gdLst>
                  <a:gd name="T0" fmla="*/ 52 w 60"/>
                  <a:gd name="T1" fmla="*/ 0 h 52"/>
                  <a:gd name="T2" fmla="*/ 0 w 60"/>
                  <a:gd name="T3" fmla="*/ 4 h 52"/>
                  <a:gd name="T4" fmla="*/ 9 w 60"/>
                  <a:gd name="T5" fmla="*/ 52 h 52"/>
                  <a:gd name="T6" fmla="*/ 60 w 60"/>
                  <a:gd name="T7" fmla="*/ 40 h 52"/>
                  <a:gd name="T8" fmla="*/ 52 w 60"/>
                  <a:gd name="T9" fmla="*/ 0 h 52"/>
                  <a:gd name="T10" fmla="*/ 0 60000 65536"/>
                  <a:gd name="T11" fmla="*/ 0 60000 65536"/>
                  <a:gd name="T12" fmla="*/ 0 60000 65536"/>
                  <a:gd name="T13" fmla="*/ 0 60000 65536"/>
                  <a:gd name="T14" fmla="*/ 0 60000 65536"/>
                  <a:gd name="T15" fmla="*/ 0 w 60"/>
                  <a:gd name="T16" fmla="*/ 0 h 52"/>
                  <a:gd name="T17" fmla="*/ 60 w 60"/>
                  <a:gd name="T18" fmla="*/ 52 h 52"/>
                </a:gdLst>
                <a:ahLst/>
                <a:cxnLst>
                  <a:cxn ang="T10">
                    <a:pos x="T0" y="T1"/>
                  </a:cxn>
                  <a:cxn ang="T11">
                    <a:pos x="T2" y="T3"/>
                  </a:cxn>
                  <a:cxn ang="T12">
                    <a:pos x="T4" y="T5"/>
                  </a:cxn>
                  <a:cxn ang="T13">
                    <a:pos x="T6" y="T7"/>
                  </a:cxn>
                  <a:cxn ang="T14">
                    <a:pos x="T8" y="T9"/>
                  </a:cxn>
                </a:cxnLst>
                <a:rect l="T15" t="T16" r="T17" b="T18"/>
                <a:pathLst>
                  <a:path w="60" h="52">
                    <a:moveTo>
                      <a:pt x="52" y="0"/>
                    </a:moveTo>
                    <a:lnTo>
                      <a:pt x="0" y="4"/>
                    </a:lnTo>
                    <a:lnTo>
                      <a:pt x="9" y="52"/>
                    </a:lnTo>
                    <a:lnTo>
                      <a:pt x="60" y="40"/>
                    </a:lnTo>
                    <a:lnTo>
                      <a:pt x="52" y="0"/>
                    </a:lnTo>
                    <a:close/>
                  </a:path>
                </a:pathLst>
              </a:custGeom>
              <a:solidFill>
                <a:schemeClr val="tx1">
                  <a:lumMod val="90000"/>
                  <a:lumOff val="10000"/>
                </a:schemeClr>
              </a:solidFill>
              <a:ln w="19050">
                <a:solidFill>
                  <a:schemeClr val="tx1"/>
                </a:solidFill>
                <a:prstDash val="solid"/>
                <a:round/>
                <a:headEnd/>
                <a:tailEnd/>
              </a:ln>
            </p:spPr>
            <p:txBody>
              <a:bodyPr/>
              <a:lstStyle/>
              <a:p>
                <a:pPr>
                  <a:defRPr/>
                </a:pPr>
                <a:endParaRPr lang="en-US" sz="1200" b="1">
                  <a:latin typeface="+mj-lt"/>
                </a:endParaRPr>
              </a:p>
            </p:txBody>
          </p:sp>
          <p:sp>
            <p:nvSpPr>
              <p:cNvPr id="122" name="Freeform 9"/>
              <p:cNvSpPr>
                <a:spLocks noChangeAspect="1"/>
              </p:cNvSpPr>
              <p:nvPr/>
            </p:nvSpPr>
            <p:spPr bwMode="auto">
              <a:xfrm>
                <a:off x="2551993" y="4920316"/>
                <a:ext cx="29668" cy="36812"/>
              </a:xfrm>
              <a:custGeom>
                <a:avLst/>
                <a:gdLst>
                  <a:gd name="T0" fmla="*/ 0 w 41"/>
                  <a:gd name="T1" fmla="*/ 20 h 51"/>
                  <a:gd name="T2" fmla="*/ 41 w 41"/>
                  <a:gd name="T3" fmla="*/ 0 h 51"/>
                  <a:gd name="T4" fmla="*/ 41 w 41"/>
                  <a:gd name="T5" fmla="*/ 45 h 51"/>
                  <a:gd name="T6" fmla="*/ 14 w 41"/>
                  <a:gd name="T7" fmla="*/ 51 h 51"/>
                  <a:gd name="T8" fmla="*/ 0 w 41"/>
                  <a:gd name="T9" fmla="*/ 20 h 51"/>
                  <a:gd name="T10" fmla="*/ 0 60000 65536"/>
                  <a:gd name="T11" fmla="*/ 0 60000 65536"/>
                  <a:gd name="T12" fmla="*/ 0 60000 65536"/>
                  <a:gd name="T13" fmla="*/ 0 60000 65536"/>
                  <a:gd name="T14" fmla="*/ 0 60000 65536"/>
                  <a:gd name="T15" fmla="*/ 0 w 41"/>
                  <a:gd name="T16" fmla="*/ 0 h 51"/>
                  <a:gd name="T17" fmla="*/ 41 w 41"/>
                  <a:gd name="T18" fmla="*/ 51 h 51"/>
                </a:gdLst>
                <a:ahLst/>
                <a:cxnLst>
                  <a:cxn ang="T10">
                    <a:pos x="T0" y="T1"/>
                  </a:cxn>
                  <a:cxn ang="T11">
                    <a:pos x="T2" y="T3"/>
                  </a:cxn>
                  <a:cxn ang="T12">
                    <a:pos x="T4" y="T5"/>
                  </a:cxn>
                  <a:cxn ang="T13">
                    <a:pos x="T6" y="T7"/>
                  </a:cxn>
                  <a:cxn ang="T14">
                    <a:pos x="T8" y="T9"/>
                  </a:cxn>
                </a:cxnLst>
                <a:rect l="T15" t="T16" r="T17" b="T18"/>
                <a:pathLst>
                  <a:path w="41" h="51">
                    <a:moveTo>
                      <a:pt x="0" y="20"/>
                    </a:moveTo>
                    <a:lnTo>
                      <a:pt x="41" y="0"/>
                    </a:lnTo>
                    <a:lnTo>
                      <a:pt x="41" y="45"/>
                    </a:lnTo>
                    <a:lnTo>
                      <a:pt x="14" y="51"/>
                    </a:lnTo>
                    <a:lnTo>
                      <a:pt x="0" y="20"/>
                    </a:lnTo>
                    <a:close/>
                  </a:path>
                </a:pathLst>
              </a:custGeom>
              <a:solidFill>
                <a:schemeClr val="bg1"/>
              </a:solidFill>
              <a:ln w="19050">
                <a:solidFill>
                  <a:schemeClr val="tx1"/>
                </a:solidFill>
                <a:prstDash val="solid"/>
                <a:round/>
                <a:headEnd/>
                <a:tailEnd/>
              </a:ln>
            </p:spPr>
            <p:txBody>
              <a:bodyPr/>
              <a:lstStyle/>
              <a:p>
                <a:pPr>
                  <a:defRPr/>
                </a:pPr>
                <a:endParaRPr lang="en-US" sz="1200" b="1">
                  <a:latin typeface="+mj-lt"/>
                </a:endParaRPr>
              </a:p>
            </p:txBody>
          </p:sp>
          <p:sp>
            <p:nvSpPr>
              <p:cNvPr id="123" name="Freeform"/>
              <p:cNvSpPr>
                <a:spLocks noChangeAspect="1"/>
              </p:cNvSpPr>
              <p:nvPr/>
            </p:nvSpPr>
            <p:spPr bwMode="auto">
              <a:xfrm>
                <a:off x="2626524" y="4937639"/>
                <a:ext cx="180178" cy="212212"/>
              </a:xfrm>
              <a:custGeom>
                <a:avLst/>
                <a:gdLst>
                  <a:gd name="T0" fmla="*/ 42 w 249"/>
                  <a:gd name="T1" fmla="*/ 0 h 294"/>
                  <a:gd name="T2" fmla="*/ 0 w 249"/>
                  <a:gd name="T3" fmla="*/ 112 h 294"/>
                  <a:gd name="T4" fmla="*/ 30 w 249"/>
                  <a:gd name="T5" fmla="*/ 167 h 294"/>
                  <a:gd name="T6" fmla="*/ 30 w 249"/>
                  <a:gd name="T7" fmla="*/ 267 h 294"/>
                  <a:gd name="T8" fmla="*/ 90 w 249"/>
                  <a:gd name="T9" fmla="*/ 294 h 294"/>
                  <a:gd name="T10" fmla="*/ 117 w 249"/>
                  <a:gd name="T11" fmla="*/ 235 h 294"/>
                  <a:gd name="T12" fmla="*/ 193 w 249"/>
                  <a:gd name="T13" fmla="*/ 222 h 294"/>
                  <a:gd name="T14" fmla="*/ 249 w 249"/>
                  <a:gd name="T15" fmla="*/ 158 h 294"/>
                  <a:gd name="T16" fmla="*/ 190 w 249"/>
                  <a:gd name="T17" fmla="*/ 58 h 294"/>
                  <a:gd name="T18" fmla="*/ 42 w 249"/>
                  <a:gd name="T19" fmla="*/ 0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49"/>
                  <a:gd name="T31" fmla="*/ 0 h 294"/>
                  <a:gd name="T32" fmla="*/ 249 w 249"/>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49" h="294">
                    <a:moveTo>
                      <a:pt x="42" y="0"/>
                    </a:moveTo>
                    <a:lnTo>
                      <a:pt x="0" y="112"/>
                    </a:lnTo>
                    <a:lnTo>
                      <a:pt x="30" y="167"/>
                    </a:lnTo>
                    <a:lnTo>
                      <a:pt x="30" y="267"/>
                    </a:lnTo>
                    <a:lnTo>
                      <a:pt x="90" y="294"/>
                    </a:lnTo>
                    <a:lnTo>
                      <a:pt x="117" y="235"/>
                    </a:lnTo>
                    <a:lnTo>
                      <a:pt x="193" y="222"/>
                    </a:lnTo>
                    <a:lnTo>
                      <a:pt x="249" y="158"/>
                    </a:lnTo>
                    <a:lnTo>
                      <a:pt x="190" y="58"/>
                    </a:lnTo>
                    <a:lnTo>
                      <a:pt x="42" y="0"/>
                    </a:lnTo>
                    <a:close/>
                  </a:path>
                </a:pathLst>
              </a:custGeom>
              <a:solidFill>
                <a:schemeClr val="tx1">
                  <a:lumMod val="90000"/>
                  <a:lumOff val="10000"/>
                </a:schemeClr>
              </a:solidFill>
              <a:ln w="19050">
                <a:solidFill>
                  <a:schemeClr val="tx1"/>
                </a:solidFill>
                <a:prstDash val="solid"/>
                <a:round/>
                <a:headEnd/>
                <a:tailEnd/>
              </a:ln>
            </p:spPr>
            <p:txBody>
              <a:bodyPr/>
              <a:lstStyle/>
              <a:p>
                <a:pPr>
                  <a:defRPr/>
                </a:pPr>
                <a:endParaRPr lang="en-US" sz="1200" b="1">
                  <a:latin typeface="+mj-lt"/>
                </a:endParaRPr>
              </a:p>
            </p:txBody>
          </p:sp>
          <p:sp>
            <p:nvSpPr>
              <p:cNvPr id="124" name="Freeform"/>
              <p:cNvSpPr>
                <a:spLocks noChangeAspect="1"/>
              </p:cNvSpPr>
              <p:nvPr/>
            </p:nvSpPr>
            <p:spPr bwMode="auto">
              <a:xfrm>
                <a:off x="2562847" y="4838751"/>
                <a:ext cx="99857" cy="83008"/>
              </a:xfrm>
              <a:custGeom>
                <a:avLst/>
                <a:gdLst>
                  <a:gd name="T0" fmla="*/ 29 w 138"/>
                  <a:gd name="T1" fmla="*/ 0 h 115"/>
                  <a:gd name="T2" fmla="*/ 0 w 138"/>
                  <a:gd name="T3" fmla="*/ 34 h 115"/>
                  <a:gd name="T4" fmla="*/ 12 w 138"/>
                  <a:gd name="T5" fmla="*/ 61 h 115"/>
                  <a:gd name="T6" fmla="*/ 38 w 138"/>
                  <a:gd name="T7" fmla="*/ 70 h 115"/>
                  <a:gd name="T8" fmla="*/ 64 w 138"/>
                  <a:gd name="T9" fmla="*/ 115 h 115"/>
                  <a:gd name="T10" fmla="*/ 136 w 138"/>
                  <a:gd name="T11" fmla="*/ 97 h 115"/>
                  <a:gd name="T12" fmla="*/ 138 w 138"/>
                  <a:gd name="T13" fmla="*/ 49 h 115"/>
                  <a:gd name="T14" fmla="*/ 85 w 138"/>
                  <a:gd name="T15" fmla="*/ 9 h 115"/>
                  <a:gd name="T16" fmla="*/ 29 w 138"/>
                  <a:gd name="T17" fmla="*/ 0 h 11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8"/>
                  <a:gd name="T28" fmla="*/ 0 h 115"/>
                  <a:gd name="T29" fmla="*/ 138 w 138"/>
                  <a:gd name="T30" fmla="*/ 115 h 11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8" h="115">
                    <a:moveTo>
                      <a:pt x="29" y="0"/>
                    </a:moveTo>
                    <a:lnTo>
                      <a:pt x="0" y="34"/>
                    </a:lnTo>
                    <a:lnTo>
                      <a:pt x="12" y="61"/>
                    </a:lnTo>
                    <a:lnTo>
                      <a:pt x="38" y="70"/>
                    </a:lnTo>
                    <a:lnTo>
                      <a:pt x="64" y="115"/>
                    </a:lnTo>
                    <a:lnTo>
                      <a:pt x="136" y="97"/>
                    </a:lnTo>
                    <a:lnTo>
                      <a:pt x="138" y="49"/>
                    </a:lnTo>
                    <a:lnTo>
                      <a:pt x="85" y="9"/>
                    </a:lnTo>
                    <a:lnTo>
                      <a:pt x="29" y="0"/>
                    </a:lnTo>
                    <a:close/>
                  </a:path>
                </a:pathLst>
              </a:custGeom>
              <a:solidFill>
                <a:schemeClr val="tx1">
                  <a:lumMod val="90000"/>
                  <a:lumOff val="10000"/>
                </a:schemeClr>
              </a:solidFill>
              <a:ln w="19050">
                <a:solidFill>
                  <a:schemeClr val="tx1"/>
                </a:solidFill>
                <a:prstDash val="solid"/>
                <a:round/>
                <a:headEnd/>
                <a:tailEnd/>
              </a:ln>
            </p:spPr>
            <p:txBody>
              <a:bodyPr/>
              <a:lstStyle/>
              <a:p>
                <a:pPr>
                  <a:defRPr/>
                </a:pPr>
                <a:endParaRPr lang="en-US" sz="1200" b="1">
                  <a:latin typeface="+mj-lt"/>
                </a:endParaRPr>
              </a:p>
            </p:txBody>
          </p:sp>
        </p:grpSp>
        <p:sp>
          <p:nvSpPr>
            <p:cNvPr id="45" name="Shape - Georgia"/>
            <p:cNvSpPr>
              <a:spLocks noChangeAspect="1"/>
            </p:cNvSpPr>
            <p:nvPr/>
          </p:nvSpPr>
          <p:spPr bwMode="auto">
            <a:xfrm>
              <a:off x="6061076" y="3347269"/>
              <a:ext cx="708025" cy="722312"/>
            </a:xfrm>
            <a:custGeom>
              <a:avLst/>
              <a:gdLst>
                <a:gd name="T0" fmla="*/ 0 w 447"/>
                <a:gd name="T1" fmla="*/ 2147483647 h 463"/>
                <a:gd name="T2" fmla="*/ 2147483647 w 447"/>
                <a:gd name="T3" fmla="*/ 2147483647 h 463"/>
                <a:gd name="T4" fmla="*/ 2147483647 w 447"/>
                <a:gd name="T5" fmla="*/ 2147483647 h 463"/>
                <a:gd name="T6" fmla="*/ 2147483647 w 447"/>
                <a:gd name="T7" fmla="*/ 0 h 463"/>
                <a:gd name="T8" fmla="*/ 2147483647 w 447"/>
                <a:gd name="T9" fmla="*/ 2147483647 h 463"/>
                <a:gd name="T10" fmla="*/ 2147483647 w 447"/>
                <a:gd name="T11" fmla="*/ 2147483647 h 463"/>
                <a:gd name="T12" fmla="*/ 2147483647 w 447"/>
                <a:gd name="T13" fmla="*/ 2147483647 h 463"/>
                <a:gd name="T14" fmla="*/ 2147483647 w 447"/>
                <a:gd name="T15" fmla="*/ 2147483647 h 463"/>
                <a:gd name="T16" fmla="*/ 2147483647 w 447"/>
                <a:gd name="T17" fmla="*/ 2147483647 h 463"/>
                <a:gd name="T18" fmla="*/ 2147483647 w 447"/>
                <a:gd name="T19" fmla="*/ 2147483647 h 463"/>
                <a:gd name="T20" fmla="*/ 2147483647 w 447"/>
                <a:gd name="T21" fmla="*/ 2147483647 h 463"/>
                <a:gd name="T22" fmla="*/ 2147483647 w 447"/>
                <a:gd name="T23" fmla="*/ 2147483647 h 463"/>
                <a:gd name="T24" fmla="*/ 2147483647 w 447"/>
                <a:gd name="T25" fmla="*/ 2147483647 h 463"/>
                <a:gd name="T26" fmla="*/ 2147483647 w 447"/>
                <a:gd name="T27" fmla="*/ 2147483647 h 463"/>
                <a:gd name="T28" fmla="*/ 2147483647 w 447"/>
                <a:gd name="T29" fmla="*/ 2147483647 h 463"/>
                <a:gd name="T30" fmla="*/ 2147483647 w 447"/>
                <a:gd name="T31" fmla="*/ 2147483647 h 463"/>
                <a:gd name="T32" fmla="*/ 2147483647 w 447"/>
                <a:gd name="T33" fmla="*/ 2147483647 h 463"/>
                <a:gd name="T34" fmla="*/ 2147483647 w 447"/>
                <a:gd name="T35" fmla="*/ 2147483647 h 463"/>
                <a:gd name="T36" fmla="*/ 0 w 447"/>
                <a:gd name="T37" fmla="*/ 2147483647 h 46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47"/>
                <a:gd name="T58" fmla="*/ 0 h 463"/>
                <a:gd name="T59" fmla="*/ 447 w 447"/>
                <a:gd name="T60" fmla="*/ 463 h 46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47" h="463">
                  <a:moveTo>
                    <a:pt x="0" y="28"/>
                  </a:moveTo>
                  <a:lnTo>
                    <a:pt x="4" y="28"/>
                  </a:lnTo>
                  <a:lnTo>
                    <a:pt x="109" y="9"/>
                  </a:lnTo>
                  <a:lnTo>
                    <a:pt x="201" y="0"/>
                  </a:lnTo>
                  <a:lnTo>
                    <a:pt x="188" y="23"/>
                  </a:lnTo>
                  <a:lnTo>
                    <a:pt x="216" y="23"/>
                  </a:lnTo>
                  <a:lnTo>
                    <a:pt x="375" y="167"/>
                  </a:lnTo>
                  <a:lnTo>
                    <a:pt x="438" y="259"/>
                  </a:lnTo>
                  <a:lnTo>
                    <a:pt x="447" y="322"/>
                  </a:lnTo>
                  <a:lnTo>
                    <a:pt x="426" y="336"/>
                  </a:lnTo>
                  <a:lnTo>
                    <a:pt x="438" y="399"/>
                  </a:lnTo>
                  <a:lnTo>
                    <a:pt x="393" y="402"/>
                  </a:lnTo>
                  <a:lnTo>
                    <a:pt x="393" y="456"/>
                  </a:lnTo>
                  <a:lnTo>
                    <a:pt x="358" y="429"/>
                  </a:lnTo>
                  <a:lnTo>
                    <a:pt x="128" y="463"/>
                  </a:lnTo>
                  <a:lnTo>
                    <a:pt x="76" y="363"/>
                  </a:lnTo>
                  <a:lnTo>
                    <a:pt x="113" y="295"/>
                  </a:lnTo>
                  <a:lnTo>
                    <a:pt x="64" y="260"/>
                  </a:lnTo>
                  <a:lnTo>
                    <a:pt x="0" y="28"/>
                  </a:lnTo>
                  <a:close/>
                </a:path>
              </a:pathLst>
            </a:custGeom>
            <a:solidFill>
              <a:schemeClr val="bg2"/>
            </a:solidFill>
            <a:ln w="19050">
              <a:solidFill>
                <a:schemeClr val="tx1"/>
              </a:solidFill>
              <a:prstDash val="solid"/>
              <a:round/>
              <a:headEnd/>
              <a:tailEnd/>
            </a:ln>
          </p:spPr>
          <p:txBody>
            <a:bodyPr/>
            <a:lstStyle/>
            <a:p>
              <a:pPr>
                <a:defRPr/>
              </a:pPr>
              <a:endParaRPr lang="en-US" sz="1200" b="1">
                <a:latin typeface="+mj-lt"/>
              </a:endParaRPr>
            </a:p>
          </p:txBody>
        </p:sp>
        <p:sp>
          <p:nvSpPr>
            <p:cNvPr id="46" name="Shape - Florida"/>
            <p:cNvSpPr>
              <a:spLocks noChangeAspect="1"/>
            </p:cNvSpPr>
            <p:nvPr/>
          </p:nvSpPr>
          <p:spPr bwMode="auto">
            <a:xfrm>
              <a:off x="5900738" y="3966394"/>
              <a:ext cx="1206500" cy="809625"/>
            </a:xfrm>
            <a:custGeom>
              <a:avLst/>
              <a:gdLst>
                <a:gd name="T0" fmla="*/ 0 w 765"/>
                <a:gd name="T1" fmla="*/ 2147483647 h 519"/>
                <a:gd name="T2" fmla="*/ 2147483647 w 765"/>
                <a:gd name="T3" fmla="*/ 2147483647 h 519"/>
                <a:gd name="T4" fmla="*/ 2147483647 w 765"/>
                <a:gd name="T5" fmla="*/ 2147483647 h 519"/>
                <a:gd name="T6" fmla="*/ 2147483647 w 765"/>
                <a:gd name="T7" fmla="*/ 2147483647 h 519"/>
                <a:gd name="T8" fmla="*/ 2147483647 w 765"/>
                <a:gd name="T9" fmla="*/ 2147483647 h 519"/>
                <a:gd name="T10" fmla="*/ 2147483647 w 765"/>
                <a:gd name="T11" fmla="*/ 2147483647 h 519"/>
                <a:gd name="T12" fmla="*/ 2147483647 w 765"/>
                <a:gd name="T13" fmla="*/ 0 h 519"/>
                <a:gd name="T14" fmla="*/ 2147483647 w 765"/>
                <a:gd name="T15" fmla="*/ 2147483647 h 519"/>
                <a:gd name="T16" fmla="*/ 2147483647 w 765"/>
                <a:gd name="T17" fmla="*/ 2147483647 h 519"/>
                <a:gd name="T18" fmla="*/ 2147483647 w 765"/>
                <a:gd name="T19" fmla="*/ 2147483647 h 519"/>
                <a:gd name="T20" fmla="*/ 2147483647 w 765"/>
                <a:gd name="T21" fmla="*/ 2147483647 h 519"/>
                <a:gd name="T22" fmla="*/ 2147483647 w 765"/>
                <a:gd name="T23" fmla="*/ 2147483647 h 519"/>
                <a:gd name="T24" fmla="*/ 2147483647 w 765"/>
                <a:gd name="T25" fmla="*/ 2147483647 h 519"/>
                <a:gd name="T26" fmla="*/ 2147483647 w 765"/>
                <a:gd name="T27" fmla="*/ 2147483647 h 519"/>
                <a:gd name="T28" fmla="*/ 2147483647 w 765"/>
                <a:gd name="T29" fmla="*/ 2147483647 h 519"/>
                <a:gd name="T30" fmla="*/ 2147483647 w 765"/>
                <a:gd name="T31" fmla="*/ 2147483647 h 519"/>
                <a:gd name="T32" fmla="*/ 2147483647 w 765"/>
                <a:gd name="T33" fmla="*/ 2147483647 h 519"/>
                <a:gd name="T34" fmla="*/ 2147483647 w 765"/>
                <a:gd name="T35" fmla="*/ 2147483647 h 519"/>
                <a:gd name="T36" fmla="*/ 2147483647 w 765"/>
                <a:gd name="T37" fmla="*/ 2147483647 h 519"/>
                <a:gd name="T38" fmla="*/ 2147483647 w 765"/>
                <a:gd name="T39" fmla="*/ 2147483647 h 519"/>
                <a:gd name="T40" fmla="*/ 2147483647 w 765"/>
                <a:gd name="T41" fmla="*/ 2147483647 h 519"/>
                <a:gd name="T42" fmla="*/ 2147483647 w 765"/>
                <a:gd name="T43" fmla="*/ 2147483647 h 519"/>
                <a:gd name="T44" fmla="*/ 2147483647 w 765"/>
                <a:gd name="T45" fmla="*/ 2147483647 h 519"/>
                <a:gd name="T46" fmla="*/ 2147483647 w 765"/>
                <a:gd name="T47" fmla="*/ 2147483647 h 519"/>
                <a:gd name="T48" fmla="*/ 2147483647 w 765"/>
                <a:gd name="T49" fmla="*/ 2147483647 h 519"/>
                <a:gd name="T50" fmla="*/ 2147483647 w 765"/>
                <a:gd name="T51" fmla="*/ 2147483647 h 519"/>
                <a:gd name="T52" fmla="*/ 2147483647 w 765"/>
                <a:gd name="T53" fmla="*/ 2147483647 h 519"/>
                <a:gd name="T54" fmla="*/ 2147483647 w 765"/>
                <a:gd name="T55" fmla="*/ 2147483647 h 519"/>
                <a:gd name="T56" fmla="*/ 2147483647 w 765"/>
                <a:gd name="T57" fmla="*/ 2147483647 h 519"/>
                <a:gd name="T58" fmla="*/ 2147483647 w 765"/>
                <a:gd name="T59" fmla="*/ 2147483647 h 519"/>
                <a:gd name="T60" fmla="*/ 2147483647 w 765"/>
                <a:gd name="T61" fmla="*/ 2147483647 h 519"/>
                <a:gd name="T62" fmla="*/ 2147483647 w 765"/>
                <a:gd name="T63" fmla="*/ 2147483647 h 519"/>
                <a:gd name="T64" fmla="*/ 2147483647 w 765"/>
                <a:gd name="T65" fmla="*/ 2147483647 h 519"/>
                <a:gd name="T66" fmla="*/ 2147483647 w 765"/>
                <a:gd name="T67" fmla="*/ 2147483647 h 519"/>
                <a:gd name="T68" fmla="*/ 2147483647 w 765"/>
                <a:gd name="T69" fmla="*/ 2147483647 h 519"/>
                <a:gd name="T70" fmla="*/ 2147483647 w 765"/>
                <a:gd name="T71" fmla="*/ 2147483647 h 519"/>
                <a:gd name="T72" fmla="*/ 2147483647 w 765"/>
                <a:gd name="T73" fmla="*/ 2147483647 h 519"/>
                <a:gd name="T74" fmla="*/ 2147483647 w 765"/>
                <a:gd name="T75" fmla="*/ 2147483647 h 519"/>
                <a:gd name="T76" fmla="*/ 2147483647 w 765"/>
                <a:gd name="T77" fmla="*/ 2147483647 h 519"/>
                <a:gd name="T78" fmla="*/ 0 w 765"/>
                <a:gd name="T79" fmla="*/ 2147483647 h 51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765"/>
                <a:gd name="T121" fmla="*/ 0 h 519"/>
                <a:gd name="T122" fmla="*/ 765 w 765"/>
                <a:gd name="T123" fmla="*/ 519 h 51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765" h="519">
                  <a:moveTo>
                    <a:pt x="0" y="51"/>
                  </a:moveTo>
                  <a:lnTo>
                    <a:pt x="210" y="30"/>
                  </a:lnTo>
                  <a:lnTo>
                    <a:pt x="233" y="64"/>
                  </a:lnTo>
                  <a:lnTo>
                    <a:pt x="458" y="30"/>
                  </a:lnTo>
                  <a:lnTo>
                    <a:pt x="496" y="58"/>
                  </a:lnTo>
                  <a:lnTo>
                    <a:pt x="496" y="4"/>
                  </a:lnTo>
                  <a:lnTo>
                    <a:pt x="493" y="0"/>
                  </a:lnTo>
                  <a:lnTo>
                    <a:pt x="538" y="3"/>
                  </a:lnTo>
                  <a:lnTo>
                    <a:pt x="586" y="83"/>
                  </a:lnTo>
                  <a:lnTo>
                    <a:pt x="662" y="192"/>
                  </a:lnTo>
                  <a:lnTo>
                    <a:pt x="699" y="286"/>
                  </a:lnTo>
                  <a:lnTo>
                    <a:pt x="756" y="352"/>
                  </a:lnTo>
                  <a:lnTo>
                    <a:pt x="765" y="447"/>
                  </a:lnTo>
                  <a:lnTo>
                    <a:pt x="747" y="504"/>
                  </a:lnTo>
                  <a:lnTo>
                    <a:pt x="666" y="519"/>
                  </a:lnTo>
                  <a:lnTo>
                    <a:pt x="653" y="495"/>
                  </a:lnTo>
                  <a:lnTo>
                    <a:pt x="596" y="460"/>
                  </a:lnTo>
                  <a:lnTo>
                    <a:pt x="578" y="425"/>
                  </a:lnTo>
                  <a:lnTo>
                    <a:pt x="563" y="411"/>
                  </a:lnTo>
                  <a:lnTo>
                    <a:pt x="554" y="378"/>
                  </a:lnTo>
                  <a:lnTo>
                    <a:pt x="541" y="387"/>
                  </a:lnTo>
                  <a:lnTo>
                    <a:pt x="496" y="344"/>
                  </a:lnTo>
                  <a:lnTo>
                    <a:pt x="507" y="304"/>
                  </a:lnTo>
                  <a:lnTo>
                    <a:pt x="496" y="282"/>
                  </a:lnTo>
                  <a:lnTo>
                    <a:pt x="483" y="289"/>
                  </a:lnTo>
                  <a:lnTo>
                    <a:pt x="484" y="313"/>
                  </a:lnTo>
                  <a:lnTo>
                    <a:pt x="470" y="282"/>
                  </a:lnTo>
                  <a:lnTo>
                    <a:pt x="471" y="209"/>
                  </a:lnTo>
                  <a:lnTo>
                    <a:pt x="443" y="165"/>
                  </a:lnTo>
                  <a:lnTo>
                    <a:pt x="371" y="130"/>
                  </a:lnTo>
                  <a:lnTo>
                    <a:pt x="335" y="89"/>
                  </a:lnTo>
                  <a:lnTo>
                    <a:pt x="295" y="85"/>
                  </a:lnTo>
                  <a:lnTo>
                    <a:pt x="279" y="110"/>
                  </a:lnTo>
                  <a:lnTo>
                    <a:pt x="219" y="128"/>
                  </a:lnTo>
                  <a:lnTo>
                    <a:pt x="185" y="110"/>
                  </a:lnTo>
                  <a:lnTo>
                    <a:pt x="167" y="83"/>
                  </a:lnTo>
                  <a:lnTo>
                    <a:pt x="55" y="107"/>
                  </a:lnTo>
                  <a:lnTo>
                    <a:pt x="31" y="88"/>
                  </a:lnTo>
                  <a:lnTo>
                    <a:pt x="6" y="109"/>
                  </a:lnTo>
                  <a:lnTo>
                    <a:pt x="0" y="51"/>
                  </a:lnTo>
                  <a:close/>
                </a:path>
              </a:pathLst>
            </a:custGeom>
            <a:solidFill>
              <a:schemeClr val="bg2"/>
            </a:solidFill>
            <a:ln w="19050">
              <a:solidFill>
                <a:schemeClr val="tx1"/>
              </a:solidFill>
              <a:prstDash val="solid"/>
              <a:round/>
              <a:headEnd/>
              <a:tailEnd/>
            </a:ln>
          </p:spPr>
          <p:txBody>
            <a:bodyPr/>
            <a:lstStyle/>
            <a:p>
              <a:pPr>
                <a:defRPr/>
              </a:pPr>
              <a:endParaRPr lang="en-US" sz="1200" b="1">
                <a:latin typeface="+mj-lt"/>
              </a:endParaRPr>
            </a:p>
          </p:txBody>
        </p:sp>
        <p:sp>
          <p:nvSpPr>
            <p:cNvPr id="47" name="Shape - Connecticut"/>
            <p:cNvSpPr>
              <a:spLocks noChangeAspect="1"/>
            </p:cNvSpPr>
            <p:nvPr/>
          </p:nvSpPr>
          <p:spPr bwMode="auto">
            <a:xfrm>
              <a:off x="7294563" y="1908994"/>
              <a:ext cx="242888" cy="185737"/>
            </a:xfrm>
            <a:custGeom>
              <a:avLst/>
              <a:gdLst>
                <a:gd name="T0" fmla="*/ 0 w 153"/>
                <a:gd name="T1" fmla="*/ 2147483647 h 118"/>
                <a:gd name="T2" fmla="*/ 2147483647 w 153"/>
                <a:gd name="T3" fmla="*/ 0 h 118"/>
                <a:gd name="T4" fmla="*/ 2147483647 w 153"/>
                <a:gd name="T5" fmla="*/ 2147483647 h 118"/>
                <a:gd name="T6" fmla="*/ 2147483647 w 153"/>
                <a:gd name="T7" fmla="*/ 2147483647 h 118"/>
                <a:gd name="T8" fmla="*/ 2147483647 w 153"/>
                <a:gd name="T9" fmla="*/ 2147483647 h 118"/>
                <a:gd name="T10" fmla="*/ 2147483647 w 153"/>
                <a:gd name="T11" fmla="*/ 2147483647 h 118"/>
                <a:gd name="T12" fmla="*/ 2147483647 w 153"/>
                <a:gd name="T13" fmla="*/ 2147483647 h 118"/>
                <a:gd name="T14" fmla="*/ 0 w 153"/>
                <a:gd name="T15" fmla="*/ 2147483647 h 118"/>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18"/>
                <a:gd name="T26" fmla="*/ 153 w 153"/>
                <a:gd name="T27" fmla="*/ 118 h 11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18">
                  <a:moveTo>
                    <a:pt x="0" y="30"/>
                  </a:moveTo>
                  <a:lnTo>
                    <a:pt x="118" y="0"/>
                  </a:lnTo>
                  <a:lnTo>
                    <a:pt x="153" y="54"/>
                  </a:lnTo>
                  <a:lnTo>
                    <a:pt x="133" y="78"/>
                  </a:lnTo>
                  <a:lnTo>
                    <a:pt x="95" y="69"/>
                  </a:lnTo>
                  <a:lnTo>
                    <a:pt x="37" y="118"/>
                  </a:lnTo>
                  <a:lnTo>
                    <a:pt x="6" y="93"/>
                  </a:lnTo>
                  <a:lnTo>
                    <a:pt x="0" y="30"/>
                  </a:lnTo>
                  <a:close/>
                </a:path>
              </a:pathLst>
            </a:custGeom>
            <a:solidFill>
              <a:schemeClr val="tx1">
                <a:lumMod val="90000"/>
                <a:lumOff val="10000"/>
              </a:schemeClr>
            </a:solidFill>
            <a:ln w="19050">
              <a:solidFill>
                <a:schemeClr val="tx1"/>
              </a:solidFill>
              <a:prstDash val="solid"/>
              <a:round/>
              <a:headEnd/>
              <a:tailEnd/>
            </a:ln>
          </p:spPr>
          <p:txBody>
            <a:bodyPr/>
            <a:lstStyle/>
            <a:p>
              <a:pPr>
                <a:defRPr/>
              </a:pPr>
              <a:endParaRPr lang="en-US" sz="1200" b="1">
                <a:solidFill>
                  <a:schemeClr val="accent6"/>
                </a:solidFill>
                <a:latin typeface="+mj-lt"/>
              </a:endParaRPr>
            </a:p>
          </p:txBody>
        </p:sp>
        <p:sp>
          <p:nvSpPr>
            <p:cNvPr id="48" name="Shape - Delaware"/>
            <p:cNvSpPr>
              <a:spLocks noChangeAspect="1"/>
            </p:cNvSpPr>
            <p:nvPr/>
          </p:nvSpPr>
          <p:spPr bwMode="auto">
            <a:xfrm>
              <a:off x="7129463" y="2396356"/>
              <a:ext cx="153988" cy="190500"/>
            </a:xfrm>
            <a:custGeom>
              <a:avLst/>
              <a:gdLst>
                <a:gd name="T0" fmla="*/ 0 w 98"/>
                <a:gd name="T1" fmla="*/ 2147483647 h 122"/>
                <a:gd name="T2" fmla="*/ 2147483647 w 98"/>
                <a:gd name="T3" fmla="*/ 0 h 122"/>
                <a:gd name="T4" fmla="*/ 2147483647 w 98"/>
                <a:gd name="T5" fmla="*/ 2147483647 h 122"/>
                <a:gd name="T6" fmla="*/ 2147483647 w 98"/>
                <a:gd name="T7" fmla="*/ 2147483647 h 122"/>
                <a:gd name="T8" fmla="*/ 2147483647 w 98"/>
                <a:gd name="T9" fmla="*/ 2147483647 h 122"/>
                <a:gd name="T10" fmla="*/ 2147483647 w 98"/>
                <a:gd name="T11" fmla="*/ 2147483647 h 122"/>
                <a:gd name="T12" fmla="*/ 2147483647 w 98"/>
                <a:gd name="T13" fmla="*/ 2147483647 h 122"/>
                <a:gd name="T14" fmla="*/ 0 w 98"/>
                <a:gd name="T15" fmla="*/ 2147483647 h 122"/>
                <a:gd name="T16" fmla="*/ 0 60000 65536"/>
                <a:gd name="T17" fmla="*/ 0 60000 65536"/>
                <a:gd name="T18" fmla="*/ 0 60000 65536"/>
                <a:gd name="T19" fmla="*/ 0 60000 65536"/>
                <a:gd name="T20" fmla="*/ 0 60000 65536"/>
                <a:gd name="T21" fmla="*/ 0 60000 65536"/>
                <a:gd name="T22" fmla="*/ 0 60000 65536"/>
                <a:gd name="T23" fmla="*/ 0 60000 65536"/>
                <a:gd name="T24" fmla="*/ 0 w 98"/>
                <a:gd name="T25" fmla="*/ 0 h 122"/>
                <a:gd name="T26" fmla="*/ 98 w 98"/>
                <a:gd name="T27" fmla="*/ 122 h 1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8" h="122">
                  <a:moveTo>
                    <a:pt x="0" y="8"/>
                  </a:moveTo>
                  <a:lnTo>
                    <a:pt x="21" y="0"/>
                  </a:lnTo>
                  <a:lnTo>
                    <a:pt x="66" y="27"/>
                  </a:lnTo>
                  <a:lnTo>
                    <a:pt x="66" y="54"/>
                  </a:lnTo>
                  <a:lnTo>
                    <a:pt x="97" y="73"/>
                  </a:lnTo>
                  <a:lnTo>
                    <a:pt x="98" y="109"/>
                  </a:lnTo>
                  <a:lnTo>
                    <a:pt x="48" y="122"/>
                  </a:lnTo>
                  <a:lnTo>
                    <a:pt x="0" y="8"/>
                  </a:lnTo>
                  <a:close/>
                </a:path>
              </a:pathLst>
            </a:custGeom>
            <a:solidFill>
              <a:schemeClr val="tx1">
                <a:lumMod val="90000"/>
                <a:lumOff val="10000"/>
              </a:schemeClr>
            </a:solidFill>
            <a:ln w="19050">
              <a:solidFill>
                <a:schemeClr val="tx1"/>
              </a:solidFill>
              <a:prstDash val="solid"/>
              <a:round/>
              <a:headEnd/>
              <a:tailEnd/>
            </a:ln>
          </p:spPr>
          <p:txBody>
            <a:bodyPr/>
            <a:lstStyle/>
            <a:p>
              <a:pPr>
                <a:defRPr/>
              </a:pPr>
              <a:endParaRPr lang="en-US" sz="1200" b="1">
                <a:latin typeface="+mj-lt"/>
              </a:endParaRPr>
            </a:p>
          </p:txBody>
        </p:sp>
        <p:sp>
          <p:nvSpPr>
            <p:cNvPr id="49" name="Shape - Colorado"/>
            <p:cNvSpPr>
              <a:spLocks noChangeAspect="1"/>
            </p:cNvSpPr>
            <p:nvPr/>
          </p:nvSpPr>
          <p:spPr bwMode="auto">
            <a:xfrm>
              <a:off x="2971801" y="2520181"/>
              <a:ext cx="928687" cy="682625"/>
            </a:xfrm>
            <a:custGeom>
              <a:avLst/>
              <a:gdLst>
                <a:gd name="T0" fmla="*/ 2147483647 w 590"/>
                <a:gd name="T1" fmla="*/ 0 h 439"/>
                <a:gd name="T2" fmla="*/ 2147483647 w 590"/>
                <a:gd name="T3" fmla="*/ 2147483647 h 439"/>
                <a:gd name="T4" fmla="*/ 0 w 590"/>
                <a:gd name="T5" fmla="*/ 2147483647 h 439"/>
                <a:gd name="T6" fmla="*/ 2147483647 w 590"/>
                <a:gd name="T7" fmla="*/ 2147483647 h 439"/>
                <a:gd name="T8" fmla="*/ 2147483647 w 590"/>
                <a:gd name="T9" fmla="*/ 2147483647 h 439"/>
                <a:gd name="T10" fmla="*/ 2147483647 w 590"/>
                <a:gd name="T11" fmla="*/ 2147483647 h 439"/>
                <a:gd name="T12" fmla="*/ 2147483647 w 590"/>
                <a:gd name="T13" fmla="*/ 2147483647 h 439"/>
                <a:gd name="T14" fmla="*/ 2147483647 w 590"/>
                <a:gd name="T15" fmla="*/ 2147483647 h 439"/>
                <a:gd name="T16" fmla="*/ 2147483647 w 590"/>
                <a:gd name="T17" fmla="*/ 0 h 4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0"/>
                <a:gd name="T28" fmla="*/ 0 h 439"/>
                <a:gd name="T29" fmla="*/ 590 w 590"/>
                <a:gd name="T30" fmla="*/ 439 h 4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0" h="439">
                  <a:moveTo>
                    <a:pt x="49" y="0"/>
                  </a:moveTo>
                  <a:lnTo>
                    <a:pt x="19" y="263"/>
                  </a:lnTo>
                  <a:lnTo>
                    <a:pt x="0" y="415"/>
                  </a:lnTo>
                  <a:lnTo>
                    <a:pt x="295" y="430"/>
                  </a:lnTo>
                  <a:lnTo>
                    <a:pt x="577" y="439"/>
                  </a:lnTo>
                  <a:lnTo>
                    <a:pt x="586" y="234"/>
                  </a:lnTo>
                  <a:lnTo>
                    <a:pt x="590" y="32"/>
                  </a:lnTo>
                  <a:lnTo>
                    <a:pt x="429" y="29"/>
                  </a:lnTo>
                  <a:lnTo>
                    <a:pt x="49" y="0"/>
                  </a:lnTo>
                  <a:close/>
                </a:path>
              </a:pathLst>
            </a:custGeom>
            <a:solidFill>
              <a:schemeClr val="tx1">
                <a:lumMod val="90000"/>
                <a:lumOff val="10000"/>
              </a:schemeClr>
            </a:solidFill>
            <a:ln w="19050">
              <a:solidFill>
                <a:schemeClr val="tx1"/>
              </a:solidFill>
              <a:prstDash val="solid"/>
              <a:round/>
              <a:headEnd/>
              <a:tailEnd/>
            </a:ln>
          </p:spPr>
          <p:txBody>
            <a:bodyPr/>
            <a:lstStyle/>
            <a:p>
              <a:pPr>
                <a:defRPr/>
              </a:pPr>
              <a:endParaRPr lang="en-US" sz="1200" b="1">
                <a:latin typeface="+mj-lt"/>
              </a:endParaRPr>
            </a:p>
          </p:txBody>
        </p:sp>
        <p:sp>
          <p:nvSpPr>
            <p:cNvPr id="50" name="Shape - California"/>
            <p:cNvSpPr>
              <a:spLocks noChangeAspect="1"/>
            </p:cNvSpPr>
            <p:nvPr/>
          </p:nvSpPr>
          <p:spPr bwMode="auto">
            <a:xfrm>
              <a:off x="1181101" y="2042344"/>
              <a:ext cx="1098550" cy="1673225"/>
            </a:xfrm>
            <a:custGeom>
              <a:avLst/>
              <a:gdLst>
                <a:gd name="T0" fmla="*/ 2147483647 w 697"/>
                <a:gd name="T1" fmla="*/ 0 h 1077"/>
                <a:gd name="T2" fmla="*/ 2147483647 w 697"/>
                <a:gd name="T3" fmla="*/ 2147483647 h 1077"/>
                <a:gd name="T4" fmla="*/ 2147483647 w 697"/>
                <a:gd name="T5" fmla="*/ 2147483647 h 1077"/>
                <a:gd name="T6" fmla="*/ 2147483647 w 697"/>
                <a:gd name="T7" fmla="*/ 2147483647 h 1077"/>
                <a:gd name="T8" fmla="*/ 2147483647 w 697"/>
                <a:gd name="T9" fmla="*/ 2147483647 h 1077"/>
                <a:gd name="T10" fmla="*/ 2147483647 w 697"/>
                <a:gd name="T11" fmla="*/ 2147483647 h 1077"/>
                <a:gd name="T12" fmla="*/ 2147483647 w 697"/>
                <a:gd name="T13" fmla="*/ 2147483647 h 1077"/>
                <a:gd name="T14" fmla="*/ 2147483647 w 697"/>
                <a:gd name="T15" fmla="*/ 2147483647 h 1077"/>
                <a:gd name="T16" fmla="*/ 2147483647 w 697"/>
                <a:gd name="T17" fmla="*/ 2147483647 h 1077"/>
                <a:gd name="T18" fmla="*/ 2147483647 w 697"/>
                <a:gd name="T19" fmla="*/ 2147483647 h 1077"/>
                <a:gd name="T20" fmla="*/ 2147483647 w 697"/>
                <a:gd name="T21" fmla="*/ 2147483647 h 1077"/>
                <a:gd name="T22" fmla="*/ 2147483647 w 697"/>
                <a:gd name="T23" fmla="*/ 2147483647 h 1077"/>
                <a:gd name="T24" fmla="*/ 2147483647 w 697"/>
                <a:gd name="T25" fmla="*/ 2147483647 h 1077"/>
                <a:gd name="T26" fmla="*/ 2147483647 w 697"/>
                <a:gd name="T27" fmla="*/ 2147483647 h 1077"/>
                <a:gd name="T28" fmla="*/ 2147483647 w 697"/>
                <a:gd name="T29" fmla="*/ 2147483647 h 1077"/>
                <a:gd name="T30" fmla="*/ 2147483647 w 697"/>
                <a:gd name="T31" fmla="*/ 2147483647 h 1077"/>
                <a:gd name="T32" fmla="*/ 2147483647 w 697"/>
                <a:gd name="T33" fmla="*/ 2147483647 h 1077"/>
                <a:gd name="T34" fmla="*/ 2147483647 w 697"/>
                <a:gd name="T35" fmla="*/ 2147483647 h 1077"/>
                <a:gd name="T36" fmla="*/ 2147483647 w 697"/>
                <a:gd name="T37" fmla="*/ 2147483647 h 1077"/>
                <a:gd name="T38" fmla="*/ 2147483647 w 697"/>
                <a:gd name="T39" fmla="*/ 2147483647 h 1077"/>
                <a:gd name="T40" fmla="*/ 2147483647 w 697"/>
                <a:gd name="T41" fmla="*/ 2147483647 h 1077"/>
                <a:gd name="T42" fmla="*/ 2147483647 w 697"/>
                <a:gd name="T43" fmla="*/ 2147483647 h 1077"/>
                <a:gd name="T44" fmla="*/ 2147483647 w 697"/>
                <a:gd name="T45" fmla="*/ 2147483647 h 1077"/>
                <a:gd name="T46" fmla="*/ 2147483647 w 697"/>
                <a:gd name="T47" fmla="*/ 2147483647 h 1077"/>
                <a:gd name="T48" fmla="*/ 2147483647 w 697"/>
                <a:gd name="T49" fmla="*/ 2147483647 h 1077"/>
                <a:gd name="T50" fmla="*/ 2147483647 w 697"/>
                <a:gd name="T51" fmla="*/ 2147483647 h 1077"/>
                <a:gd name="T52" fmla="*/ 2147483647 w 697"/>
                <a:gd name="T53" fmla="*/ 2147483647 h 1077"/>
                <a:gd name="T54" fmla="*/ 2147483647 w 697"/>
                <a:gd name="T55" fmla="*/ 2147483647 h 1077"/>
                <a:gd name="T56" fmla="*/ 2147483647 w 697"/>
                <a:gd name="T57" fmla="*/ 2147483647 h 1077"/>
                <a:gd name="T58" fmla="*/ 2147483647 w 697"/>
                <a:gd name="T59" fmla="*/ 2147483647 h 1077"/>
                <a:gd name="T60" fmla="*/ 2147483647 w 697"/>
                <a:gd name="T61" fmla="*/ 2147483647 h 1077"/>
                <a:gd name="T62" fmla="*/ 2147483647 w 697"/>
                <a:gd name="T63" fmla="*/ 2147483647 h 1077"/>
                <a:gd name="T64" fmla="*/ 2147483647 w 697"/>
                <a:gd name="T65" fmla="*/ 2147483647 h 1077"/>
                <a:gd name="T66" fmla="*/ 2147483647 w 697"/>
                <a:gd name="T67" fmla="*/ 2147483647 h 1077"/>
                <a:gd name="T68" fmla="*/ 2147483647 w 697"/>
                <a:gd name="T69" fmla="*/ 2147483647 h 1077"/>
                <a:gd name="T70" fmla="*/ 2147483647 w 697"/>
                <a:gd name="T71" fmla="*/ 2147483647 h 1077"/>
                <a:gd name="T72" fmla="*/ 2147483647 w 697"/>
                <a:gd name="T73" fmla="*/ 2147483647 h 1077"/>
                <a:gd name="T74" fmla="*/ 2147483647 w 697"/>
                <a:gd name="T75" fmla="*/ 2147483647 h 1077"/>
                <a:gd name="T76" fmla="*/ 2147483647 w 697"/>
                <a:gd name="T77" fmla="*/ 2147483647 h 1077"/>
                <a:gd name="T78" fmla="*/ 2147483647 w 697"/>
                <a:gd name="T79" fmla="*/ 2147483647 h 1077"/>
                <a:gd name="T80" fmla="*/ 2147483647 w 697"/>
                <a:gd name="T81" fmla="*/ 2147483647 h 1077"/>
                <a:gd name="T82" fmla="*/ 2147483647 w 697"/>
                <a:gd name="T83" fmla="*/ 2147483647 h 1077"/>
                <a:gd name="T84" fmla="*/ 2147483647 w 697"/>
                <a:gd name="T85" fmla="*/ 2147483647 h 1077"/>
                <a:gd name="T86" fmla="*/ 0 w 697"/>
                <a:gd name="T87" fmla="*/ 2147483647 h 1077"/>
                <a:gd name="T88" fmla="*/ 2147483647 w 697"/>
                <a:gd name="T89" fmla="*/ 2147483647 h 1077"/>
                <a:gd name="T90" fmla="*/ 2147483647 w 697"/>
                <a:gd name="T91" fmla="*/ 2147483647 h 1077"/>
                <a:gd name="T92" fmla="*/ 2147483647 w 697"/>
                <a:gd name="T93" fmla="*/ 2147483647 h 1077"/>
                <a:gd name="T94" fmla="*/ 2147483647 w 697"/>
                <a:gd name="T95" fmla="*/ 0 h 107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97"/>
                <a:gd name="T145" fmla="*/ 0 h 1077"/>
                <a:gd name="T146" fmla="*/ 697 w 697"/>
                <a:gd name="T147" fmla="*/ 1077 h 107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97" h="1077">
                  <a:moveTo>
                    <a:pt x="53" y="0"/>
                  </a:moveTo>
                  <a:lnTo>
                    <a:pt x="374" y="64"/>
                  </a:lnTo>
                  <a:lnTo>
                    <a:pt x="304" y="381"/>
                  </a:lnTo>
                  <a:lnTo>
                    <a:pt x="664" y="864"/>
                  </a:lnTo>
                  <a:lnTo>
                    <a:pt x="697" y="925"/>
                  </a:lnTo>
                  <a:lnTo>
                    <a:pt x="663" y="955"/>
                  </a:lnTo>
                  <a:lnTo>
                    <a:pt x="641" y="1009"/>
                  </a:lnTo>
                  <a:lnTo>
                    <a:pt x="620" y="1040"/>
                  </a:lnTo>
                  <a:lnTo>
                    <a:pt x="642" y="1068"/>
                  </a:lnTo>
                  <a:lnTo>
                    <a:pt x="605" y="1077"/>
                  </a:lnTo>
                  <a:lnTo>
                    <a:pt x="393" y="1070"/>
                  </a:lnTo>
                  <a:lnTo>
                    <a:pt x="380" y="1007"/>
                  </a:lnTo>
                  <a:lnTo>
                    <a:pt x="343" y="961"/>
                  </a:lnTo>
                  <a:lnTo>
                    <a:pt x="316" y="944"/>
                  </a:lnTo>
                  <a:lnTo>
                    <a:pt x="308" y="912"/>
                  </a:lnTo>
                  <a:lnTo>
                    <a:pt x="286" y="894"/>
                  </a:lnTo>
                  <a:lnTo>
                    <a:pt x="263" y="871"/>
                  </a:lnTo>
                  <a:lnTo>
                    <a:pt x="256" y="846"/>
                  </a:lnTo>
                  <a:lnTo>
                    <a:pt x="235" y="830"/>
                  </a:lnTo>
                  <a:lnTo>
                    <a:pt x="202" y="839"/>
                  </a:lnTo>
                  <a:lnTo>
                    <a:pt x="165" y="825"/>
                  </a:lnTo>
                  <a:lnTo>
                    <a:pt x="165" y="812"/>
                  </a:lnTo>
                  <a:lnTo>
                    <a:pt x="164" y="782"/>
                  </a:lnTo>
                  <a:lnTo>
                    <a:pt x="149" y="749"/>
                  </a:lnTo>
                  <a:lnTo>
                    <a:pt x="147" y="722"/>
                  </a:lnTo>
                  <a:lnTo>
                    <a:pt x="131" y="699"/>
                  </a:lnTo>
                  <a:lnTo>
                    <a:pt x="135" y="676"/>
                  </a:lnTo>
                  <a:lnTo>
                    <a:pt x="89" y="621"/>
                  </a:lnTo>
                  <a:lnTo>
                    <a:pt x="89" y="590"/>
                  </a:lnTo>
                  <a:lnTo>
                    <a:pt x="113" y="578"/>
                  </a:lnTo>
                  <a:lnTo>
                    <a:pt x="113" y="559"/>
                  </a:lnTo>
                  <a:lnTo>
                    <a:pt x="89" y="553"/>
                  </a:lnTo>
                  <a:lnTo>
                    <a:pt x="79" y="523"/>
                  </a:lnTo>
                  <a:lnTo>
                    <a:pt x="67" y="471"/>
                  </a:lnTo>
                  <a:lnTo>
                    <a:pt x="101" y="499"/>
                  </a:lnTo>
                  <a:lnTo>
                    <a:pt x="88" y="462"/>
                  </a:lnTo>
                  <a:lnTo>
                    <a:pt x="113" y="462"/>
                  </a:lnTo>
                  <a:lnTo>
                    <a:pt x="113" y="435"/>
                  </a:lnTo>
                  <a:lnTo>
                    <a:pt x="88" y="417"/>
                  </a:lnTo>
                  <a:lnTo>
                    <a:pt x="76" y="442"/>
                  </a:lnTo>
                  <a:lnTo>
                    <a:pt x="53" y="433"/>
                  </a:lnTo>
                  <a:lnTo>
                    <a:pt x="9" y="313"/>
                  </a:lnTo>
                  <a:lnTo>
                    <a:pt x="21" y="226"/>
                  </a:lnTo>
                  <a:lnTo>
                    <a:pt x="0" y="177"/>
                  </a:lnTo>
                  <a:lnTo>
                    <a:pt x="10" y="140"/>
                  </a:lnTo>
                  <a:lnTo>
                    <a:pt x="32" y="132"/>
                  </a:lnTo>
                  <a:lnTo>
                    <a:pt x="53" y="73"/>
                  </a:lnTo>
                  <a:lnTo>
                    <a:pt x="53" y="0"/>
                  </a:lnTo>
                  <a:close/>
                </a:path>
              </a:pathLst>
            </a:custGeom>
            <a:solidFill>
              <a:schemeClr val="tx1">
                <a:lumMod val="90000"/>
                <a:lumOff val="10000"/>
              </a:schemeClr>
            </a:solidFill>
            <a:ln w="19050">
              <a:solidFill>
                <a:schemeClr val="tx1"/>
              </a:solidFill>
              <a:prstDash val="solid"/>
              <a:round/>
              <a:headEnd/>
              <a:tailEnd/>
            </a:ln>
          </p:spPr>
          <p:txBody>
            <a:bodyPr/>
            <a:lstStyle/>
            <a:p>
              <a:pPr>
                <a:defRPr/>
              </a:pPr>
              <a:endParaRPr lang="en-US" sz="1200" b="1">
                <a:latin typeface="+mj-lt"/>
              </a:endParaRPr>
            </a:p>
          </p:txBody>
        </p:sp>
        <p:sp>
          <p:nvSpPr>
            <p:cNvPr id="51" name="Shape - Arkansas"/>
            <p:cNvSpPr>
              <a:spLocks noChangeAspect="1"/>
            </p:cNvSpPr>
            <p:nvPr/>
          </p:nvSpPr>
          <p:spPr bwMode="auto">
            <a:xfrm>
              <a:off x="4854576" y="3218681"/>
              <a:ext cx="633412" cy="582613"/>
            </a:xfrm>
            <a:custGeom>
              <a:avLst/>
              <a:gdLst>
                <a:gd name="T0" fmla="*/ 0 w 401"/>
                <a:gd name="T1" fmla="*/ 34 h 374"/>
                <a:gd name="T2" fmla="*/ 158 w 401"/>
                <a:gd name="T3" fmla="*/ 15 h 374"/>
                <a:gd name="T4" fmla="*/ 353 w 401"/>
                <a:gd name="T5" fmla="*/ 0 h 374"/>
                <a:gd name="T6" fmla="*/ 343 w 401"/>
                <a:gd name="T7" fmla="*/ 49 h 374"/>
                <a:gd name="T8" fmla="*/ 386 w 401"/>
                <a:gd name="T9" fmla="*/ 38 h 374"/>
                <a:gd name="T10" fmla="*/ 401 w 401"/>
                <a:gd name="T11" fmla="*/ 71 h 374"/>
                <a:gd name="T12" fmla="*/ 356 w 401"/>
                <a:gd name="T13" fmla="*/ 101 h 374"/>
                <a:gd name="T14" fmla="*/ 367 w 401"/>
                <a:gd name="T15" fmla="*/ 153 h 374"/>
                <a:gd name="T16" fmla="*/ 321 w 401"/>
                <a:gd name="T17" fmla="*/ 240 h 374"/>
                <a:gd name="T18" fmla="*/ 286 w 401"/>
                <a:gd name="T19" fmla="*/ 293 h 374"/>
                <a:gd name="T20" fmla="*/ 306 w 401"/>
                <a:gd name="T21" fmla="*/ 362 h 374"/>
                <a:gd name="T22" fmla="*/ 58 w 401"/>
                <a:gd name="T23" fmla="*/ 374 h 374"/>
                <a:gd name="T24" fmla="*/ 57 w 401"/>
                <a:gd name="T25" fmla="*/ 332 h 374"/>
                <a:gd name="T26" fmla="*/ 8 w 401"/>
                <a:gd name="T27" fmla="*/ 323 h 374"/>
                <a:gd name="T28" fmla="*/ 8 w 401"/>
                <a:gd name="T29" fmla="*/ 101 h 374"/>
                <a:gd name="T30" fmla="*/ 0 w 401"/>
                <a:gd name="T31" fmla="*/ 34 h 374"/>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01"/>
                <a:gd name="T49" fmla="*/ 0 h 374"/>
                <a:gd name="T50" fmla="*/ 401 w 401"/>
                <a:gd name="T51" fmla="*/ 374 h 374"/>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01" h="374">
                  <a:moveTo>
                    <a:pt x="0" y="34"/>
                  </a:moveTo>
                  <a:lnTo>
                    <a:pt x="158" y="15"/>
                  </a:lnTo>
                  <a:lnTo>
                    <a:pt x="353" y="0"/>
                  </a:lnTo>
                  <a:lnTo>
                    <a:pt x="343" y="49"/>
                  </a:lnTo>
                  <a:lnTo>
                    <a:pt x="386" y="38"/>
                  </a:lnTo>
                  <a:lnTo>
                    <a:pt x="401" y="71"/>
                  </a:lnTo>
                  <a:lnTo>
                    <a:pt x="356" y="101"/>
                  </a:lnTo>
                  <a:lnTo>
                    <a:pt x="367" y="153"/>
                  </a:lnTo>
                  <a:lnTo>
                    <a:pt x="321" y="240"/>
                  </a:lnTo>
                  <a:lnTo>
                    <a:pt x="286" y="293"/>
                  </a:lnTo>
                  <a:lnTo>
                    <a:pt x="306" y="362"/>
                  </a:lnTo>
                  <a:lnTo>
                    <a:pt x="58" y="374"/>
                  </a:lnTo>
                  <a:lnTo>
                    <a:pt x="57" y="332"/>
                  </a:lnTo>
                  <a:lnTo>
                    <a:pt x="8" y="323"/>
                  </a:lnTo>
                  <a:lnTo>
                    <a:pt x="8" y="101"/>
                  </a:lnTo>
                  <a:lnTo>
                    <a:pt x="0" y="34"/>
                  </a:lnTo>
                  <a:close/>
                </a:path>
              </a:pathLst>
            </a:custGeom>
            <a:solidFill>
              <a:schemeClr val="tx1">
                <a:lumMod val="90000"/>
                <a:lumOff val="10000"/>
              </a:schemeClr>
            </a:solidFill>
            <a:ln w="19050">
              <a:solidFill>
                <a:schemeClr val="tx1"/>
              </a:solidFill>
              <a:prstDash val="solid"/>
              <a:round/>
              <a:headEnd/>
              <a:tailEnd/>
            </a:ln>
          </p:spPr>
          <p:txBody>
            <a:bodyPr/>
            <a:lstStyle/>
            <a:p>
              <a:pPr>
                <a:defRPr/>
              </a:pPr>
              <a:endParaRPr lang="en-US" sz="1200" b="1">
                <a:latin typeface="+mj-lt"/>
              </a:endParaRPr>
            </a:p>
          </p:txBody>
        </p:sp>
        <p:sp>
          <p:nvSpPr>
            <p:cNvPr id="52" name="Shape - Arizona"/>
            <p:cNvSpPr>
              <a:spLocks noChangeAspect="1"/>
            </p:cNvSpPr>
            <p:nvPr/>
          </p:nvSpPr>
          <p:spPr bwMode="auto">
            <a:xfrm>
              <a:off x="2133601" y="3093269"/>
              <a:ext cx="844550" cy="927100"/>
            </a:xfrm>
            <a:custGeom>
              <a:avLst/>
              <a:gdLst>
                <a:gd name="T0" fmla="*/ 2147483647 w 536"/>
                <a:gd name="T1" fmla="*/ 0 h 595"/>
                <a:gd name="T2" fmla="*/ 2147483647 w 536"/>
                <a:gd name="T3" fmla="*/ 2147483647 h 595"/>
                <a:gd name="T4" fmla="*/ 2147483647 w 536"/>
                <a:gd name="T5" fmla="*/ 2147483647 h 595"/>
                <a:gd name="T6" fmla="*/ 2147483647 w 536"/>
                <a:gd name="T7" fmla="*/ 2147483647 h 595"/>
                <a:gd name="T8" fmla="*/ 2147483647 w 536"/>
                <a:gd name="T9" fmla="*/ 2147483647 h 595"/>
                <a:gd name="T10" fmla="*/ 2147483647 w 536"/>
                <a:gd name="T11" fmla="*/ 2147483647 h 595"/>
                <a:gd name="T12" fmla="*/ 2147483647 w 536"/>
                <a:gd name="T13" fmla="*/ 2147483647 h 595"/>
                <a:gd name="T14" fmla="*/ 2147483647 w 536"/>
                <a:gd name="T15" fmla="*/ 2147483647 h 595"/>
                <a:gd name="T16" fmla="*/ 2147483647 w 536"/>
                <a:gd name="T17" fmla="*/ 2147483647 h 595"/>
                <a:gd name="T18" fmla="*/ 2147483647 w 536"/>
                <a:gd name="T19" fmla="*/ 2147483647 h 595"/>
                <a:gd name="T20" fmla="*/ 2147483647 w 536"/>
                <a:gd name="T21" fmla="*/ 2147483647 h 595"/>
                <a:gd name="T22" fmla="*/ 0 w 536"/>
                <a:gd name="T23" fmla="*/ 2147483647 h 595"/>
                <a:gd name="T24" fmla="*/ 2147483647 w 536"/>
                <a:gd name="T25" fmla="*/ 2147483647 h 595"/>
                <a:gd name="T26" fmla="*/ 2147483647 w 536"/>
                <a:gd name="T27" fmla="*/ 2147483647 h 595"/>
                <a:gd name="T28" fmla="*/ 2147483647 w 536"/>
                <a:gd name="T29" fmla="*/ 2147483647 h 595"/>
                <a:gd name="T30" fmla="*/ 2147483647 w 536"/>
                <a:gd name="T31" fmla="*/ 0 h 59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36"/>
                <a:gd name="T49" fmla="*/ 0 h 595"/>
                <a:gd name="T50" fmla="*/ 536 w 536"/>
                <a:gd name="T51" fmla="*/ 595 h 59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36" h="595">
                  <a:moveTo>
                    <a:pt x="136" y="0"/>
                  </a:moveTo>
                  <a:lnTo>
                    <a:pt x="126" y="78"/>
                  </a:lnTo>
                  <a:lnTo>
                    <a:pt x="79" y="69"/>
                  </a:lnTo>
                  <a:lnTo>
                    <a:pt x="82" y="169"/>
                  </a:lnTo>
                  <a:lnTo>
                    <a:pt x="60" y="188"/>
                  </a:lnTo>
                  <a:lnTo>
                    <a:pt x="93" y="249"/>
                  </a:lnTo>
                  <a:lnTo>
                    <a:pt x="60" y="276"/>
                  </a:lnTo>
                  <a:lnTo>
                    <a:pt x="42" y="321"/>
                  </a:lnTo>
                  <a:lnTo>
                    <a:pt x="17" y="364"/>
                  </a:lnTo>
                  <a:lnTo>
                    <a:pt x="35" y="389"/>
                  </a:lnTo>
                  <a:lnTo>
                    <a:pt x="3" y="400"/>
                  </a:lnTo>
                  <a:lnTo>
                    <a:pt x="0" y="440"/>
                  </a:lnTo>
                  <a:lnTo>
                    <a:pt x="301" y="592"/>
                  </a:lnTo>
                  <a:lnTo>
                    <a:pt x="471" y="595"/>
                  </a:lnTo>
                  <a:lnTo>
                    <a:pt x="536" y="46"/>
                  </a:lnTo>
                  <a:lnTo>
                    <a:pt x="136" y="0"/>
                  </a:lnTo>
                  <a:close/>
                </a:path>
              </a:pathLst>
            </a:custGeom>
            <a:solidFill>
              <a:schemeClr val="tx1">
                <a:lumMod val="90000"/>
                <a:lumOff val="10000"/>
              </a:schemeClr>
            </a:solidFill>
            <a:ln w="19050">
              <a:solidFill>
                <a:schemeClr val="tx1"/>
              </a:solidFill>
              <a:prstDash val="solid"/>
              <a:round/>
              <a:headEnd/>
              <a:tailEnd/>
            </a:ln>
          </p:spPr>
          <p:txBody>
            <a:bodyPr/>
            <a:lstStyle/>
            <a:p>
              <a:pPr>
                <a:defRPr/>
              </a:pPr>
              <a:endParaRPr lang="en-US" sz="1200" b="1">
                <a:latin typeface="+mj-lt"/>
              </a:endParaRPr>
            </a:p>
          </p:txBody>
        </p:sp>
        <p:sp>
          <p:nvSpPr>
            <p:cNvPr id="53" name="Shape - Alaska"/>
            <p:cNvSpPr>
              <a:spLocks noChangeAspect="1"/>
            </p:cNvSpPr>
            <p:nvPr/>
          </p:nvSpPr>
          <p:spPr bwMode="auto">
            <a:xfrm>
              <a:off x="749301" y="3593331"/>
              <a:ext cx="1617662" cy="1576388"/>
            </a:xfrm>
            <a:custGeom>
              <a:avLst/>
              <a:gdLst>
                <a:gd name="T0" fmla="*/ 2147483647 w 1572"/>
                <a:gd name="T1" fmla="*/ 2147483647 h 1533"/>
                <a:gd name="T2" fmla="*/ 2147483647 w 1572"/>
                <a:gd name="T3" fmla="*/ 0 h 1533"/>
                <a:gd name="T4" fmla="*/ 2147483647 w 1572"/>
                <a:gd name="T5" fmla="*/ 2147483647 h 1533"/>
                <a:gd name="T6" fmla="*/ 2147483647 w 1572"/>
                <a:gd name="T7" fmla="*/ 2147483647 h 1533"/>
                <a:gd name="T8" fmla="*/ 2147483647 w 1572"/>
                <a:gd name="T9" fmla="*/ 2147483647 h 1533"/>
                <a:gd name="T10" fmla="*/ 2147483647 w 1572"/>
                <a:gd name="T11" fmla="*/ 2147483647 h 1533"/>
                <a:gd name="T12" fmla="*/ 2147483647 w 1572"/>
                <a:gd name="T13" fmla="*/ 2147483647 h 1533"/>
                <a:gd name="T14" fmla="*/ 2147483647 w 1572"/>
                <a:gd name="T15" fmla="*/ 2147483647 h 1533"/>
                <a:gd name="T16" fmla="*/ 2147483647 w 1572"/>
                <a:gd name="T17" fmla="*/ 2147483647 h 1533"/>
                <a:gd name="T18" fmla="*/ 2147483647 w 1572"/>
                <a:gd name="T19" fmla="*/ 2147483647 h 1533"/>
                <a:gd name="T20" fmla="*/ 2147483647 w 1572"/>
                <a:gd name="T21" fmla="*/ 2147483647 h 1533"/>
                <a:gd name="T22" fmla="*/ 2147483647 w 1572"/>
                <a:gd name="T23" fmla="*/ 2147483647 h 1533"/>
                <a:gd name="T24" fmla="*/ 2147483647 w 1572"/>
                <a:gd name="T25" fmla="*/ 2147483647 h 1533"/>
                <a:gd name="T26" fmla="*/ 2147483647 w 1572"/>
                <a:gd name="T27" fmla="*/ 2147483647 h 1533"/>
                <a:gd name="T28" fmla="*/ 2147483647 w 1572"/>
                <a:gd name="T29" fmla="*/ 2147483647 h 1533"/>
                <a:gd name="T30" fmla="*/ 2147483647 w 1572"/>
                <a:gd name="T31" fmla="*/ 2147483647 h 1533"/>
                <a:gd name="T32" fmla="*/ 2147483647 w 1572"/>
                <a:gd name="T33" fmla="*/ 2147483647 h 1533"/>
                <a:gd name="T34" fmla="*/ 2147483647 w 1572"/>
                <a:gd name="T35" fmla="*/ 2147483647 h 1533"/>
                <a:gd name="T36" fmla="*/ 2147483647 w 1572"/>
                <a:gd name="T37" fmla="*/ 2147483647 h 1533"/>
                <a:gd name="T38" fmla="*/ 2147483647 w 1572"/>
                <a:gd name="T39" fmla="*/ 2147483647 h 1533"/>
                <a:gd name="T40" fmla="*/ 2147483647 w 1572"/>
                <a:gd name="T41" fmla="*/ 2147483647 h 1533"/>
                <a:gd name="T42" fmla="*/ 2147483647 w 1572"/>
                <a:gd name="T43" fmla="*/ 2147483647 h 1533"/>
                <a:gd name="T44" fmla="*/ 0 w 1572"/>
                <a:gd name="T45" fmla="*/ 2147483647 h 1533"/>
                <a:gd name="T46" fmla="*/ 2147483647 w 1572"/>
                <a:gd name="T47" fmla="*/ 2147483647 h 1533"/>
                <a:gd name="T48" fmla="*/ 2147483647 w 1572"/>
                <a:gd name="T49" fmla="*/ 2147483647 h 1533"/>
                <a:gd name="T50" fmla="*/ 2147483647 w 1572"/>
                <a:gd name="T51" fmla="*/ 2147483647 h 1533"/>
                <a:gd name="T52" fmla="*/ 2147483647 w 1572"/>
                <a:gd name="T53" fmla="*/ 2147483647 h 1533"/>
                <a:gd name="T54" fmla="*/ 2147483647 w 1572"/>
                <a:gd name="T55" fmla="*/ 2147483647 h 1533"/>
                <a:gd name="T56" fmla="*/ 2147483647 w 1572"/>
                <a:gd name="T57" fmla="*/ 2147483647 h 1533"/>
                <a:gd name="T58" fmla="*/ 2147483647 w 1572"/>
                <a:gd name="T59" fmla="*/ 2147483647 h 1533"/>
                <a:gd name="T60" fmla="*/ 2147483647 w 1572"/>
                <a:gd name="T61" fmla="*/ 2147483647 h 1533"/>
                <a:gd name="T62" fmla="*/ 2147483647 w 1572"/>
                <a:gd name="T63" fmla="*/ 2147483647 h 1533"/>
                <a:gd name="T64" fmla="*/ 2147483647 w 1572"/>
                <a:gd name="T65" fmla="*/ 2147483647 h 1533"/>
                <a:gd name="T66" fmla="*/ 2147483647 w 1572"/>
                <a:gd name="T67" fmla="*/ 2147483647 h 1533"/>
                <a:gd name="T68" fmla="*/ 2147483647 w 1572"/>
                <a:gd name="T69" fmla="*/ 2147483647 h 1533"/>
                <a:gd name="T70" fmla="*/ 2147483647 w 1572"/>
                <a:gd name="T71" fmla="*/ 2147483647 h 1533"/>
                <a:gd name="T72" fmla="*/ 2147483647 w 1572"/>
                <a:gd name="T73" fmla="*/ 2147483647 h 1533"/>
                <a:gd name="T74" fmla="*/ 2147483647 w 1572"/>
                <a:gd name="T75" fmla="*/ 2147483647 h 1533"/>
                <a:gd name="T76" fmla="*/ 2147483647 w 1572"/>
                <a:gd name="T77" fmla="*/ 2147483647 h 1533"/>
                <a:gd name="T78" fmla="*/ 2147483647 w 1572"/>
                <a:gd name="T79" fmla="*/ 2147483647 h 1533"/>
                <a:gd name="T80" fmla="*/ 2147483647 w 1572"/>
                <a:gd name="T81" fmla="*/ 2147483647 h 1533"/>
                <a:gd name="T82" fmla="*/ 2147483647 w 1572"/>
                <a:gd name="T83" fmla="*/ 2147483647 h 1533"/>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572"/>
                <a:gd name="T127" fmla="*/ 0 h 1533"/>
                <a:gd name="T128" fmla="*/ 1572 w 1572"/>
                <a:gd name="T129" fmla="*/ 1533 h 1533"/>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572" h="1533">
                  <a:moveTo>
                    <a:pt x="251" y="228"/>
                  </a:moveTo>
                  <a:lnTo>
                    <a:pt x="567" y="0"/>
                  </a:lnTo>
                  <a:lnTo>
                    <a:pt x="717" y="40"/>
                  </a:lnTo>
                  <a:lnTo>
                    <a:pt x="790" y="113"/>
                  </a:lnTo>
                  <a:lnTo>
                    <a:pt x="1087" y="142"/>
                  </a:lnTo>
                  <a:lnTo>
                    <a:pt x="1096" y="900"/>
                  </a:lnTo>
                  <a:lnTo>
                    <a:pt x="1193" y="922"/>
                  </a:lnTo>
                  <a:lnTo>
                    <a:pt x="1238" y="1013"/>
                  </a:lnTo>
                  <a:lnTo>
                    <a:pt x="1306" y="982"/>
                  </a:lnTo>
                  <a:lnTo>
                    <a:pt x="1449" y="1188"/>
                  </a:lnTo>
                  <a:lnTo>
                    <a:pt x="1572" y="1283"/>
                  </a:lnTo>
                  <a:lnTo>
                    <a:pt x="1567" y="1365"/>
                  </a:lnTo>
                  <a:lnTo>
                    <a:pt x="1412" y="1375"/>
                  </a:lnTo>
                  <a:lnTo>
                    <a:pt x="1344" y="1124"/>
                  </a:lnTo>
                  <a:lnTo>
                    <a:pt x="855" y="876"/>
                  </a:lnTo>
                  <a:lnTo>
                    <a:pt x="868" y="954"/>
                  </a:lnTo>
                  <a:lnTo>
                    <a:pt x="758" y="1055"/>
                  </a:lnTo>
                  <a:lnTo>
                    <a:pt x="740" y="1018"/>
                  </a:lnTo>
                  <a:lnTo>
                    <a:pt x="709" y="1018"/>
                  </a:lnTo>
                  <a:lnTo>
                    <a:pt x="621" y="1228"/>
                  </a:lnTo>
                  <a:lnTo>
                    <a:pt x="348" y="1435"/>
                  </a:lnTo>
                  <a:lnTo>
                    <a:pt x="78" y="1533"/>
                  </a:lnTo>
                  <a:lnTo>
                    <a:pt x="0" y="1520"/>
                  </a:lnTo>
                  <a:lnTo>
                    <a:pt x="310" y="1343"/>
                  </a:lnTo>
                  <a:lnTo>
                    <a:pt x="348" y="1343"/>
                  </a:lnTo>
                  <a:lnTo>
                    <a:pt x="461" y="1206"/>
                  </a:lnTo>
                  <a:lnTo>
                    <a:pt x="512" y="1201"/>
                  </a:lnTo>
                  <a:lnTo>
                    <a:pt x="589" y="1097"/>
                  </a:lnTo>
                  <a:lnTo>
                    <a:pt x="562" y="1051"/>
                  </a:lnTo>
                  <a:lnTo>
                    <a:pt x="397" y="1073"/>
                  </a:lnTo>
                  <a:lnTo>
                    <a:pt x="284" y="812"/>
                  </a:lnTo>
                  <a:lnTo>
                    <a:pt x="348" y="694"/>
                  </a:lnTo>
                  <a:lnTo>
                    <a:pt x="452" y="653"/>
                  </a:lnTo>
                  <a:lnTo>
                    <a:pt x="415" y="548"/>
                  </a:lnTo>
                  <a:lnTo>
                    <a:pt x="306" y="598"/>
                  </a:lnTo>
                  <a:lnTo>
                    <a:pt x="224" y="447"/>
                  </a:lnTo>
                  <a:lnTo>
                    <a:pt x="315" y="411"/>
                  </a:lnTo>
                  <a:lnTo>
                    <a:pt x="397" y="452"/>
                  </a:lnTo>
                  <a:lnTo>
                    <a:pt x="434" y="429"/>
                  </a:lnTo>
                  <a:lnTo>
                    <a:pt x="366" y="301"/>
                  </a:lnTo>
                  <a:lnTo>
                    <a:pt x="246" y="292"/>
                  </a:lnTo>
                  <a:lnTo>
                    <a:pt x="251" y="228"/>
                  </a:lnTo>
                  <a:close/>
                </a:path>
              </a:pathLst>
            </a:custGeom>
            <a:solidFill>
              <a:srgbClr val="0B2C81"/>
            </a:solidFill>
            <a:ln w="19050">
              <a:solidFill>
                <a:schemeClr val="tx1"/>
              </a:solidFill>
              <a:prstDash val="solid"/>
              <a:round/>
              <a:headEnd/>
              <a:tailEnd/>
            </a:ln>
          </p:spPr>
          <p:txBody>
            <a:bodyPr/>
            <a:lstStyle/>
            <a:p>
              <a:pPr>
                <a:defRPr/>
              </a:pPr>
              <a:endParaRPr lang="en-US" b="1">
                <a:latin typeface="+mj-lt"/>
              </a:endParaRPr>
            </a:p>
          </p:txBody>
        </p:sp>
        <p:sp>
          <p:nvSpPr>
            <p:cNvPr id="54" name="Shape - Alabama"/>
            <p:cNvSpPr>
              <a:spLocks noChangeAspect="1"/>
            </p:cNvSpPr>
            <p:nvPr/>
          </p:nvSpPr>
          <p:spPr bwMode="auto">
            <a:xfrm>
              <a:off x="5732463" y="3383781"/>
              <a:ext cx="509588" cy="785813"/>
            </a:xfrm>
            <a:custGeom>
              <a:avLst/>
              <a:gdLst>
                <a:gd name="T0" fmla="*/ 0 w 323"/>
                <a:gd name="T1" fmla="*/ 2147483647 h 504"/>
                <a:gd name="T2" fmla="*/ 2147483647 w 323"/>
                <a:gd name="T3" fmla="*/ 0 h 504"/>
                <a:gd name="T4" fmla="*/ 2147483647 w 323"/>
                <a:gd name="T5" fmla="*/ 2147483647 h 504"/>
                <a:gd name="T6" fmla="*/ 2147483647 w 323"/>
                <a:gd name="T7" fmla="*/ 2147483647 h 504"/>
                <a:gd name="T8" fmla="*/ 2147483647 w 323"/>
                <a:gd name="T9" fmla="*/ 2147483647 h 504"/>
                <a:gd name="T10" fmla="*/ 2147483647 w 323"/>
                <a:gd name="T11" fmla="*/ 2147483647 h 504"/>
                <a:gd name="T12" fmla="*/ 2147483647 w 323"/>
                <a:gd name="T13" fmla="*/ 2147483647 h 504"/>
                <a:gd name="T14" fmla="*/ 2147483647 w 323"/>
                <a:gd name="T15" fmla="*/ 2147483647 h 504"/>
                <a:gd name="T16" fmla="*/ 2147483647 w 323"/>
                <a:gd name="T17" fmla="*/ 2147483647 h 504"/>
                <a:gd name="T18" fmla="*/ 2147483647 w 323"/>
                <a:gd name="T19" fmla="*/ 2147483647 h 504"/>
                <a:gd name="T20" fmla="*/ 2147483647 w 323"/>
                <a:gd name="T21" fmla="*/ 2147483647 h 504"/>
                <a:gd name="T22" fmla="*/ 2147483647 w 323"/>
                <a:gd name="T23" fmla="*/ 2147483647 h 504"/>
                <a:gd name="T24" fmla="*/ 2147483647 w 323"/>
                <a:gd name="T25" fmla="*/ 2147483647 h 504"/>
                <a:gd name="T26" fmla="*/ 2147483647 w 323"/>
                <a:gd name="T27" fmla="*/ 2147483647 h 504"/>
                <a:gd name="T28" fmla="*/ 0 w 323"/>
                <a:gd name="T29" fmla="*/ 2147483647 h 50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3"/>
                <a:gd name="T46" fmla="*/ 0 h 504"/>
                <a:gd name="T47" fmla="*/ 323 w 323"/>
                <a:gd name="T48" fmla="*/ 504 h 50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3" h="504">
                  <a:moveTo>
                    <a:pt x="0" y="25"/>
                  </a:moveTo>
                  <a:lnTo>
                    <a:pt x="210" y="0"/>
                  </a:lnTo>
                  <a:lnTo>
                    <a:pt x="277" y="232"/>
                  </a:lnTo>
                  <a:lnTo>
                    <a:pt x="323" y="270"/>
                  </a:lnTo>
                  <a:lnTo>
                    <a:pt x="286" y="338"/>
                  </a:lnTo>
                  <a:lnTo>
                    <a:pt x="322" y="404"/>
                  </a:lnTo>
                  <a:lnTo>
                    <a:pt x="107" y="428"/>
                  </a:lnTo>
                  <a:lnTo>
                    <a:pt x="116" y="484"/>
                  </a:lnTo>
                  <a:lnTo>
                    <a:pt x="85" y="504"/>
                  </a:lnTo>
                  <a:lnTo>
                    <a:pt x="59" y="432"/>
                  </a:lnTo>
                  <a:lnTo>
                    <a:pt x="44" y="490"/>
                  </a:lnTo>
                  <a:lnTo>
                    <a:pt x="18" y="484"/>
                  </a:lnTo>
                  <a:lnTo>
                    <a:pt x="9" y="426"/>
                  </a:lnTo>
                  <a:lnTo>
                    <a:pt x="1" y="375"/>
                  </a:lnTo>
                  <a:lnTo>
                    <a:pt x="0" y="25"/>
                  </a:lnTo>
                  <a:close/>
                </a:path>
              </a:pathLst>
            </a:custGeom>
            <a:solidFill>
              <a:schemeClr val="bg2"/>
            </a:solidFill>
            <a:ln w="19050">
              <a:solidFill>
                <a:schemeClr val="tx1"/>
              </a:solidFill>
              <a:prstDash val="solid"/>
              <a:round/>
              <a:headEnd/>
              <a:tailEnd/>
            </a:ln>
          </p:spPr>
          <p:txBody>
            <a:bodyPr/>
            <a:lstStyle/>
            <a:p>
              <a:pPr>
                <a:defRPr/>
              </a:pPr>
              <a:endParaRPr lang="en-US" sz="1200" b="1">
                <a:latin typeface="+mj-lt"/>
              </a:endParaRPr>
            </a:p>
          </p:txBody>
        </p:sp>
        <p:sp>
          <p:nvSpPr>
            <p:cNvPr id="55" name="Shape - District of Columbia (star)"/>
            <p:cNvSpPr>
              <a:spLocks noChangeArrowheads="1"/>
            </p:cNvSpPr>
            <p:nvPr/>
          </p:nvSpPr>
          <p:spPr bwMode="auto">
            <a:xfrm>
              <a:off x="6859588" y="2478906"/>
              <a:ext cx="207963" cy="201613"/>
            </a:xfrm>
            <a:prstGeom prst="star5">
              <a:avLst/>
            </a:prstGeom>
            <a:solidFill>
              <a:schemeClr val="tx1">
                <a:lumMod val="90000"/>
                <a:lumOff val="10000"/>
              </a:schemeClr>
            </a:solidFill>
            <a:ln w="19050">
              <a:solidFill>
                <a:schemeClr val="tx1"/>
              </a:solidFill>
              <a:miter lim="800000"/>
              <a:headEnd/>
              <a:tailEnd/>
            </a:ln>
            <a:effectLst/>
          </p:spPr>
          <p:txBody>
            <a:bodyPr wrap="none" anchor="ctr"/>
            <a:lstStyle/>
            <a:p>
              <a:pPr>
                <a:defRPr/>
              </a:pPr>
              <a:endParaRPr lang="en-US" sz="1200" b="1">
                <a:latin typeface="+mj-lt"/>
              </a:endParaRPr>
            </a:p>
          </p:txBody>
        </p:sp>
        <p:sp>
          <p:nvSpPr>
            <p:cNvPr id="56" name="Text - Wyoming"/>
            <p:cNvSpPr txBox="1">
              <a:spLocks noChangeArrowheads="1"/>
            </p:cNvSpPr>
            <p:nvPr/>
          </p:nvSpPr>
          <p:spPr bwMode="auto">
            <a:xfrm>
              <a:off x="2909888" y="2069331"/>
              <a:ext cx="692150" cy="249238"/>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defRPr/>
              </a:pPr>
              <a:r>
                <a:rPr lang="en-US" sz="1200" b="1" dirty="0">
                  <a:latin typeface="+mj-lt"/>
                  <a:cs typeface="Times New Roman" charset="0"/>
                </a:rPr>
                <a:t> WY</a:t>
              </a:r>
            </a:p>
          </p:txBody>
        </p:sp>
        <p:sp>
          <p:nvSpPr>
            <p:cNvPr id="57" name="Text - Wisconsin"/>
            <p:cNvSpPr txBox="1">
              <a:spLocks noChangeArrowheads="1"/>
            </p:cNvSpPr>
            <p:nvPr/>
          </p:nvSpPr>
          <p:spPr bwMode="auto">
            <a:xfrm>
              <a:off x="4951413" y="1783581"/>
              <a:ext cx="692150" cy="2540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defRPr/>
              </a:pPr>
              <a:r>
                <a:rPr lang="en-US" sz="1200" b="1" dirty="0">
                  <a:latin typeface="+mj-lt"/>
                  <a:cs typeface="Times New Roman" charset="0"/>
                </a:rPr>
                <a:t> WI</a:t>
              </a:r>
            </a:p>
          </p:txBody>
        </p:sp>
        <p:sp>
          <p:nvSpPr>
            <p:cNvPr id="58" name="Text - West Virginia"/>
            <p:cNvSpPr txBox="1">
              <a:spLocks noChangeArrowheads="1"/>
            </p:cNvSpPr>
            <p:nvPr/>
          </p:nvSpPr>
          <p:spPr bwMode="auto">
            <a:xfrm>
              <a:off x="6186488" y="2664644"/>
              <a:ext cx="693738" cy="24923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defRPr/>
              </a:pPr>
              <a:r>
                <a:rPr lang="en-US" sz="1200" b="1" dirty="0">
                  <a:solidFill>
                    <a:schemeClr val="bg1"/>
                  </a:solidFill>
                  <a:latin typeface="+mj-lt"/>
                  <a:cs typeface="Times New Roman" charset="0"/>
                </a:rPr>
                <a:t>WV</a:t>
              </a:r>
            </a:p>
          </p:txBody>
        </p:sp>
        <p:sp>
          <p:nvSpPr>
            <p:cNvPr id="59" name="Text - Washington"/>
            <p:cNvSpPr txBox="1">
              <a:spLocks noChangeArrowheads="1"/>
            </p:cNvSpPr>
            <p:nvPr/>
          </p:nvSpPr>
          <p:spPr bwMode="auto">
            <a:xfrm>
              <a:off x="1609726" y="1166044"/>
              <a:ext cx="692150" cy="24923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defRPr/>
              </a:pPr>
              <a:r>
                <a:rPr lang="en-US" sz="1200" b="1" dirty="0">
                  <a:solidFill>
                    <a:schemeClr val="bg1"/>
                  </a:solidFill>
                  <a:latin typeface="+mj-lt"/>
                  <a:cs typeface="Times New Roman" charset="0"/>
                </a:rPr>
                <a:t>WA</a:t>
              </a:r>
            </a:p>
          </p:txBody>
        </p:sp>
        <p:sp>
          <p:nvSpPr>
            <p:cNvPr id="60" name="Text - Virginia"/>
            <p:cNvSpPr txBox="1">
              <a:spLocks noChangeArrowheads="1"/>
            </p:cNvSpPr>
            <p:nvPr/>
          </p:nvSpPr>
          <p:spPr bwMode="auto">
            <a:xfrm>
              <a:off x="6589713" y="2707506"/>
              <a:ext cx="692150" cy="249238"/>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defRPr/>
              </a:pPr>
              <a:r>
                <a:rPr lang="en-US" sz="1200" b="1" dirty="0">
                  <a:latin typeface="+mj-lt"/>
                  <a:cs typeface="Times New Roman" charset="0"/>
                </a:rPr>
                <a:t>VA</a:t>
              </a:r>
            </a:p>
          </p:txBody>
        </p:sp>
        <p:sp>
          <p:nvSpPr>
            <p:cNvPr id="61" name="Text - Vermont"/>
            <p:cNvSpPr txBox="1">
              <a:spLocks noChangeArrowheads="1"/>
            </p:cNvSpPr>
            <p:nvPr/>
          </p:nvSpPr>
          <p:spPr bwMode="auto">
            <a:xfrm>
              <a:off x="6540501" y="1148581"/>
              <a:ext cx="936625" cy="249238"/>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defRPr/>
              </a:pPr>
              <a:r>
                <a:rPr lang="en-US" sz="1200" b="1" dirty="0">
                  <a:latin typeface="+mj-lt"/>
                  <a:cs typeface="Times New Roman" charset="0"/>
                </a:rPr>
                <a:t>VT</a:t>
              </a:r>
            </a:p>
          </p:txBody>
        </p:sp>
        <p:sp>
          <p:nvSpPr>
            <p:cNvPr id="62" name="Text - Utah"/>
            <p:cNvSpPr txBox="1">
              <a:spLocks noChangeArrowheads="1"/>
            </p:cNvSpPr>
            <p:nvPr/>
          </p:nvSpPr>
          <p:spPr bwMode="auto">
            <a:xfrm>
              <a:off x="2347913" y="2650356"/>
              <a:ext cx="692150" cy="249238"/>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defRPr/>
              </a:pPr>
              <a:r>
                <a:rPr lang="en-US" sz="1200" b="1" dirty="0">
                  <a:latin typeface="+mj-lt"/>
                  <a:cs typeface="Times New Roman" charset="0"/>
                </a:rPr>
                <a:t> UT</a:t>
              </a:r>
            </a:p>
          </p:txBody>
        </p:sp>
        <p:sp>
          <p:nvSpPr>
            <p:cNvPr id="63" name="Text - Texas"/>
            <p:cNvSpPr txBox="1">
              <a:spLocks noChangeArrowheads="1"/>
            </p:cNvSpPr>
            <p:nvPr/>
          </p:nvSpPr>
          <p:spPr bwMode="auto">
            <a:xfrm>
              <a:off x="3952876" y="3934644"/>
              <a:ext cx="692150" cy="24923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defRPr/>
              </a:pPr>
              <a:r>
                <a:rPr lang="en-US" sz="1200" b="1" dirty="0">
                  <a:latin typeface="+mj-lt"/>
                  <a:cs typeface="Times New Roman" charset="0"/>
                </a:rPr>
                <a:t> TX</a:t>
              </a:r>
            </a:p>
          </p:txBody>
        </p:sp>
        <p:sp>
          <p:nvSpPr>
            <p:cNvPr id="64" name="Text - Tennessee"/>
            <p:cNvSpPr txBox="1">
              <a:spLocks noChangeArrowheads="1"/>
            </p:cNvSpPr>
            <p:nvPr/>
          </p:nvSpPr>
          <p:spPr bwMode="auto">
            <a:xfrm>
              <a:off x="5572126" y="3161531"/>
              <a:ext cx="692150" cy="249238"/>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defRPr/>
              </a:pPr>
              <a:r>
                <a:rPr lang="en-US" sz="1200" b="1" dirty="0">
                  <a:latin typeface="+mj-lt"/>
                  <a:cs typeface="Times New Roman" charset="0"/>
                </a:rPr>
                <a:t> TN</a:t>
              </a:r>
            </a:p>
          </p:txBody>
        </p:sp>
        <p:sp>
          <p:nvSpPr>
            <p:cNvPr id="65" name="Text - South Dakota"/>
            <p:cNvSpPr txBox="1">
              <a:spLocks noChangeArrowheads="1"/>
            </p:cNvSpPr>
            <p:nvPr/>
          </p:nvSpPr>
          <p:spPr bwMode="auto">
            <a:xfrm>
              <a:off x="3775076" y="1883594"/>
              <a:ext cx="692150" cy="24923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defRPr/>
              </a:pPr>
              <a:r>
                <a:rPr lang="en-US" sz="1200" b="1" dirty="0">
                  <a:latin typeface="+mj-lt"/>
                  <a:cs typeface="Times New Roman" charset="0"/>
                </a:rPr>
                <a:t> SD</a:t>
              </a:r>
            </a:p>
          </p:txBody>
        </p:sp>
        <p:sp>
          <p:nvSpPr>
            <p:cNvPr id="66" name="Text - South Carolina"/>
            <p:cNvSpPr txBox="1">
              <a:spLocks noChangeArrowheads="1"/>
            </p:cNvSpPr>
            <p:nvPr/>
          </p:nvSpPr>
          <p:spPr bwMode="auto">
            <a:xfrm>
              <a:off x="6386513" y="3304406"/>
              <a:ext cx="692150" cy="249238"/>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defRPr/>
              </a:pPr>
              <a:r>
                <a:rPr lang="en-US" sz="1200" b="1" dirty="0">
                  <a:latin typeface="+mj-lt"/>
                  <a:cs typeface="Times New Roman" charset="0"/>
                </a:rPr>
                <a:t> SC</a:t>
              </a:r>
            </a:p>
          </p:txBody>
        </p:sp>
        <p:sp>
          <p:nvSpPr>
            <p:cNvPr id="67" name="Text - Rhode Island"/>
            <p:cNvSpPr txBox="1">
              <a:spLocks noChangeArrowheads="1"/>
            </p:cNvSpPr>
            <p:nvPr/>
          </p:nvSpPr>
          <p:spPr bwMode="auto">
            <a:xfrm>
              <a:off x="7799388" y="1940744"/>
              <a:ext cx="936625" cy="249237"/>
            </a:xfrm>
            <a:prstGeom prst="rect">
              <a:avLst/>
            </a:prstGeom>
            <a:noFill/>
            <a:ln w="9525">
              <a:noFill/>
              <a:miter lim="800000"/>
              <a:headEnd/>
              <a:tailEnd/>
            </a:ln>
          </p:spPr>
          <p:txBody>
            <a:bodyPr lIns="91429" tIns="45714" rIns="91429" bIns="45714">
              <a:spAutoFit/>
            </a:bodyPr>
            <a:lstStyle/>
            <a:p>
              <a:pPr eaLnBrk="0" hangingPunct="0">
                <a:lnSpc>
                  <a:spcPct val="85000"/>
                </a:lnSpc>
                <a:spcBef>
                  <a:spcPct val="50000"/>
                </a:spcBef>
                <a:defRPr/>
              </a:pPr>
              <a:r>
                <a:rPr lang="en-US" sz="1200" b="1" dirty="0">
                  <a:latin typeface="+mj-lt"/>
                  <a:cs typeface="Times New Roman" charset="0"/>
                </a:rPr>
                <a:t>RI</a:t>
              </a:r>
            </a:p>
          </p:txBody>
        </p:sp>
        <p:sp>
          <p:nvSpPr>
            <p:cNvPr id="18503" name="Text - Pennsylvania"/>
            <p:cNvSpPr txBox="1">
              <a:spLocks noChangeArrowheads="1"/>
            </p:cNvSpPr>
            <p:nvPr/>
          </p:nvSpPr>
          <p:spPr bwMode="auto">
            <a:xfrm>
              <a:off x="6442076" y="2145531"/>
              <a:ext cx="835025"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sz="3200">
                  <a:solidFill>
                    <a:srgbClr val="081F5B"/>
                  </a:solidFill>
                  <a:latin typeface="NewsGoth BT" charset="0"/>
                  <a:ea typeface="MS PGothic" charset="0"/>
                  <a:cs typeface="MS PGothic" charset="0"/>
                </a:defRPr>
              </a:lvl1pPr>
              <a:lvl2pPr marL="742950" indent="-285750" eaLnBrk="0" hangingPunct="0">
                <a:defRPr sz="3200">
                  <a:solidFill>
                    <a:srgbClr val="081F5B"/>
                  </a:solidFill>
                  <a:latin typeface="NewsGoth BT" charset="0"/>
                  <a:ea typeface="MS PGothic" charset="0"/>
                  <a:cs typeface="MS PGothic" charset="0"/>
                </a:defRPr>
              </a:lvl2pPr>
              <a:lvl3pPr marL="1143000" indent="-228600" eaLnBrk="0" hangingPunct="0">
                <a:defRPr sz="3200">
                  <a:solidFill>
                    <a:srgbClr val="081F5B"/>
                  </a:solidFill>
                  <a:latin typeface="NewsGoth BT" charset="0"/>
                  <a:ea typeface="MS PGothic" charset="0"/>
                  <a:cs typeface="MS PGothic" charset="0"/>
                </a:defRPr>
              </a:lvl3pPr>
              <a:lvl4pPr marL="1600200" indent="-228600" eaLnBrk="0" hangingPunct="0">
                <a:defRPr sz="3200">
                  <a:solidFill>
                    <a:srgbClr val="081F5B"/>
                  </a:solidFill>
                  <a:latin typeface="NewsGoth BT" charset="0"/>
                  <a:ea typeface="MS PGothic" charset="0"/>
                  <a:cs typeface="MS PGothic" charset="0"/>
                </a:defRPr>
              </a:lvl4pPr>
              <a:lvl5pPr marL="2057400" indent="-228600" eaLnBrk="0" hangingPunct="0">
                <a:defRPr sz="3200">
                  <a:solidFill>
                    <a:srgbClr val="081F5B"/>
                  </a:solidFill>
                  <a:latin typeface="NewsGoth BT" charset="0"/>
                  <a:ea typeface="MS PGothic" charset="0"/>
                  <a:cs typeface="MS PGothic" charset="0"/>
                </a:defRPr>
              </a:lvl5pPr>
              <a:lvl6pPr marL="2514600" indent="-228600" eaLnBrk="0" fontAlgn="base" hangingPunct="0">
                <a:spcBef>
                  <a:spcPct val="0"/>
                </a:spcBef>
                <a:spcAft>
                  <a:spcPct val="0"/>
                </a:spcAft>
                <a:defRPr sz="3200">
                  <a:solidFill>
                    <a:srgbClr val="081F5B"/>
                  </a:solidFill>
                  <a:latin typeface="NewsGoth BT" charset="0"/>
                  <a:ea typeface="MS PGothic" charset="0"/>
                  <a:cs typeface="MS PGothic" charset="0"/>
                </a:defRPr>
              </a:lvl6pPr>
              <a:lvl7pPr marL="2971800" indent="-228600" eaLnBrk="0" fontAlgn="base" hangingPunct="0">
                <a:spcBef>
                  <a:spcPct val="0"/>
                </a:spcBef>
                <a:spcAft>
                  <a:spcPct val="0"/>
                </a:spcAft>
                <a:defRPr sz="3200">
                  <a:solidFill>
                    <a:srgbClr val="081F5B"/>
                  </a:solidFill>
                  <a:latin typeface="NewsGoth BT" charset="0"/>
                  <a:ea typeface="MS PGothic" charset="0"/>
                  <a:cs typeface="MS PGothic" charset="0"/>
                </a:defRPr>
              </a:lvl7pPr>
              <a:lvl8pPr marL="3429000" indent="-228600" eaLnBrk="0" fontAlgn="base" hangingPunct="0">
                <a:spcBef>
                  <a:spcPct val="0"/>
                </a:spcBef>
                <a:spcAft>
                  <a:spcPct val="0"/>
                </a:spcAft>
                <a:defRPr sz="3200">
                  <a:solidFill>
                    <a:srgbClr val="081F5B"/>
                  </a:solidFill>
                  <a:latin typeface="NewsGoth BT" charset="0"/>
                  <a:ea typeface="MS PGothic" charset="0"/>
                  <a:cs typeface="MS PGothic" charset="0"/>
                </a:defRPr>
              </a:lvl8pPr>
              <a:lvl9pPr marL="3886200" indent="-228600" eaLnBrk="0" fontAlgn="base" hangingPunct="0">
                <a:spcBef>
                  <a:spcPct val="0"/>
                </a:spcBef>
                <a:spcAft>
                  <a:spcPct val="0"/>
                </a:spcAft>
                <a:defRPr sz="3200">
                  <a:solidFill>
                    <a:srgbClr val="081F5B"/>
                  </a:solidFill>
                  <a:latin typeface="NewsGoth BT" charset="0"/>
                  <a:ea typeface="MS PGothic" charset="0"/>
                  <a:cs typeface="MS PGothic" charset="0"/>
                </a:defRPr>
              </a:lvl9pPr>
            </a:lstStyle>
            <a:p>
              <a:pPr algn="ctr">
                <a:lnSpc>
                  <a:spcPct val="85000"/>
                </a:lnSpc>
                <a:spcBef>
                  <a:spcPct val="50000"/>
                </a:spcBef>
              </a:pPr>
              <a:r>
                <a:rPr lang="en-US" sz="1200" b="1" dirty="0">
                  <a:latin typeface="Calibri" charset="0"/>
                </a:rPr>
                <a:t> </a:t>
              </a:r>
              <a:r>
                <a:rPr lang="en-US" sz="1200" b="1" dirty="0" smtClean="0">
                  <a:solidFill>
                    <a:schemeClr val="bg1"/>
                  </a:solidFill>
                  <a:latin typeface="Calibri" charset="0"/>
                </a:rPr>
                <a:t>PA</a:t>
              </a:r>
              <a:endParaRPr lang="en-US" sz="1200" b="1" baseline="30000" dirty="0">
                <a:solidFill>
                  <a:schemeClr val="bg1"/>
                </a:solidFill>
                <a:latin typeface="Calibri" charset="0"/>
              </a:endParaRPr>
            </a:p>
          </p:txBody>
        </p:sp>
        <p:sp>
          <p:nvSpPr>
            <p:cNvPr id="18504" name="Text - Oregon"/>
            <p:cNvSpPr txBox="1">
              <a:spLocks noChangeArrowheads="1"/>
            </p:cNvSpPr>
            <p:nvPr/>
          </p:nvSpPr>
          <p:spPr bwMode="auto">
            <a:xfrm>
              <a:off x="1168401" y="1610544"/>
              <a:ext cx="12192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sz="3200">
                  <a:solidFill>
                    <a:srgbClr val="081F5B"/>
                  </a:solidFill>
                  <a:latin typeface="NewsGoth BT" charset="0"/>
                  <a:ea typeface="MS PGothic" charset="0"/>
                  <a:cs typeface="MS PGothic" charset="0"/>
                </a:defRPr>
              </a:lvl1pPr>
              <a:lvl2pPr marL="742950" indent="-285750" eaLnBrk="0" hangingPunct="0">
                <a:defRPr sz="3200">
                  <a:solidFill>
                    <a:srgbClr val="081F5B"/>
                  </a:solidFill>
                  <a:latin typeface="NewsGoth BT" charset="0"/>
                  <a:ea typeface="MS PGothic" charset="0"/>
                  <a:cs typeface="MS PGothic" charset="0"/>
                </a:defRPr>
              </a:lvl2pPr>
              <a:lvl3pPr marL="1143000" indent="-228600" eaLnBrk="0" hangingPunct="0">
                <a:defRPr sz="3200">
                  <a:solidFill>
                    <a:srgbClr val="081F5B"/>
                  </a:solidFill>
                  <a:latin typeface="NewsGoth BT" charset="0"/>
                  <a:ea typeface="MS PGothic" charset="0"/>
                  <a:cs typeface="MS PGothic" charset="0"/>
                </a:defRPr>
              </a:lvl3pPr>
              <a:lvl4pPr marL="1600200" indent="-228600" eaLnBrk="0" hangingPunct="0">
                <a:defRPr sz="3200">
                  <a:solidFill>
                    <a:srgbClr val="081F5B"/>
                  </a:solidFill>
                  <a:latin typeface="NewsGoth BT" charset="0"/>
                  <a:ea typeface="MS PGothic" charset="0"/>
                  <a:cs typeface="MS PGothic" charset="0"/>
                </a:defRPr>
              </a:lvl4pPr>
              <a:lvl5pPr marL="2057400" indent="-228600" eaLnBrk="0" hangingPunct="0">
                <a:defRPr sz="3200">
                  <a:solidFill>
                    <a:srgbClr val="081F5B"/>
                  </a:solidFill>
                  <a:latin typeface="NewsGoth BT" charset="0"/>
                  <a:ea typeface="MS PGothic" charset="0"/>
                  <a:cs typeface="MS PGothic" charset="0"/>
                </a:defRPr>
              </a:lvl5pPr>
              <a:lvl6pPr marL="2514600" indent="-228600" eaLnBrk="0" fontAlgn="base" hangingPunct="0">
                <a:spcBef>
                  <a:spcPct val="0"/>
                </a:spcBef>
                <a:spcAft>
                  <a:spcPct val="0"/>
                </a:spcAft>
                <a:defRPr sz="3200">
                  <a:solidFill>
                    <a:srgbClr val="081F5B"/>
                  </a:solidFill>
                  <a:latin typeface="NewsGoth BT" charset="0"/>
                  <a:ea typeface="MS PGothic" charset="0"/>
                  <a:cs typeface="MS PGothic" charset="0"/>
                </a:defRPr>
              </a:lvl6pPr>
              <a:lvl7pPr marL="2971800" indent="-228600" eaLnBrk="0" fontAlgn="base" hangingPunct="0">
                <a:spcBef>
                  <a:spcPct val="0"/>
                </a:spcBef>
                <a:spcAft>
                  <a:spcPct val="0"/>
                </a:spcAft>
                <a:defRPr sz="3200">
                  <a:solidFill>
                    <a:srgbClr val="081F5B"/>
                  </a:solidFill>
                  <a:latin typeface="NewsGoth BT" charset="0"/>
                  <a:ea typeface="MS PGothic" charset="0"/>
                  <a:cs typeface="MS PGothic" charset="0"/>
                </a:defRPr>
              </a:lvl7pPr>
              <a:lvl8pPr marL="3429000" indent="-228600" eaLnBrk="0" fontAlgn="base" hangingPunct="0">
                <a:spcBef>
                  <a:spcPct val="0"/>
                </a:spcBef>
                <a:spcAft>
                  <a:spcPct val="0"/>
                </a:spcAft>
                <a:defRPr sz="3200">
                  <a:solidFill>
                    <a:srgbClr val="081F5B"/>
                  </a:solidFill>
                  <a:latin typeface="NewsGoth BT" charset="0"/>
                  <a:ea typeface="MS PGothic" charset="0"/>
                  <a:cs typeface="MS PGothic" charset="0"/>
                </a:defRPr>
              </a:lvl8pPr>
              <a:lvl9pPr marL="3886200" indent="-228600" eaLnBrk="0" fontAlgn="base" hangingPunct="0">
                <a:spcBef>
                  <a:spcPct val="0"/>
                </a:spcBef>
                <a:spcAft>
                  <a:spcPct val="0"/>
                </a:spcAft>
                <a:defRPr sz="3200">
                  <a:solidFill>
                    <a:srgbClr val="081F5B"/>
                  </a:solidFill>
                  <a:latin typeface="NewsGoth BT" charset="0"/>
                  <a:ea typeface="MS PGothic" charset="0"/>
                  <a:cs typeface="MS PGothic" charset="0"/>
                </a:defRPr>
              </a:lvl9pPr>
            </a:lstStyle>
            <a:p>
              <a:pPr algn="ctr">
                <a:lnSpc>
                  <a:spcPct val="85000"/>
                </a:lnSpc>
                <a:spcBef>
                  <a:spcPct val="50000"/>
                </a:spcBef>
              </a:pPr>
              <a:r>
                <a:rPr lang="en-US" sz="1200" b="1">
                  <a:solidFill>
                    <a:schemeClr val="bg1"/>
                  </a:solidFill>
                  <a:latin typeface="Calibri" charset="0"/>
                </a:rPr>
                <a:t/>
              </a:r>
              <a:br>
                <a:rPr lang="en-US" sz="1200" b="1">
                  <a:solidFill>
                    <a:schemeClr val="bg1"/>
                  </a:solidFill>
                  <a:latin typeface="Calibri" charset="0"/>
                </a:rPr>
              </a:br>
              <a:r>
                <a:rPr lang="en-US" sz="1200" b="1">
                  <a:solidFill>
                    <a:schemeClr val="bg1"/>
                  </a:solidFill>
                  <a:latin typeface="Calibri" charset="0"/>
                </a:rPr>
                <a:t> OR</a:t>
              </a:r>
            </a:p>
          </p:txBody>
        </p:sp>
        <p:sp>
          <p:nvSpPr>
            <p:cNvPr id="70" name="Text - Oklahoma"/>
            <p:cNvSpPr txBox="1">
              <a:spLocks noChangeArrowheads="1"/>
            </p:cNvSpPr>
            <p:nvPr/>
          </p:nvSpPr>
          <p:spPr bwMode="auto">
            <a:xfrm>
              <a:off x="4133851" y="3315519"/>
              <a:ext cx="693737" cy="24923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defRPr/>
              </a:pPr>
              <a:r>
                <a:rPr lang="en-US" sz="1200" b="1" dirty="0">
                  <a:latin typeface="+mj-lt"/>
                  <a:cs typeface="Times New Roman" charset="0"/>
                </a:rPr>
                <a:t> OK</a:t>
              </a:r>
            </a:p>
          </p:txBody>
        </p:sp>
        <p:sp>
          <p:nvSpPr>
            <p:cNvPr id="18506" name="Text - Ohio"/>
            <p:cNvSpPr txBox="1">
              <a:spLocks noChangeArrowheads="1"/>
            </p:cNvSpPr>
            <p:nvPr/>
          </p:nvSpPr>
          <p:spPr bwMode="auto">
            <a:xfrm>
              <a:off x="5870576" y="2361431"/>
              <a:ext cx="692150" cy="24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sz="3200">
                  <a:solidFill>
                    <a:srgbClr val="081F5B"/>
                  </a:solidFill>
                  <a:latin typeface="NewsGoth BT" charset="0"/>
                  <a:ea typeface="MS PGothic" charset="0"/>
                  <a:cs typeface="MS PGothic" charset="0"/>
                </a:defRPr>
              </a:lvl1pPr>
              <a:lvl2pPr marL="742950" indent="-285750" eaLnBrk="0" hangingPunct="0">
                <a:defRPr sz="3200">
                  <a:solidFill>
                    <a:srgbClr val="081F5B"/>
                  </a:solidFill>
                  <a:latin typeface="NewsGoth BT" charset="0"/>
                  <a:ea typeface="MS PGothic" charset="0"/>
                  <a:cs typeface="MS PGothic" charset="0"/>
                </a:defRPr>
              </a:lvl2pPr>
              <a:lvl3pPr marL="1143000" indent="-228600" eaLnBrk="0" hangingPunct="0">
                <a:defRPr sz="3200">
                  <a:solidFill>
                    <a:srgbClr val="081F5B"/>
                  </a:solidFill>
                  <a:latin typeface="NewsGoth BT" charset="0"/>
                  <a:ea typeface="MS PGothic" charset="0"/>
                  <a:cs typeface="MS PGothic" charset="0"/>
                </a:defRPr>
              </a:lvl3pPr>
              <a:lvl4pPr marL="1600200" indent="-228600" eaLnBrk="0" hangingPunct="0">
                <a:defRPr sz="3200">
                  <a:solidFill>
                    <a:srgbClr val="081F5B"/>
                  </a:solidFill>
                  <a:latin typeface="NewsGoth BT" charset="0"/>
                  <a:ea typeface="MS PGothic" charset="0"/>
                  <a:cs typeface="MS PGothic" charset="0"/>
                </a:defRPr>
              </a:lvl4pPr>
              <a:lvl5pPr marL="2057400" indent="-228600" eaLnBrk="0" hangingPunct="0">
                <a:defRPr sz="3200">
                  <a:solidFill>
                    <a:srgbClr val="081F5B"/>
                  </a:solidFill>
                  <a:latin typeface="NewsGoth BT" charset="0"/>
                  <a:ea typeface="MS PGothic" charset="0"/>
                  <a:cs typeface="MS PGothic" charset="0"/>
                </a:defRPr>
              </a:lvl5pPr>
              <a:lvl6pPr marL="2514600" indent="-228600" eaLnBrk="0" fontAlgn="base" hangingPunct="0">
                <a:spcBef>
                  <a:spcPct val="0"/>
                </a:spcBef>
                <a:spcAft>
                  <a:spcPct val="0"/>
                </a:spcAft>
                <a:defRPr sz="3200">
                  <a:solidFill>
                    <a:srgbClr val="081F5B"/>
                  </a:solidFill>
                  <a:latin typeface="NewsGoth BT" charset="0"/>
                  <a:ea typeface="MS PGothic" charset="0"/>
                  <a:cs typeface="MS PGothic" charset="0"/>
                </a:defRPr>
              </a:lvl6pPr>
              <a:lvl7pPr marL="2971800" indent="-228600" eaLnBrk="0" fontAlgn="base" hangingPunct="0">
                <a:spcBef>
                  <a:spcPct val="0"/>
                </a:spcBef>
                <a:spcAft>
                  <a:spcPct val="0"/>
                </a:spcAft>
                <a:defRPr sz="3200">
                  <a:solidFill>
                    <a:srgbClr val="081F5B"/>
                  </a:solidFill>
                  <a:latin typeface="NewsGoth BT" charset="0"/>
                  <a:ea typeface="MS PGothic" charset="0"/>
                  <a:cs typeface="MS PGothic" charset="0"/>
                </a:defRPr>
              </a:lvl7pPr>
              <a:lvl8pPr marL="3429000" indent="-228600" eaLnBrk="0" fontAlgn="base" hangingPunct="0">
                <a:spcBef>
                  <a:spcPct val="0"/>
                </a:spcBef>
                <a:spcAft>
                  <a:spcPct val="0"/>
                </a:spcAft>
                <a:defRPr sz="3200">
                  <a:solidFill>
                    <a:srgbClr val="081F5B"/>
                  </a:solidFill>
                  <a:latin typeface="NewsGoth BT" charset="0"/>
                  <a:ea typeface="MS PGothic" charset="0"/>
                  <a:cs typeface="MS PGothic" charset="0"/>
                </a:defRPr>
              </a:lvl8pPr>
              <a:lvl9pPr marL="3886200" indent="-228600" eaLnBrk="0" fontAlgn="base" hangingPunct="0">
                <a:spcBef>
                  <a:spcPct val="0"/>
                </a:spcBef>
                <a:spcAft>
                  <a:spcPct val="0"/>
                </a:spcAft>
                <a:defRPr sz="3200">
                  <a:solidFill>
                    <a:srgbClr val="081F5B"/>
                  </a:solidFill>
                  <a:latin typeface="NewsGoth BT" charset="0"/>
                  <a:ea typeface="MS PGothic" charset="0"/>
                  <a:cs typeface="MS PGothic" charset="0"/>
                </a:defRPr>
              </a:lvl9pPr>
            </a:lstStyle>
            <a:p>
              <a:pPr algn="ctr">
                <a:lnSpc>
                  <a:spcPct val="85000"/>
                </a:lnSpc>
                <a:spcBef>
                  <a:spcPct val="50000"/>
                </a:spcBef>
              </a:pPr>
              <a:r>
                <a:rPr lang="en-US" sz="1200" b="1">
                  <a:solidFill>
                    <a:schemeClr val="bg1"/>
                  </a:solidFill>
                  <a:latin typeface="Calibri" charset="0"/>
                </a:rPr>
                <a:t> OH</a:t>
              </a:r>
              <a:endParaRPr lang="en-US" sz="1200" b="1" baseline="30000">
                <a:solidFill>
                  <a:schemeClr val="bg1"/>
                </a:solidFill>
                <a:latin typeface="Calibri" charset="0"/>
              </a:endParaRPr>
            </a:p>
          </p:txBody>
        </p:sp>
        <p:sp>
          <p:nvSpPr>
            <p:cNvPr id="72" name="Text - North Dakota"/>
            <p:cNvSpPr txBox="1">
              <a:spLocks noChangeArrowheads="1"/>
            </p:cNvSpPr>
            <p:nvPr/>
          </p:nvSpPr>
          <p:spPr bwMode="auto">
            <a:xfrm>
              <a:off x="3752851" y="1386706"/>
              <a:ext cx="692150" cy="249238"/>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defRPr/>
              </a:pPr>
              <a:r>
                <a:rPr lang="en-US" sz="1200" b="1" dirty="0">
                  <a:solidFill>
                    <a:schemeClr val="bg1"/>
                  </a:solidFill>
                  <a:latin typeface="+mj-lt"/>
                  <a:cs typeface="Times New Roman" charset="0"/>
                </a:rPr>
                <a:t> ND</a:t>
              </a:r>
            </a:p>
          </p:txBody>
        </p:sp>
        <p:sp>
          <p:nvSpPr>
            <p:cNvPr id="73" name="Text - North Carolina"/>
            <p:cNvSpPr txBox="1">
              <a:spLocks noChangeArrowheads="1"/>
            </p:cNvSpPr>
            <p:nvPr/>
          </p:nvSpPr>
          <p:spPr bwMode="auto">
            <a:xfrm>
              <a:off x="6550026" y="3010719"/>
              <a:ext cx="693737" cy="24923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defRPr/>
              </a:pPr>
              <a:r>
                <a:rPr lang="en-US" sz="1200" b="1" dirty="0">
                  <a:latin typeface="+mj-lt"/>
                  <a:cs typeface="Times New Roman" charset="0"/>
                </a:rPr>
                <a:t>NC</a:t>
              </a:r>
            </a:p>
          </p:txBody>
        </p:sp>
        <p:sp>
          <p:nvSpPr>
            <p:cNvPr id="74" name="Text - New York"/>
            <p:cNvSpPr txBox="1">
              <a:spLocks noChangeArrowheads="1"/>
            </p:cNvSpPr>
            <p:nvPr/>
          </p:nvSpPr>
          <p:spPr bwMode="auto">
            <a:xfrm>
              <a:off x="6686551" y="1759769"/>
              <a:ext cx="692150" cy="24923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defRPr/>
              </a:pPr>
              <a:r>
                <a:rPr lang="en-US" sz="1200" b="1" dirty="0">
                  <a:solidFill>
                    <a:schemeClr val="bg1"/>
                  </a:solidFill>
                  <a:latin typeface="+mj-lt"/>
                  <a:cs typeface="Times New Roman" charset="0"/>
                </a:rPr>
                <a:t> NY</a:t>
              </a:r>
            </a:p>
          </p:txBody>
        </p:sp>
        <p:sp>
          <p:nvSpPr>
            <p:cNvPr id="75" name="Text - New Mexico"/>
            <p:cNvSpPr txBox="1">
              <a:spLocks noChangeArrowheads="1"/>
            </p:cNvSpPr>
            <p:nvPr/>
          </p:nvSpPr>
          <p:spPr bwMode="auto">
            <a:xfrm>
              <a:off x="2982913" y="3425056"/>
              <a:ext cx="692150" cy="249238"/>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defRPr/>
              </a:pPr>
              <a:r>
                <a:rPr lang="en-US" sz="1200" b="1" dirty="0">
                  <a:solidFill>
                    <a:schemeClr val="bg1"/>
                  </a:solidFill>
                  <a:latin typeface="+mj-lt"/>
                  <a:cs typeface="Times New Roman" charset="0"/>
                </a:rPr>
                <a:t> NM</a:t>
              </a:r>
            </a:p>
          </p:txBody>
        </p:sp>
        <p:sp>
          <p:nvSpPr>
            <p:cNvPr id="76" name="Text - New Jersey"/>
            <p:cNvSpPr txBox="1">
              <a:spLocks noChangeArrowheads="1"/>
            </p:cNvSpPr>
            <p:nvPr/>
          </p:nvSpPr>
          <p:spPr bwMode="auto">
            <a:xfrm>
              <a:off x="7366001" y="2205856"/>
              <a:ext cx="777875" cy="249238"/>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defRPr/>
              </a:pPr>
              <a:r>
                <a:rPr lang="en-US" sz="1200" b="1" dirty="0">
                  <a:latin typeface="+mj-lt"/>
                  <a:cs typeface="Times New Roman" charset="0"/>
                </a:rPr>
                <a:t>NJ</a:t>
              </a:r>
            </a:p>
          </p:txBody>
        </p:sp>
        <p:sp>
          <p:nvSpPr>
            <p:cNvPr id="18512" name="Text - New Hampshire"/>
            <p:cNvSpPr txBox="1">
              <a:spLocks noChangeArrowheads="1"/>
            </p:cNvSpPr>
            <p:nvPr/>
          </p:nvSpPr>
          <p:spPr bwMode="auto">
            <a:xfrm>
              <a:off x="7494588" y="1300981"/>
              <a:ext cx="9366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sz="3200">
                  <a:solidFill>
                    <a:srgbClr val="081F5B"/>
                  </a:solidFill>
                  <a:latin typeface="NewsGoth BT" charset="0"/>
                  <a:ea typeface="MS PGothic" charset="0"/>
                  <a:cs typeface="MS PGothic" charset="0"/>
                </a:defRPr>
              </a:lvl1pPr>
              <a:lvl2pPr marL="742950" indent="-285750" eaLnBrk="0" hangingPunct="0">
                <a:defRPr sz="3200">
                  <a:solidFill>
                    <a:srgbClr val="081F5B"/>
                  </a:solidFill>
                  <a:latin typeface="NewsGoth BT" charset="0"/>
                  <a:ea typeface="MS PGothic" charset="0"/>
                  <a:cs typeface="MS PGothic" charset="0"/>
                </a:defRPr>
              </a:lvl2pPr>
              <a:lvl3pPr marL="1143000" indent="-228600" eaLnBrk="0" hangingPunct="0">
                <a:defRPr sz="3200">
                  <a:solidFill>
                    <a:srgbClr val="081F5B"/>
                  </a:solidFill>
                  <a:latin typeface="NewsGoth BT" charset="0"/>
                  <a:ea typeface="MS PGothic" charset="0"/>
                  <a:cs typeface="MS PGothic" charset="0"/>
                </a:defRPr>
              </a:lvl3pPr>
              <a:lvl4pPr marL="1600200" indent="-228600" eaLnBrk="0" hangingPunct="0">
                <a:defRPr sz="3200">
                  <a:solidFill>
                    <a:srgbClr val="081F5B"/>
                  </a:solidFill>
                  <a:latin typeface="NewsGoth BT" charset="0"/>
                  <a:ea typeface="MS PGothic" charset="0"/>
                  <a:cs typeface="MS PGothic" charset="0"/>
                </a:defRPr>
              </a:lvl4pPr>
              <a:lvl5pPr marL="2057400" indent="-228600" eaLnBrk="0" hangingPunct="0">
                <a:defRPr sz="3200">
                  <a:solidFill>
                    <a:srgbClr val="081F5B"/>
                  </a:solidFill>
                  <a:latin typeface="NewsGoth BT" charset="0"/>
                  <a:ea typeface="MS PGothic" charset="0"/>
                  <a:cs typeface="MS PGothic" charset="0"/>
                </a:defRPr>
              </a:lvl5pPr>
              <a:lvl6pPr marL="2514600" indent="-228600" eaLnBrk="0" fontAlgn="base" hangingPunct="0">
                <a:spcBef>
                  <a:spcPct val="0"/>
                </a:spcBef>
                <a:spcAft>
                  <a:spcPct val="0"/>
                </a:spcAft>
                <a:defRPr sz="3200">
                  <a:solidFill>
                    <a:srgbClr val="081F5B"/>
                  </a:solidFill>
                  <a:latin typeface="NewsGoth BT" charset="0"/>
                  <a:ea typeface="MS PGothic" charset="0"/>
                  <a:cs typeface="MS PGothic" charset="0"/>
                </a:defRPr>
              </a:lvl6pPr>
              <a:lvl7pPr marL="2971800" indent="-228600" eaLnBrk="0" fontAlgn="base" hangingPunct="0">
                <a:spcBef>
                  <a:spcPct val="0"/>
                </a:spcBef>
                <a:spcAft>
                  <a:spcPct val="0"/>
                </a:spcAft>
                <a:defRPr sz="3200">
                  <a:solidFill>
                    <a:srgbClr val="081F5B"/>
                  </a:solidFill>
                  <a:latin typeface="NewsGoth BT" charset="0"/>
                  <a:ea typeface="MS PGothic" charset="0"/>
                  <a:cs typeface="MS PGothic" charset="0"/>
                </a:defRPr>
              </a:lvl7pPr>
              <a:lvl8pPr marL="3429000" indent="-228600" eaLnBrk="0" fontAlgn="base" hangingPunct="0">
                <a:spcBef>
                  <a:spcPct val="0"/>
                </a:spcBef>
                <a:spcAft>
                  <a:spcPct val="0"/>
                </a:spcAft>
                <a:defRPr sz="3200">
                  <a:solidFill>
                    <a:srgbClr val="081F5B"/>
                  </a:solidFill>
                  <a:latin typeface="NewsGoth BT" charset="0"/>
                  <a:ea typeface="MS PGothic" charset="0"/>
                  <a:cs typeface="MS PGothic" charset="0"/>
                </a:defRPr>
              </a:lvl8pPr>
              <a:lvl9pPr marL="3886200" indent="-228600" eaLnBrk="0" fontAlgn="base" hangingPunct="0">
                <a:spcBef>
                  <a:spcPct val="0"/>
                </a:spcBef>
                <a:spcAft>
                  <a:spcPct val="0"/>
                </a:spcAft>
                <a:defRPr sz="3200">
                  <a:solidFill>
                    <a:srgbClr val="081F5B"/>
                  </a:solidFill>
                  <a:latin typeface="NewsGoth BT" charset="0"/>
                  <a:ea typeface="MS PGothic" charset="0"/>
                  <a:cs typeface="MS PGothic" charset="0"/>
                </a:defRPr>
              </a:lvl9pPr>
            </a:lstStyle>
            <a:p>
              <a:pPr algn="ctr">
                <a:lnSpc>
                  <a:spcPct val="85000"/>
                </a:lnSpc>
                <a:spcBef>
                  <a:spcPct val="50000"/>
                </a:spcBef>
              </a:pPr>
              <a:r>
                <a:rPr lang="en-US" sz="1200" b="1">
                  <a:latin typeface="Calibri" charset="0"/>
                </a:rPr>
                <a:t/>
              </a:r>
              <a:br>
                <a:rPr lang="en-US" sz="1200" b="1">
                  <a:latin typeface="Calibri" charset="0"/>
                </a:rPr>
              </a:br>
              <a:r>
                <a:rPr lang="en-US" sz="1200" b="1">
                  <a:latin typeface="Calibri" charset="0"/>
                </a:rPr>
                <a:t>NH*</a:t>
              </a:r>
              <a:endParaRPr lang="en-US" sz="1200" b="1" baseline="30000">
                <a:latin typeface="Calibri" charset="0"/>
              </a:endParaRPr>
            </a:p>
          </p:txBody>
        </p:sp>
        <p:sp>
          <p:nvSpPr>
            <p:cNvPr id="78" name="Text - Nevada"/>
            <p:cNvSpPr txBox="1">
              <a:spLocks noChangeArrowheads="1"/>
            </p:cNvSpPr>
            <p:nvPr/>
          </p:nvSpPr>
          <p:spPr bwMode="auto">
            <a:xfrm>
              <a:off x="1476376" y="2520181"/>
              <a:ext cx="1219200" cy="249238"/>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defRPr/>
              </a:pPr>
              <a:r>
                <a:rPr lang="en-US" sz="1200" b="1" dirty="0">
                  <a:solidFill>
                    <a:schemeClr val="bg1"/>
                  </a:solidFill>
                  <a:latin typeface="+mj-lt"/>
                  <a:cs typeface="Times New Roman" charset="0"/>
                </a:rPr>
                <a:t>NV</a:t>
              </a:r>
            </a:p>
          </p:txBody>
        </p:sp>
        <p:sp>
          <p:nvSpPr>
            <p:cNvPr id="79" name="Text - Nebraska"/>
            <p:cNvSpPr txBox="1">
              <a:spLocks noChangeArrowheads="1"/>
            </p:cNvSpPr>
            <p:nvPr/>
          </p:nvSpPr>
          <p:spPr bwMode="auto">
            <a:xfrm>
              <a:off x="3827463" y="2345556"/>
              <a:ext cx="692150" cy="249238"/>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defRPr/>
              </a:pPr>
              <a:r>
                <a:rPr lang="en-US" sz="1200" b="1" dirty="0">
                  <a:latin typeface="+mj-lt"/>
                  <a:cs typeface="Times New Roman" charset="0"/>
                </a:rPr>
                <a:t> NE</a:t>
              </a:r>
            </a:p>
          </p:txBody>
        </p:sp>
        <p:sp>
          <p:nvSpPr>
            <p:cNvPr id="80" name="Text - Montana"/>
            <p:cNvSpPr txBox="1">
              <a:spLocks noChangeArrowheads="1"/>
            </p:cNvSpPr>
            <p:nvPr/>
          </p:nvSpPr>
          <p:spPr bwMode="auto">
            <a:xfrm>
              <a:off x="2763838" y="1358131"/>
              <a:ext cx="692150" cy="254000"/>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defRPr/>
              </a:pPr>
              <a:r>
                <a:rPr lang="en-US" sz="1200" b="1" dirty="0">
                  <a:solidFill>
                    <a:srgbClr val="FFFFFF"/>
                  </a:solidFill>
                  <a:latin typeface="+mj-lt"/>
                  <a:cs typeface="Times New Roman" charset="0"/>
                </a:rPr>
                <a:t>MT</a:t>
              </a:r>
            </a:p>
          </p:txBody>
        </p:sp>
        <p:sp>
          <p:nvSpPr>
            <p:cNvPr id="81" name="Text - Missouri"/>
            <p:cNvSpPr txBox="1">
              <a:spLocks noChangeArrowheads="1"/>
            </p:cNvSpPr>
            <p:nvPr/>
          </p:nvSpPr>
          <p:spPr bwMode="auto">
            <a:xfrm>
              <a:off x="4781551" y="2858319"/>
              <a:ext cx="693737" cy="24923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defRPr/>
              </a:pPr>
              <a:r>
                <a:rPr lang="en-US" sz="1200" b="1" dirty="0">
                  <a:latin typeface="+mj-lt"/>
                  <a:cs typeface="Times New Roman" charset="0"/>
                </a:rPr>
                <a:t>MO</a:t>
              </a:r>
            </a:p>
          </p:txBody>
        </p:sp>
        <p:sp>
          <p:nvSpPr>
            <p:cNvPr id="82" name="Text - Mississippi"/>
            <p:cNvSpPr txBox="1">
              <a:spLocks noChangeArrowheads="1"/>
            </p:cNvSpPr>
            <p:nvPr/>
          </p:nvSpPr>
          <p:spPr bwMode="auto">
            <a:xfrm>
              <a:off x="5156201" y="3634606"/>
              <a:ext cx="692150" cy="249238"/>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defRPr/>
              </a:pPr>
              <a:r>
                <a:rPr lang="en-US" sz="1200" b="1" dirty="0">
                  <a:latin typeface="+mj-lt"/>
                  <a:cs typeface="Times New Roman" charset="0"/>
                </a:rPr>
                <a:t> MS</a:t>
              </a:r>
            </a:p>
          </p:txBody>
        </p:sp>
        <p:sp>
          <p:nvSpPr>
            <p:cNvPr id="18518" name="Text - Minnesota"/>
            <p:cNvSpPr txBox="1">
              <a:spLocks noChangeArrowheads="1"/>
            </p:cNvSpPr>
            <p:nvPr/>
          </p:nvSpPr>
          <p:spPr bwMode="auto">
            <a:xfrm>
              <a:off x="4173538" y="1434331"/>
              <a:ext cx="12192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sz="3200">
                  <a:solidFill>
                    <a:srgbClr val="081F5B"/>
                  </a:solidFill>
                  <a:latin typeface="NewsGoth BT" charset="0"/>
                  <a:ea typeface="MS PGothic" charset="0"/>
                  <a:cs typeface="MS PGothic" charset="0"/>
                </a:defRPr>
              </a:lvl1pPr>
              <a:lvl2pPr marL="742950" indent="-285750" eaLnBrk="0" hangingPunct="0">
                <a:defRPr sz="3200">
                  <a:solidFill>
                    <a:srgbClr val="081F5B"/>
                  </a:solidFill>
                  <a:latin typeface="NewsGoth BT" charset="0"/>
                  <a:ea typeface="MS PGothic" charset="0"/>
                  <a:cs typeface="MS PGothic" charset="0"/>
                </a:defRPr>
              </a:lvl2pPr>
              <a:lvl3pPr marL="1143000" indent="-228600" eaLnBrk="0" hangingPunct="0">
                <a:defRPr sz="3200">
                  <a:solidFill>
                    <a:srgbClr val="081F5B"/>
                  </a:solidFill>
                  <a:latin typeface="NewsGoth BT" charset="0"/>
                  <a:ea typeface="MS PGothic" charset="0"/>
                  <a:cs typeface="MS PGothic" charset="0"/>
                </a:defRPr>
              </a:lvl3pPr>
              <a:lvl4pPr marL="1600200" indent="-228600" eaLnBrk="0" hangingPunct="0">
                <a:defRPr sz="3200">
                  <a:solidFill>
                    <a:srgbClr val="081F5B"/>
                  </a:solidFill>
                  <a:latin typeface="NewsGoth BT" charset="0"/>
                  <a:ea typeface="MS PGothic" charset="0"/>
                  <a:cs typeface="MS PGothic" charset="0"/>
                </a:defRPr>
              </a:lvl4pPr>
              <a:lvl5pPr marL="2057400" indent="-228600" eaLnBrk="0" hangingPunct="0">
                <a:defRPr sz="3200">
                  <a:solidFill>
                    <a:srgbClr val="081F5B"/>
                  </a:solidFill>
                  <a:latin typeface="NewsGoth BT" charset="0"/>
                  <a:ea typeface="MS PGothic" charset="0"/>
                  <a:cs typeface="MS PGothic" charset="0"/>
                </a:defRPr>
              </a:lvl5pPr>
              <a:lvl6pPr marL="2514600" indent="-228600" eaLnBrk="0" fontAlgn="base" hangingPunct="0">
                <a:spcBef>
                  <a:spcPct val="0"/>
                </a:spcBef>
                <a:spcAft>
                  <a:spcPct val="0"/>
                </a:spcAft>
                <a:defRPr sz="3200">
                  <a:solidFill>
                    <a:srgbClr val="081F5B"/>
                  </a:solidFill>
                  <a:latin typeface="NewsGoth BT" charset="0"/>
                  <a:ea typeface="MS PGothic" charset="0"/>
                  <a:cs typeface="MS PGothic" charset="0"/>
                </a:defRPr>
              </a:lvl6pPr>
              <a:lvl7pPr marL="2971800" indent="-228600" eaLnBrk="0" fontAlgn="base" hangingPunct="0">
                <a:spcBef>
                  <a:spcPct val="0"/>
                </a:spcBef>
                <a:spcAft>
                  <a:spcPct val="0"/>
                </a:spcAft>
                <a:defRPr sz="3200">
                  <a:solidFill>
                    <a:srgbClr val="081F5B"/>
                  </a:solidFill>
                  <a:latin typeface="NewsGoth BT" charset="0"/>
                  <a:ea typeface="MS PGothic" charset="0"/>
                  <a:cs typeface="MS PGothic" charset="0"/>
                </a:defRPr>
              </a:lvl7pPr>
              <a:lvl8pPr marL="3429000" indent="-228600" eaLnBrk="0" fontAlgn="base" hangingPunct="0">
                <a:spcBef>
                  <a:spcPct val="0"/>
                </a:spcBef>
                <a:spcAft>
                  <a:spcPct val="0"/>
                </a:spcAft>
                <a:defRPr sz="3200">
                  <a:solidFill>
                    <a:srgbClr val="081F5B"/>
                  </a:solidFill>
                  <a:latin typeface="NewsGoth BT" charset="0"/>
                  <a:ea typeface="MS PGothic" charset="0"/>
                  <a:cs typeface="MS PGothic" charset="0"/>
                </a:defRPr>
              </a:lvl8pPr>
              <a:lvl9pPr marL="3886200" indent="-228600" eaLnBrk="0" fontAlgn="base" hangingPunct="0">
                <a:spcBef>
                  <a:spcPct val="0"/>
                </a:spcBef>
                <a:spcAft>
                  <a:spcPct val="0"/>
                </a:spcAft>
                <a:defRPr sz="3200">
                  <a:solidFill>
                    <a:srgbClr val="081F5B"/>
                  </a:solidFill>
                  <a:latin typeface="NewsGoth BT" charset="0"/>
                  <a:ea typeface="MS PGothic" charset="0"/>
                  <a:cs typeface="MS PGothic" charset="0"/>
                </a:defRPr>
              </a:lvl9pPr>
            </a:lstStyle>
            <a:p>
              <a:pPr algn="ctr">
                <a:lnSpc>
                  <a:spcPct val="85000"/>
                </a:lnSpc>
                <a:spcBef>
                  <a:spcPct val="50000"/>
                </a:spcBef>
              </a:pPr>
              <a:r>
                <a:rPr lang="en-US" sz="1200" b="1">
                  <a:solidFill>
                    <a:schemeClr val="bg1"/>
                  </a:solidFill>
                  <a:latin typeface="Calibri" charset="0"/>
                </a:rPr>
                <a:t/>
              </a:r>
              <a:br>
                <a:rPr lang="en-US" sz="1200" b="1">
                  <a:solidFill>
                    <a:schemeClr val="bg1"/>
                  </a:solidFill>
                  <a:latin typeface="Calibri" charset="0"/>
                </a:rPr>
              </a:br>
              <a:r>
                <a:rPr lang="en-US" sz="1200" b="1">
                  <a:solidFill>
                    <a:schemeClr val="bg1"/>
                  </a:solidFill>
                  <a:latin typeface="Calibri" charset="0"/>
                </a:rPr>
                <a:t> MN</a:t>
              </a:r>
            </a:p>
          </p:txBody>
        </p:sp>
        <p:sp>
          <p:nvSpPr>
            <p:cNvPr id="84" name="Text - Michigan"/>
            <p:cNvSpPr txBox="1">
              <a:spLocks noChangeArrowheads="1"/>
            </p:cNvSpPr>
            <p:nvPr/>
          </p:nvSpPr>
          <p:spPr bwMode="auto">
            <a:xfrm>
              <a:off x="5614988" y="1934394"/>
              <a:ext cx="693738" cy="24923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defRPr/>
              </a:pPr>
              <a:r>
                <a:rPr lang="en-US" sz="1200" b="1" dirty="0">
                  <a:solidFill>
                    <a:schemeClr val="bg1"/>
                  </a:solidFill>
                  <a:latin typeface="+mj-lt"/>
                  <a:cs typeface="Times New Roman" charset="0"/>
                </a:rPr>
                <a:t> </a:t>
              </a:r>
              <a:r>
                <a:rPr lang="en-US" sz="1200" b="1" dirty="0" smtClean="0">
                  <a:solidFill>
                    <a:schemeClr val="bg1"/>
                  </a:solidFill>
                  <a:latin typeface="+mj-lt"/>
                  <a:cs typeface="Times New Roman" charset="0"/>
                </a:rPr>
                <a:t>MI</a:t>
              </a:r>
              <a:endParaRPr lang="en-US" sz="1200" b="1" dirty="0">
                <a:solidFill>
                  <a:schemeClr val="bg1"/>
                </a:solidFill>
                <a:latin typeface="+mj-lt"/>
                <a:cs typeface="Times New Roman" charset="0"/>
              </a:endParaRPr>
            </a:p>
          </p:txBody>
        </p:sp>
        <p:sp>
          <p:nvSpPr>
            <p:cNvPr id="85" name="Text - Massachusetts"/>
            <p:cNvSpPr txBox="1">
              <a:spLocks noChangeArrowheads="1"/>
            </p:cNvSpPr>
            <p:nvPr/>
          </p:nvSpPr>
          <p:spPr bwMode="auto">
            <a:xfrm>
              <a:off x="7669213" y="1712144"/>
              <a:ext cx="936625" cy="24923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defRPr/>
              </a:pPr>
              <a:r>
                <a:rPr lang="en-US" sz="1200" b="1" dirty="0">
                  <a:latin typeface="+mj-lt"/>
                  <a:cs typeface="Times New Roman" charset="0"/>
                </a:rPr>
                <a:t>MA</a:t>
              </a:r>
            </a:p>
          </p:txBody>
        </p:sp>
        <p:sp>
          <p:nvSpPr>
            <p:cNvPr id="86" name="Text - Maryland"/>
            <p:cNvSpPr txBox="1">
              <a:spLocks noChangeArrowheads="1"/>
            </p:cNvSpPr>
            <p:nvPr/>
          </p:nvSpPr>
          <p:spPr bwMode="auto">
            <a:xfrm>
              <a:off x="7372351" y="2520181"/>
              <a:ext cx="671512" cy="249238"/>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defRPr/>
              </a:pPr>
              <a:r>
                <a:rPr lang="en-US" sz="1200" b="1" dirty="0">
                  <a:latin typeface="+mj-lt"/>
                  <a:cs typeface="Times New Roman" charset="0"/>
                </a:rPr>
                <a:t>MD</a:t>
              </a:r>
            </a:p>
          </p:txBody>
        </p:sp>
        <p:sp>
          <p:nvSpPr>
            <p:cNvPr id="18522" name="Text - Maine"/>
            <p:cNvSpPr txBox="1">
              <a:spLocks noChangeArrowheads="1"/>
            </p:cNvSpPr>
            <p:nvPr/>
          </p:nvSpPr>
          <p:spPr bwMode="auto">
            <a:xfrm>
              <a:off x="7115175" y="988244"/>
              <a:ext cx="936625"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sz="3200">
                  <a:solidFill>
                    <a:srgbClr val="081F5B"/>
                  </a:solidFill>
                  <a:latin typeface="NewsGoth BT" charset="0"/>
                  <a:ea typeface="MS PGothic" charset="0"/>
                  <a:cs typeface="MS PGothic" charset="0"/>
                </a:defRPr>
              </a:lvl1pPr>
              <a:lvl2pPr marL="742950" indent="-285750" eaLnBrk="0" hangingPunct="0">
                <a:defRPr sz="3200">
                  <a:solidFill>
                    <a:srgbClr val="081F5B"/>
                  </a:solidFill>
                  <a:latin typeface="NewsGoth BT" charset="0"/>
                  <a:ea typeface="MS PGothic" charset="0"/>
                  <a:cs typeface="MS PGothic" charset="0"/>
                </a:defRPr>
              </a:lvl2pPr>
              <a:lvl3pPr marL="1143000" indent="-228600" eaLnBrk="0" hangingPunct="0">
                <a:defRPr sz="3200">
                  <a:solidFill>
                    <a:srgbClr val="081F5B"/>
                  </a:solidFill>
                  <a:latin typeface="NewsGoth BT" charset="0"/>
                  <a:ea typeface="MS PGothic" charset="0"/>
                  <a:cs typeface="MS PGothic" charset="0"/>
                </a:defRPr>
              </a:lvl3pPr>
              <a:lvl4pPr marL="1600200" indent="-228600" eaLnBrk="0" hangingPunct="0">
                <a:defRPr sz="3200">
                  <a:solidFill>
                    <a:srgbClr val="081F5B"/>
                  </a:solidFill>
                  <a:latin typeface="NewsGoth BT" charset="0"/>
                  <a:ea typeface="MS PGothic" charset="0"/>
                  <a:cs typeface="MS PGothic" charset="0"/>
                </a:defRPr>
              </a:lvl4pPr>
              <a:lvl5pPr marL="2057400" indent="-228600" eaLnBrk="0" hangingPunct="0">
                <a:defRPr sz="3200">
                  <a:solidFill>
                    <a:srgbClr val="081F5B"/>
                  </a:solidFill>
                  <a:latin typeface="NewsGoth BT" charset="0"/>
                  <a:ea typeface="MS PGothic" charset="0"/>
                  <a:cs typeface="MS PGothic" charset="0"/>
                </a:defRPr>
              </a:lvl5pPr>
              <a:lvl6pPr marL="2514600" indent="-228600" eaLnBrk="0" fontAlgn="base" hangingPunct="0">
                <a:spcBef>
                  <a:spcPct val="0"/>
                </a:spcBef>
                <a:spcAft>
                  <a:spcPct val="0"/>
                </a:spcAft>
                <a:defRPr sz="3200">
                  <a:solidFill>
                    <a:srgbClr val="081F5B"/>
                  </a:solidFill>
                  <a:latin typeface="NewsGoth BT" charset="0"/>
                  <a:ea typeface="MS PGothic" charset="0"/>
                  <a:cs typeface="MS PGothic" charset="0"/>
                </a:defRPr>
              </a:lvl6pPr>
              <a:lvl7pPr marL="2971800" indent="-228600" eaLnBrk="0" fontAlgn="base" hangingPunct="0">
                <a:spcBef>
                  <a:spcPct val="0"/>
                </a:spcBef>
                <a:spcAft>
                  <a:spcPct val="0"/>
                </a:spcAft>
                <a:defRPr sz="3200">
                  <a:solidFill>
                    <a:srgbClr val="081F5B"/>
                  </a:solidFill>
                  <a:latin typeface="NewsGoth BT" charset="0"/>
                  <a:ea typeface="MS PGothic" charset="0"/>
                  <a:cs typeface="MS PGothic" charset="0"/>
                </a:defRPr>
              </a:lvl7pPr>
              <a:lvl8pPr marL="3429000" indent="-228600" eaLnBrk="0" fontAlgn="base" hangingPunct="0">
                <a:spcBef>
                  <a:spcPct val="0"/>
                </a:spcBef>
                <a:spcAft>
                  <a:spcPct val="0"/>
                </a:spcAft>
                <a:defRPr sz="3200">
                  <a:solidFill>
                    <a:srgbClr val="081F5B"/>
                  </a:solidFill>
                  <a:latin typeface="NewsGoth BT" charset="0"/>
                  <a:ea typeface="MS PGothic" charset="0"/>
                  <a:cs typeface="MS PGothic" charset="0"/>
                </a:defRPr>
              </a:lvl8pPr>
              <a:lvl9pPr marL="3886200" indent="-228600" eaLnBrk="0" fontAlgn="base" hangingPunct="0">
                <a:spcBef>
                  <a:spcPct val="0"/>
                </a:spcBef>
                <a:spcAft>
                  <a:spcPct val="0"/>
                </a:spcAft>
                <a:defRPr sz="3200">
                  <a:solidFill>
                    <a:srgbClr val="081F5B"/>
                  </a:solidFill>
                  <a:latin typeface="NewsGoth BT" charset="0"/>
                  <a:ea typeface="MS PGothic" charset="0"/>
                  <a:cs typeface="MS PGothic" charset="0"/>
                </a:defRPr>
              </a:lvl9pPr>
            </a:lstStyle>
            <a:p>
              <a:pPr algn="ctr">
                <a:lnSpc>
                  <a:spcPct val="85000"/>
                </a:lnSpc>
                <a:spcBef>
                  <a:spcPct val="50000"/>
                </a:spcBef>
              </a:pPr>
              <a:r>
                <a:rPr lang="en-US" sz="1200" b="1" dirty="0">
                  <a:latin typeface="Calibri" charset="0"/>
                </a:rPr>
                <a:t/>
              </a:r>
              <a:br>
                <a:rPr lang="en-US" sz="1200" b="1" dirty="0">
                  <a:latin typeface="Calibri" charset="0"/>
                </a:rPr>
              </a:br>
              <a:r>
                <a:rPr lang="en-US" sz="1200" b="1" dirty="0">
                  <a:latin typeface="Calibri" charset="0"/>
                </a:rPr>
                <a:t>ME</a:t>
              </a:r>
            </a:p>
          </p:txBody>
        </p:sp>
        <p:sp>
          <p:nvSpPr>
            <p:cNvPr id="88" name="Text - Louisiana"/>
            <p:cNvSpPr txBox="1">
              <a:spLocks noChangeArrowheads="1"/>
            </p:cNvSpPr>
            <p:nvPr/>
          </p:nvSpPr>
          <p:spPr bwMode="auto">
            <a:xfrm>
              <a:off x="4773613" y="3871144"/>
              <a:ext cx="692150" cy="249238"/>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defRPr/>
              </a:pPr>
              <a:r>
                <a:rPr lang="en-US" sz="1200" b="1" dirty="0">
                  <a:latin typeface="+mj-lt"/>
                  <a:cs typeface="Times New Roman" charset="0"/>
                </a:rPr>
                <a:t> </a:t>
              </a:r>
              <a:r>
                <a:rPr lang="en-US" sz="1200" b="1" dirty="0">
                  <a:solidFill>
                    <a:schemeClr val="bg1"/>
                  </a:solidFill>
                  <a:latin typeface="+mj-lt"/>
                  <a:cs typeface="Times New Roman" charset="0"/>
                </a:rPr>
                <a:t>LA</a:t>
              </a:r>
            </a:p>
          </p:txBody>
        </p:sp>
        <p:sp>
          <p:nvSpPr>
            <p:cNvPr id="89" name="Text - Kentucky"/>
            <p:cNvSpPr txBox="1">
              <a:spLocks noChangeArrowheads="1"/>
            </p:cNvSpPr>
            <p:nvPr/>
          </p:nvSpPr>
          <p:spPr bwMode="auto">
            <a:xfrm>
              <a:off x="5749926" y="2871019"/>
              <a:ext cx="692150" cy="24923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defRPr/>
              </a:pPr>
              <a:r>
                <a:rPr lang="en-US" sz="1200" b="1" dirty="0">
                  <a:solidFill>
                    <a:schemeClr val="bg1"/>
                  </a:solidFill>
                  <a:latin typeface="+mj-lt"/>
                  <a:cs typeface="Times New Roman" charset="0"/>
                </a:rPr>
                <a:t> KY</a:t>
              </a:r>
            </a:p>
          </p:txBody>
        </p:sp>
        <p:sp>
          <p:nvSpPr>
            <p:cNvPr id="90" name="Text - Kansas"/>
            <p:cNvSpPr txBox="1">
              <a:spLocks noChangeArrowheads="1"/>
            </p:cNvSpPr>
            <p:nvPr/>
          </p:nvSpPr>
          <p:spPr bwMode="auto">
            <a:xfrm>
              <a:off x="3995738" y="2837681"/>
              <a:ext cx="693738" cy="249238"/>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defRPr/>
              </a:pPr>
              <a:r>
                <a:rPr lang="en-US" sz="1200" b="1" dirty="0">
                  <a:latin typeface="+mj-lt"/>
                  <a:cs typeface="Times New Roman" charset="0"/>
                </a:rPr>
                <a:t> KS</a:t>
              </a:r>
            </a:p>
          </p:txBody>
        </p:sp>
        <p:sp>
          <p:nvSpPr>
            <p:cNvPr id="91" name="Text - Iowa"/>
            <p:cNvSpPr txBox="1">
              <a:spLocks noChangeArrowheads="1"/>
            </p:cNvSpPr>
            <p:nvPr/>
          </p:nvSpPr>
          <p:spPr bwMode="auto">
            <a:xfrm>
              <a:off x="4567238" y="2245544"/>
              <a:ext cx="693738" cy="24923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defRPr/>
              </a:pPr>
              <a:r>
                <a:rPr lang="en-US" sz="1200" b="1" dirty="0">
                  <a:solidFill>
                    <a:schemeClr val="bg1"/>
                  </a:solidFill>
                  <a:latin typeface="+mj-lt"/>
                  <a:cs typeface="Times New Roman" charset="0"/>
                </a:rPr>
                <a:t> IA*</a:t>
              </a:r>
            </a:p>
          </p:txBody>
        </p:sp>
        <p:sp>
          <p:nvSpPr>
            <p:cNvPr id="92" name="Text - Indiana"/>
            <p:cNvSpPr txBox="1">
              <a:spLocks noChangeArrowheads="1"/>
            </p:cNvSpPr>
            <p:nvPr/>
          </p:nvSpPr>
          <p:spPr bwMode="auto">
            <a:xfrm>
              <a:off x="5491163" y="2488431"/>
              <a:ext cx="692150" cy="249238"/>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defRPr/>
              </a:pPr>
              <a:r>
                <a:rPr lang="en-US" sz="1200" b="1" dirty="0">
                  <a:latin typeface="+mj-lt"/>
                  <a:cs typeface="Times New Roman" charset="0"/>
                </a:rPr>
                <a:t> </a:t>
              </a:r>
              <a:r>
                <a:rPr lang="en-US" sz="1200" b="1" dirty="0" smtClean="0">
                  <a:solidFill>
                    <a:schemeClr val="bg1"/>
                  </a:solidFill>
                  <a:latin typeface="+mj-lt"/>
                  <a:cs typeface="Times New Roman" charset="0"/>
                </a:rPr>
                <a:t>IN</a:t>
              </a:r>
              <a:endParaRPr lang="en-US" sz="1200" b="1" dirty="0">
                <a:solidFill>
                  <a:schemeClr val="bg1"/>
                </a:solidFill>
                <a:latin typeface="+mj-lt"/>
                <a:cs typeface="Times New Roman" charset="0"/>
              </a:endParaRPr>
            </a:p>
          </p:txBody>
        </p:sp>
        <p:sp>
          <p:nvSpPr>
            <p:cNvPr id="93" name="Text - Illinois"/>
            <p:cNvSpPr txBox="1">
              <a:spLocks noChangeArrowheads="1"/>
            </p:cNvSpPr>
            <p:nvPr/>
          </p:nvSpPr>
          <p:spPr bwMode="auto">
            <a:xfrm>
              <a:off x="5091113" y="2501131"/>
              <a:ext cx="693738" cy="249238"/>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defRPr/>
              </a:pPr>
              <a:r>
                <a:rPr lang="en-US" sz="1200" b="1" dirty="0">
                  <a:solidFill>
                    <a:schemeClr val="bg1"/>
                  </a:solidFill>
                  <a:latin typeface="+mj-lt"/>
                  <a:cs typeface="Times New Roman" charset="0"/>
                </a:rPr>
                <a:t> IL</a:t>
              </a:r>
            </a:p>
          </p:txBody>
        </p:sp>
        <p:sp>
          <p:nvSpPr>
            <p:cNvPr id="94" name="Text - Idaho"/>
            <p:cNvSpPr txBox="1">
              <a:spLocks noChangeArrowheads="1"/>
            </p:cNvSpPr>
            <p:nvPr/>
          </p:nvSpPr>
          <p:spPr bwMode="auto">
            <a:xfrm>
              <a:off x="2168526" y="1905819"/>
              <a:ext cx="693737" cy="24923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defRPr/>
              </a:pPr>
              <a:r>
                <a:rPr lang="en-US" sz="1200" b="1" dirty="0">
                  <a:latin typeface="+mj-lt"/>
                  <a:cs typeface="Times New Roman" charset="0"/>
                </a:rPr>
                <a:t>ID</a:t>
              </a:r>
            </a:p>
          </p:txBody>
        </p:sp>
        <p:sp>
          <p:nvSpPr>
            <p:cNvPr id="95" name="Text - Hawaii"/>
            <p:cNvSpPr txBox="1">
              <a:spLocks noChangeArrowheads="1"/>
            </p:cNvSpPr>
            <p:nvPr/>
          </p:nvSpPr>
          <p:spPr bwMode="auto">
            <a:xfrm>
              <a:off x="2654301" y="4399781"/>
              <a:ext cx="936625" cy="249238"/>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defRPr/>
              </a:pPr>
              <a:r>
                <a:rPr lang="en-US" sz="1200" b="1" dirty="0">
                  <a:latin typeface="+mj-lt"/>
                  <a:cs typeface="Times New Roman" charset="0"/>
                </a:rPr>
                <a:t>HI</a:t>
              </a:r>
            </a:p>
          </p:txBody>
        </p:sp>
        <p:sp>
          <p:nvSpPr>
            <p:cNvPr id="96" name="Text - Georgia"/>
            <p:cNvSpPr txBox="1">
              <a:spLocks noChangeArrowheads="1"/>
            </p:cNvSpPr>
            <p:nvPr/>
          </p:nvSpPr>
          <p:spPr bwMode="auto">
            <a:xfrm>
              <a:off x="6091238" y="3609206"/>
              <a:ext cx="693738" cy="249238"/>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defRPr/>
              </a:pPr>
              <a:r>
                <a:rPr lang="en-US" sz="1200" b="1" dirty="0">
                  <a:latin typeface="+mj-lt"/>
                  <a:cs typeface="Times New Roman" charset="0"/>
                </a:rPr>
                <a:t> GA</a:t>
              </a:r>
            </a:p>
          </p:txBody>
        </p:sp>
        <p:sp>
          <p:nvSpPr>
            <p:cNvPr id="97" name="Text - Florida"/>
            <p:cNvSpPr txBox="1">
              <a:spLocks noChangeArrowheads="1"/>
            </p:cNvSpPr>
            <p:nvPr/>
          </p:nvSpPr>
          <p:spPr bwMode="auto">
            <a:xfrm>
              <a:off x="6450013" y="4198169"/>
              <a:ext cx="692150" cy="24923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defRPr/>
              </a:pPr>
              <a:r>
                <a:rPr lang="en-US" sz="1200" b="1" dirty="0">
                  <a:latin typeface="+mj-lt"/>
                  <a:cs typeface="Times New Roman" charset="0"/>
                </a:rPr>
                <a:t> FL</a:t>
              </a:r>
            </a:p>
          </p:txBody>
        </p:sp>
        <p:sp>
          <p:nvSpPr>
            <p:cNvPr id="98" name="Text - District of Columbia"/>
            <p:cNvSpPr txBox="1">
              <a:spLocks noChangeArrowheads="1"/>
            </p:cNvSpPr>
            <p:nvPr/>
          </p:nvSpPr>
          <p:spPr bwMode="auto">
            <a:xfrm>
              <a:off x="7334251" y="2780531"/>
              <a:ext cx="628650" cy="276225"/>
            </a:xfrm>
            <a:prstGeom prst="rect">
              <a:avLst/>
            </a:prstGeom>
            <a:noFill/>
            <a:ln w="9525">
              <a:noFill/>
              <a:miter lim="800000"/>
              <a:headEnd/>
              <a:tailEnd/>
            </a:ln>
          </p:spPr>
          <p:txBody>
            <a:bodyPr lIns="91429" tIns="45714" rIns="91429" bIns="45714">
              <a:spAutoFit/>
            </a:bodyPr>
            <a:lstStyle/>
            <a:p>
              <a:pPr eaLnBrk="0" hangingPunct="0">
                <a:defRPr/>
              </a:pPr>
              <a:r>
                <a:rPr lang="en-US" sz="1200" b="1" dirty="0">
                  <a:latin typeface="+mj-lt"/>
                  <a:cs typeface="Times New Roman" charset="0"/>
                </a:rPr>
                <a:t>  DC  </a:t>
              </a:r>
            </a:p>
          </p:txBody>
        </p:sp>
        <p:sp>
          <p:nvSpPr>
            <p:cNvPr id="99" name="Text - Delaware"/>
            <p:cNvSpPr txBox="1">
              <a:spLocks noChangeArrowheads="1"/>
            </p:cNvSpPr>
            <p:nvPr/>
          </p:nvSpPr>
          <p:spPr bwMode="auto">
            <a:xfrm>
              <a:off x="7229476" y="2367781"/>
              <a:ext cx="936625" cy="249238"/>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defRPr/>
              </a:pPr>
              <a:r>
                <a:rPr lang="en-US" sz="1200" b="1" dirty="0">
                  <a:latin typeface="+mj-lt"/>
                  <a:cs typeface="Times New Roman" charset="0"/>
                </a:rPr>
                <a:t>DE</a:t>
              </a:r>
            </a:p>
          </p:txBody>
        </p:sp>
        <p:sp>
          <p:nvSpPr>
            <p:cNvPr id="100" name="Text - Connecticut"/>
            <p:cNvSpPr txBox="1">
              <a:spLocks noChangeArrowheads="1"/>
            </p:cNvSpPr>
            <p:nvPr/>
          </p:nvSpPr>
          <p:spPr bwMode="auto">
            <a:xfrm>
              <a:off x="7380288" y="2007419"/>
              <a:ext cx="746125" cy="249237"/>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defRPr/>
              </a:pPr>
              <a:r>
                <a:rPr lang="en-US" sz="1200" b="1" dirty="0">
                  <a:latin typeface="+mj-lt"/>
                  <a:cs typeface="Times New Roman" charset="0"/>
                </a:rPr>
                <a:t> CT</a:t>
              </a:r>
            </a:p>
          </p:txBody>
        </p:sp>
        <p:sp>
          <p:nvSpPr>
            <p:cNvPr id="18536" name="Text - Colorado"/>
            <p:cNvSpPr txBox="1">
              <a:spLocks noChangeArrowheads="1"/>
            </p:cNvSpPr>
            <p:nvPr/>
          </p:nvSpPr>
          <p:spPr bwMode="auto">
            <a:xfrm>
              <a:off x="2835276" y="2628131"/>
              <a:ext cx="12192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sz="3200">
                  <a:solidFill>
                    <a:srgbClr val="081F5B"/>
                  </a:solidFill>
                  <a:latin typeface="NewsGoth BT" charset="0"/>
                  <a:ea typeface="MS PGothic" charset="0"/>
                  <a:cs typeface="MS PGothic" charset="0"/>
                </a:defRPr>
              </a:lvl1pPr>
              <a:lvl2pPr marL="742950" indent="-285750" eaLnBrk="0" hangingPunct="0">
                <a:defRPr sz="3200">
                  <a:solidFill>
                    <a:srgbClr val="081F5B"/>
                  </a:solidFill>
                  <a:latin typeface="NewsGoth BT" charset="0"/>
                  <a:ea typeface="MS PGothic" charset="0"/>
                  <a:cs typeface="MS PGothic" charset="0"/>
                </a:defRPr>
              </a:lvl2pPr>
              <a:lvl3pPr marL="1143000" indent="-228600" eaLnBrk="0" hangingPunct="0">
                <a:defRPr sz="3200">
                  <a:solidFill>
                    <a:srgbClr val="081F5B"/>
                  </a:solidFill>
                  <a:latin typeface="NewsGoth BT" charset="0"/>
                  <a:ea typeface="MS PGothic" charset="0"/>
                  <a:cs typeface="MS PGothic" charset="0"/>
                </a:defRPr>
              </a:lvl3pPr>
              <a:lvl4pPr marL="1600200" indent="-228600" eaLnBrk="0" hangingPunct="0">
                <a:defRPr sz="3200">
                  <a:solidFill>
                    <a:srgbClr val="081F5B"/>
                  </a:solidFill>
                  <a:latin typeface="NewsGoth BT" charset="0"/>
                  <a:ea typeface="MS PGothic" charset="0"/>
                  <a:cs typeface="MS PGothic" charset="0"/>
                </a:defRPr>
              </a:lvl4pPr>
              <a:lvl5pPr marL="2057400" indent="-228600" eaLnBrk="0" hangingPunct="0">
                <a:defRPr sz="3200">
                  <a:solidFill>
                    <a:srgbClr val="081F5B"/>
                  </a:solidFill>
                  <a:latin typeface="NewsGoth BT" charset="0"/>
                  <a:ea typeface="MS PGothic" charset="0"/>
                  <a:cs typeface="MS PGothic" charset="0"/>
                </a:defRPr>
              </a:lvl5pPr>
              <a:lvl6pPr marL="2514600" indent="-228600" eaLnBrk="0" fontAlgn="base" hangingPunct="0">
                <a:spcBef>
                  <a:spcPct val="0"/>
                </a:spcBef>
                <a:spcAft>
                  <a:spcPct val="0"/>
                </a:spcAft>
                <a:defRPr sz="3200">
                  <a:solidFill>
                    <a:srgbClr val="081F5B"/>
                  </a:solidFill>
                  <a:latin typeface="NewsGoth BT" charset="0"/>
                  <a:ea typeface="MS PGothic" charset="0"/>
                  <a:cs typeface="MS PGothic" charset="0"/>
                </a:defRPr>
              </a:lvl6pPr>
              <a:lvl7pPr marL="2971800" indent="-228600" eaLnBrk="0" fontAlgn="base" hangingPunct="0">
                <a:spcBef>
                  <a:spcPct val="0"/>
                </a:spcBef>
                <a:spcAft>
                  <a:spcPct val="0"/>
                </a:spcAft>
                <a:defRPr sz="3200">
                  <a:solidFill>
                    <a:srgbClr val="081F5B"/>
                  </a:solidFill>
                  <a:latin typeface="NewsGoth BT" charset="0"/>
                  <a:ea typeface="MS PGothic" charset="0"/>
                  <a:cs typeface="MS PGothic" charset="0"/>
                </a:defRPr>
              </a:lvl7pPr>
              <a:lvl8pPr marL="3429000" indent="-228600" eaLnBrk="0" fontAlgn="base" hangingPunct="0">
                <a:spcBef>
                  <a:spcPct val="0"/>
                </a:spcBef>
                <a:spcAft>
                  <a:spcPct val="0"/>
                </a:spcAft>
                <a:defRPr sz="3200">
                  <a:solidFill>
                    <a:srgbClr val="081F5B"/>
                  </a:solidFill>
                  <a:latin typeface="NewsGoth BT" charset="0"/>
                  <a:ea typeface="MS PGothic" charset="0"/>
                  <a:cs typeface="MS PGothic" charset="0"/>
                </a:defRPr>
              </a:lvl8pPr>
              <a:lvl9pPr marL="3886200" indent="-228600" eaLnBrk="0" fontAlgn="base" hangingPunct="0">
                <a:spcBef>
                  <a:spcPct val="0"/>
                </a:spcBef>
                <a:spcAft>
                  <a:spcPct val="0"/>
                </a:spcAft>
                <a:defRPr sz="3200">
                  <a:solidFill>
                    <a:srgbClr val="081F5B"/>
                  </a:solidFill>
                  <a:latin typeface="NewsGoth BT" charset="0"/>
                  <a:ea typeface="MS PGothic" charset="0"/>
                  <a:cs typeface="MS PGothic" charset="0"/>
                </a:defRPr>
              </a:lvl9pPr>
            </a:lstStyle>
            <a:p>
              <a:pPr algn="ctr">
                <a:lnSpc>
                  <a:spcPct val="85000"/>
                </a:lnSpc>
                <a:spcBef>
                  <a:spcPct val="50000"/>
                </a:spcBef>
              </a:pPr>
              <a:r>
                <a:rPr lang="en-US" sz="1200" b="1">
                  <a:solidFill>
                    <a:schemeClr val="bg1"/>
                  </a:solidFill>
                  <a:latin typeface="Calibri" charset="0"/>
                </a:rPr>
                <a:t/>
              </a:r>
              <a:br>
                <a:rPr lang="en-US" sz="1200" b="1">
                  <a:solidFill>
                    <a:schemeClr val="bg1"/>
                  </a:solidFill>
                  <a:latin typeface="Calibri" charset="0"/>
                </a:rPr>
              </a:br>
              <a:r>
                <a:rPr lang="en-US" sz="1200" b="1">
                  <a:solidFill>
                    <a:schemeClr val="bg1"/>
                  </a:solidFill>
                  <a:latin typeface="Calibri" charset="0"/>
                </a:rPr>
                <a:t> CO</a:t>
              </a:r>
            </a:p>
          </p:txBody>
        </p:sp>
        <p:sp>
          <p:nvSpPr>
            <p:cNvPr id="18537" name="Text - California"/>
            <p:cNvSpPr txBox="1">
              <a:spLocks noChangeArrowheads="1"/>
            </p:cNvSpPr>
            <p:nvPr/>
          </p:nvSpPr>
          <p:spPr bwMode="auto">
            <a:xfrm>
              <a:off x="1031876" y="2758306"/>
              <a:ext cx="12192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sz="3200">
                  <a:solidFill>
                    <a:srgbClr val="081F5B"/>
                  </a:solidFill>
                  <a:latin typeface="NewsGoth BT" charset="0"/>
                  <a:ea typeface="MS PGothic" charset="0"/>
                  <a:cs typeface="MS PGothic" charset="0"/>
                </a:defRPr>
              </a:lvl1pPr>
              <a:lvl2pPr marL="742950" indent="-285750" eaLnBrk="0" hangingPunct="0">
                <a:defRPr sz="3200">
                  <a:solidFill>
                    <a:srgbClr val="081F5B"/>
                  </a:solidFill>
                  <a:latin typeface="NewsGoth BT" charset="0"/>
                  <a:ea typeface="MS PGothic" charset="0"/>
                  <a:cs typeface="MS PGothic" charset="0"/>
                </a:defRPr>
              </a:lvl2pPr>
              <a:lvl3pPr marL="1143000" indent="-228600" eaLnBrk="0" hangingPunct="0">
                <a:defRPr sz="3200">
                  <a:solidFill>
                    <a:srgbClr val="081F5B"/>
                  </a:solidFill>
                  <a:latin typeface="NewsGoth BT" charset="0"/>
                  <a:ea typeface="MS PGothic" charset="0"/>
                  <a:cs typeface="MS PGothic" charset="0"/>
                </a:defRPr>
              </a:lvl3pPr>
              <a:lvl4pPr marL="1600200" indent="-228600" eaLnBrk="0" hangingPunct="0">
                <a:defRPr sz="3200">
                  <a:solidFill>
                    <a:srgbClr val="081F5B"/>
                  </a:solidFill>
                  <a:latin typeface="NewsGoth BT" charset="0"/>
                  <a:ea typeface="MS PGothic" charset="0"/>
                  <a:cs typeface="MS PGothic" charset="0"/>
                </a:defRPr>
              </a:lvl4pPr>
              <a:lvl5pPr marL="2057400" indent="-228600" eaLnBrk="0" hangingPunct="0">
                <a:defRPr sz="3200">
                  <a:solidFill>
                    <a:srgbClr val="081F5B"/>
                  </a:solidFill>
                  <a:latin typeface="NewsGoth BT" charset="0"/>
                  <a:ea typeface="MS PGothic" charset="0"/>
                  <a:cs typeface="MS PGothic" charset="0"/>
                </a:defRPr>
              </a:lvl5pPr>
              <a:lvl6pPr marL="2514600" indent="-228600" eaLnBrk="0" fontAlgn="base" hangingPunct="0">
                <a:spcBef>
                  <a:spcPct val="0"/>
                </a:spcBef>
                <a:spcAft>
                  <a:spcPct val="0"/>
                </a:spcAft>
                <a:defRPr sz="3200">
                  <a:solidFill>
                    <a:srgbClr val="081F5B"/>
                  </a:solidFill>
                  <a:latin typeface="NewsGoth BT" charset="0"/>
                  <a:ea typeface="MS PGothic" charset="0"/>
                  <a:cs typeface="MS PGothic" charset="0"/>
                </a:defRPr>
              </a:lvl6pPr>
              <a:lvl7pPr marL="2971800" indent="-228600" eaLnBrk="0" fontAlgn="base" hangingPunct="0">
                <a:spcBef>
                  <a:spcPct val="0"/>
                </a:spcBef>
                <a:spcAft>
                  <a:spcPct val="0"/>
                </a:spcAft>
                <a:defRPr sz="3200">
                  <a:solidFill>
                    <a:srgbClr val="081F5B"/>
                  </a:solidFill>
                  <a:latin typeface="NewsGoth BT" charset="0"/>
                  <a:ea typeface="MS PGothic" charset="0"/>
                  <a:cs typeface="MS PGothic" charset="0"/>
                </a:defRPr>
              </a:lvl7pPr>
              <a:lvl8pPr marL="3429000" indent="-228600" eaLnBrk="0" fontAlgn="base" hangingPunct="0">
                <a:spcBef>
                  <a:spcPct val="0"/>
                </a:spcBef>
                <a:spcAft>
                  <a:spcPct val="0"/>
                </a:spcAft>
                <a:defRPr sz="3200">
                  <a:solidFill>
                    <a:srgbClr val="081F5B"/>
                  </a:solidFill>
                  <a:latin typeface="NewsGoth BT" charset="0"/>
                  <a:ea typeface="MS PGothic" charset="0"/>
                  <a:cs typeface="MS PGothic" charset="0"/>
                </a:defRPr>
              </a:lvl8pPr>
              <a:lvl9pPr marL="3886200" indent="-228600" eaLnBrk="0" fontAlgn="base" hangingPunct="0">
                <a:spcBef>
                  <a:spcPct val="0"/>
                </a:spcBef>
                <a:spcAft>
                  <a:spcPct val="0"/>
                </a:spcAft>
                <a:defRPr sz="3200">
                  <a:solidFill>
                    <a:srgbClr val="081F5B"/>
                  </a:solidFill>
                  <a:latin typeface="NewsGoth BT" charset="0"/>
                  <a:ea typeface="MS PGothic" charset="0"/>
                  <a:cs typeface="MS PGothic" charset="0"/>
                </a:defRPr>
              </a:lvl9pPr>
            </a:lstStyle>
            <a:p>
              <a:pPr algn="ctr">
                <a:lnSpc>
                  <a:spcPct val="85000"/>
                </a:lnSpc>
                <a:spcBef>
                  <a:spcPct val="50000"/>
                </a:spcBef>
              </a:pPr>
              <a:r>
                <a:rPr lang="en-US" sz="1200" b="1">
                  <a:solidFill>
                    <a:schemeClr val="bg1"/>
                  </a:solidFill>
                  <a:latin typeface="Calibri" charset="0"/>
                </a:rPr>
                <a:t/>
              </a:r>
              <a:br>
                <a:rPr lang="en-US" sz="1200" b="1">
                  <a:solidFill>
                    <a:schemeClr val="bg1"/>
                  </a:solidFill>
                  <a:latin typeface="Calibri" charset="0"/>
                </a:rPr>
              </a:br>
              <a:r>
                <a:rPr lang="en-US" sz="1200" b="1">
                  <a:solidFill>
                    <a:schemeClr val="bg1"/>
                  </a:solidFill>
                  <a:latin typeface="Calibri" charset="0"/>
                </a:rPr>
                <a:t> CA</a:t>
              </a:r>
            </a:p>
          </p:txBody>
        </p:sp>
        <p:sp>
          <p:nvSpPr>
            <p:cNvPr id="18538" name="Text - Arkansas"/>
            <p:cNvSpPr txBox="1">
              <a:spLocks noChangeArrowheads="1"/>
            </p:cNvSpPr>
            <p:nvPr/>
          </p:nvSpPr>
          <p:spPr bwMode="auto">
            <a:xfrm>
              <a:off x="4773613" y="3328219"/>
              <a:ext cx="692150" cy="249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sz="3200">
                  <a:solidFill>
                    <a:srgbClr val="081F5B"/>
                  </a:solidFill>
                  <a:latin typeface="NewsGoth BT" charset="0"/>
                  <a:ea typeface="MS PGothic" charset="0"/>
                  <a:cs typeface="MS PGothic" charset="0"/>
                </a:defRPr>
              </a:lvl1pPr>
              <a:lvl2pPr marL="742950" indent="-285750" eaLnBrk="0" hangingPunct="0">
                <a:defRPr sz="3200">
                  <a:solidFill>
                    <a:srgbClr val="081F5B"/>
                  </a:solidFill>
                  <a:latin typeface="NewsGoth BT" charset="0"/>
                  <a:ea typeface="MS PGothic" charset="0"/>
                  <a:cs typeface="MS PGothic" charset="0"/>
                </a:defRPr>
              </a:lvl2pPr>
              <a:lvl3pPr marL="1143000" indent="-228600" eaLnBrk="0" hangingPunct="0">
                <a:defRPr sz="3200">
                  <a:solidFill>
                    <a:srgbClr val="081F5B"/>
                  </a:solidFill>
                  <a:latin typeface="NewsGoth BT" charset="0"/>
                  <a:ea typeface="MS PGothic" charset="0"/>
                  <a:cs typeface="MS PGothic" charset="0"/>
                </a:defRPr>
              </a:lvl3pPr>
              <a:lvl4pPr marL="1600200" indent="-228600" eaLnBrk="0" hangingPunct="0">
                <a:defRPr sz="3200">
                  <a:solidFill>
                    <a:srgbClr val="081F5B"/>
                  </a:solidFill>
                  <a:latin typeface="NewsGoth BT" charset="0"/>
                  <a:ea typeface="MS PGothic" charset="0"/>
                  <a:cs typeface="MS PGothic" charset="0"/>
                </a:defRPr>
              </a:lvl4pPr>
              <a:lvl5pPr marL="2057400" indent="-228600" eaLnBrk="0" hangingPunct="0">
                <a:defRPr sz="3200">
                  <a:solidFill>
                    <a:srgbClr val="081F5B"/>
                  </a:solidFill>
                  <a:latin typeface="NewsGoth BT" charset="0"/>
                  <a:ea typeface="MS PGothic" charset="0"/>
                  <a:cs typeface="MS PGothic" charset="0"/>
                </a:defRPr>
              </a:lvl5pPr>
              <a:lvl6pPr marL="2514600" indent="-228600" eaLnBrk="0" fontAlgn="base" hangingPunct="0">
                <a:spcBef>
                  <a:spcPct val="0"/>
                </a:spcBef>
                <a:spcAft>
                  <a:spcPct val="0"/>
                </a:spcAft>
                <a:defRPr sz="3200">
                  <a:solidFill>
                    <a:srgbClr val="081F5B"/>
                  </a:solidFill>
                  <a:latin typeface="NewsGoth BT" charset="0"/>
                  <a:ea typeface="MS PGothic" charset="0"/>
                  <a:cs typeface="MS PGothic" charset="0"/>
                </a:defRPr>
              </a:lvl6pPr>
              <a:lvl7pPr marL="2971800" indent="-228600" eaLnBrk="0" fontAlgn="base" hangingPunct="0">
                <a:spcBef>
                  <a:spcPct val="0"/>
                </a:spcBef>
                <a:spcAft>
                  <a:spcPct val="0"/>
                </a:spcAft>
                <a:defRPr sz="3200">
                  <a:solidFill>
                    <a:srgbClr val="081F5B"/>
                  </a:solidFill>
                  <a:latin typeface="NewsGoth BT" charset="0"/>
                  <a:ea typeface="MS PGothic" charset="0"/>
                  <a:cs typeface="MS PGothic" charset="0"/>
                </a:defRPr>
              </a:lvl7pPr>
              <a:lvl8pPr marL="3429000" indent="-228600" eaLnBrk="0" fontAlgn="base" hangingPunct="0">
                <a:spcBef>
                  <a:spcPct val="0"/>
                </a:spcBef>
                <a:spcAft>
                  <a:spcPct val="0"/>
                </a:spcAft>
                <a:defRPr sz="3200">
                  <a:solidFill>
                    <a:srgbClr val="081F5B"/>
                  </a:solidFill>
                  <a:latin typeface="NewsGoth BT" charset="0"/>
                  <a:ea typeface="MS PGothic" charset="0"/>
                  <a:cs typeface="MS PGothic" charset="0"/>
                </a:defRPr>
              </a:lvl8pPr>
              <a:lvl9pPr marL="3886200" indent="-228600" eaLnBrk="0" fontAlgn="base" hangingPunct="0">
                <a:spcBef>
                  <a:spcPct val="0"/>
                </a:spcBef>
                <a:spcAft>
                  <a:spcPct val="0"/>
                </a:spcAft>
                <a:defRPr sz="3200">
                  <a:solidFill>
                    <a:srgbClr val="081F5B"/>
                  </a:solidFill>
                  <a:latin typeface="NewsGoth BT" charset="0"/>
                  <a:ea typeface="MS PGothic" charset="0"/>
                  <a:cs typeface="MS PGothic" charset="0"/>
                </a:defRPr>
              </a:lvl9pPr>
            </a:lstStyle>
            <a:p>
              <a:pPr algn="ctr">
                <a:lnSpc>
                  <a:spcPct val="85000"/>
                </a:lnSpc>
                <a:spcBef>
                  <a:spcPct val="50000"/>
                </a:spcBef>
              </a:pPr>
              <a:r>
                <a:rPr lang="en-US" sz="1200" b="1" dirty="0">
                  <a:solidFill>
                    <a:schemeClr val="bg1"/>
                  </a:solidFill>
                  <a:latin typeface="Calibri" charset="0"/>
                </a:rPr>
                <a:t> </a:t>
              </a:r>
              <a:r>
                <a:rPr lang="en-US" sz="1200" b="1" dirty="0" smtClean="0">
                  <a:solidFill>
                    <a:schemeClr val="bg1"/>
                  </a:solidFill>
                  <a:latin typeface="Calibri" charset="0"/>
                </a:rPr>
                <a:t>AR</a:t>
              </a:r>
              <a:endParaRPr lang="en-US" sz="1200" b="1" baseline="30000" dirty="0">
                <a:solidFill>
                  <a:schemeClr val="bg1"/>
                </a:solidFill>
                <a:latin typeface="Calibri" charset="0"/>
              </a:endParaRPr>
            </a:p>
          </p:txBody>
        </p:sp>
        <p:sp>
          <p:nvSpPr>
            <p:cNvPr id="18539" name="Text - Arizona"/>
            <p:cNvSpPr txBox="1">
              <a:spLocks noChangeArrowheads="1"/>
            </p:cNvSpPr>
            <p:nvPr/>
          </p:nvSpPr>
          <p:spPr bwMode="auto">
            <a:xfrm>
              <a:off x="1946276" y="3290119"/>
              <a:ext cx="12192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sz="3200">
                  <a:solidFill>
                    <a:srgbClr val="081F5B"/>
                  </a:solidFill>
                  <a:latin typeface="NewsGoth BT" charset="0"/>
                  <a:ea typeface="MS PGothic" charset="0"/>
                  <a:cs typeface="MS PGothic" charset="0"/>
                </a:defRPr>
              </a:lvl1pPr>
              <a:lvl2pPr marL="742950" indent="-285750" eaLnBrk="0" hangingPunct="0">
                <a:defRPr sz="3200">
                  <a:solidFill>
                    <a:srgbClr val="081F5B"/>
                  </a:solidFill>
                  <a:latin typeface="NewsGoth BT" charset="0"/>
                  <a:ea typeface="MS PGothic" charset="0"/>
                  <a:cs typeface="MS PGothic" charset="0"/>
                </a:defRPr>
              </a:lvl2pPr>
              <a:lvl3pPr marL="1143000" indent="-228600" eaLnBrk="0" hangingPunct="0">
                <a:defRPr sz="3200">
                  <a:solidFill>
                    <a:srgbClr val="081F5B"/>
                  </a:solidFill>
                  <a:latin typeface="NewsGoth BT" charset="0"/>
                  <a:ea typeface="MS PGothic" charset="0"/>
                  <a:cs typeface="MS PGothic" charset="0"/>
                </a:defRPr>
              </a:lvl3pPr>
              <a:lvl4pPr marL="1600200" indent="-228600" eaLnBrk="0" hangingPunct="0">
                <a:defRPr sz="3200">
                  <a:solidFill>
                    <a:srgbClr val="081F5B"/>
                  </a:solidFill>
                  <a:latin typeface="NewsGoth BT" charset="0"/>
                  <a:ea typeface="MS PGothic" charset="0"/>
                  <a:cs typeface="MS PGothic" charset="0"/>
                </a:defRPr>
              </a:lvl4pPr>
              <a:lvl5pPr marL="2057400" indent="-228600" eaLnBrk="0" hangingPunct="0">
                <a:defRPr sz="3200">
                  <a:solidFill>
                    <a:srgbClr val="081F5B"/>
                  </a:solidFill>
                  <a:latin typeface="NewsGoth BT" charset="0"/>
                  <a:ea typeface="MS PGothic" charset="0"/>
                  <a:cs typeface="MS PGothic" charset="0"/>
                </a:defRPr>
              </a:lvl5pPr>
              <a:lvl6pPr marL="2514600" indent="-228600" eaLnBrk="0" fontAlgn="base" hangingPunct="0">
                <a:spcBef>
                  <a:spcPct val="0"/>
                </a:spcBef>
                <a:spcAft>
                  <a:spcPct val="0"/>
                </a:spcAft>
                <a:defRPr sz="3200">
                  <a:solidFill>
                    <a:srgbClr val="081F5B"/>
                  </a:solidFill>
                  <a:latin typeface="NewsGoth BT" charset="0"/>
                  <a:ea typeface="MS PGothic" charset="0"/>
                  <a:cs typeface="MS PGothic" charset="0"/>
                </a:defRPr>
              </a:lvl6pPr>
              <a:lvl7pPr marL="2971800" indent="-228600" eaLnBrk="0" fontAlgn="base" hangingPunct="0">
                <a:spcBef>
                  <a:spcPct val="0"/>
                </a:spcBef>
                <a:spcAft>
                  <a:spcPct val="0"/>
                </a:spcAft>
                <a:defRPr sz="3200">
                  <a:solidFill>
                    <a:srgbClr val="081F5B"/>
                  </a:solidFill>
                  <a:latin typeface="NewsGoth BT" charset="0"/>
                  <a:ea typeface="MS PGothic" charset="0"/>
                  <a:cs typeface="MS PGothic" charset="0"/>
                </a:defRPr>
              </a:lvl7pPr>
              <a:lvl8pPr marL="3429000" indent="-228600" eaLnBrk="0" fontAlgn="base" hangingPunct="0">
                <a:spcBef>
                  <a:spcPct val="0"/>
                </a:spcBef>
                <a:spcAft>
                  <a:spcPct val="0"/>
                </a:spcAft>
                <a:defRPr sz="3200">
                  <a:solidFill>
                    <a:srgbClr val="081F5B"/>
                  </a:solidFill>
                  <a:latin typeface="NewsGoth BT" charset="0"/>
                  <a:ea typeface="MS PGothic" charset="0"/>
                  <a:cs typeface="MS PGothic" charset="0"/>
                </a:defRPr>
              </a:lvl8pPr>
              <a:lvl9pPr marL="3886200" indent="-228600" eaLnBrk="0" fontAlgn="base" hangingPunct="0">
                <a:spcBef>
                  <a:spcPct val="0"/>
                </a:spcBef>
                <a:spcAft>
                  <a:spcPct val="0"/>
                </a:spcAft>
                <a:defRPr sz="3200">
                  <a:solidFill>
                    <a:srgbClr val="081F5B"/>
                  </a:solidFill>
                  <a:latin typeface="NewsGoth BT" charset="0"/>
                  <a:ea typeface="MS PGothic" charset="0"/>
                  <a:cs typeface="MS PGothic" charset="0"/>
                </a:defRPr>
              </a:lvl9pPr>
            </a:lstStyle>
            <a:p>
              <a:pPr algn="ctr">
                <a:lnSpc>
                  <a:spcPct val="65000"/>
                </a:lnSpc>
                <a:spcBef>
                  <a:spcPct val="50000"/>
                </a:spcBef>
              </a:pPr>
              <a:r>
                <a:rPr lang="en-US" sz="1200" b="1">
                  <a:solidFill>
                    <a:schemeClr val="bg1"/>
                  </a:solidFill>
                  <a:latin typeface="Calibri" charset="0"/>
                </a:rPr>
                <a:t/>
              </a:r>
              <a:br>
                <a:rPr lang="en-US" sz="1200" b="1">
                  <a:solidFill>
                    <a:schemeClr val="bg1"/>
                  </a:solidFill>
                  <a:latin typeface="Calibri" charset="0"/>
                </a:rPr>
              </a:br>
              <a:r>
                <a:rPr lang="en-US" sz="1200" b="1">
                  <a:solidFill>
                    <a:schemeClr val="bg1"/>
                  </a:solidFill>
                  <a:latin typeface="Calibri" charset="0"/>
                </a:rPr>
                <a:t>AZ</a:t>
              </a:r>
            </a:p>
          </p:txBody>
        </p:sp>
        <p:sp>
          <p:nvSpPr>
            <p:cNvPr id="18540" name="Text - Alaska"/>
            <p:cNvSpPr txBox="1">
              <a:spLocks noChangeArrowheads="1"/>
            </p:cNvSpPr>
            <p:nvPr/>
          </p:nvSpPr>
          <p:spPr bwMode="auto">
            <a:xfrm>
              <a:off x="917576" y="3834631"/>
              <a:ext cx="1219200" cy="410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spAutoFit/>
            </a:bodyPr>
            <a:lstStyle>
              <a:lvl1pPr eaLnBrk="0" hangingPunct="0">
                <a:defRPr sz="3200">
                  <a:solidFill>
                    <a:srgbClr val="081F5B"/>
                  </a:solidFill>
                  <a:latin typeface="NewsGoth BT" charset="0"/>
                  <a:ea typeface="MS PGothic" charset="0"/>
                  <a:cs typeface="MS PGothic" charset="0"/>
                </a:defRPr>
              </a:lvl1pPr>
              <a:lvl2pPr marL="742950" indent="-285750" eaLnBrk="0" hangingPunct="0">
                <a:defRPr sz="3200">
                  <a:solidFill>
                    <a:srgbClr val="081F5B"/>
                  </a:solidFill>
                  <a:latin typeface="NewsGoth BT" charset="0"/>
                  <a:ea typeface="MS PGothic" charset="0"/>
                  <a:cs typeface="MS PGothic" charset="0"/>
                </a:defRPr>
              </a:lvl2pPr>
              <a:lvl3pPr marL="1143000" indent="-228600" eaLnBrk="0" hangingPunct="0">
                <a:defRPr sz="3200">
                  <a:solidFill>
                    <a:srgbClr val="081F5B"/>
                  </a:solidFill>
                  <a:latin typeface="NewsGoth BT" charset="0"/>
                  <a:ea typeface="MS PGothic" charset="0"/>
                  <a:cs typeface="MS PGothic" charset="0"/>
                </a:defRPr>
              </a:lvl3pPr>
              <a:lvl4pPr marL="1600200" indent="-228600" eaLnBrk="0" hangingPunct="0">
                <a:defRPr sz="3200">
                  <a:solidFill>
                    <a:srgbClr val="081F5B"/>
                  </a:solidFill>
                  <a:latin typeface="NewsGoth BT" charset="0"/>
                  <a:ea typeface="MS PGothic" charset="0"/>
                  <a:cs typeface="MS PGothic" charset="0"/>
                </a:defRPr>
              </a:lvl4pPr>
              <a:lvl5pPr marL="2057400" indent="-228600" eaLnBrk="0" hangingPunct="0">
                <a:defRPr sz="3200">
                  <a:solidFill>
                    <a:srgbClr val="081F5B"/>
                  </a:solidFill>
                  <a:latin typeface="NewsGoth BT" charset="0"/>
                  <a:ea typeface="MS PGothic" charset="0"/>
                  <a:cs typeface="MS PGothic" charset="0"/>
                </a:defRPr>
              </a:lvl5pPr>
              <a:lvl6pPr marL="2514600" indent="-228600" eaLnBrk="0" fontAlgn="base" hangingPunct="0">
                <a:spcBef>
                  <a:spcPct val="0"/>
                </a:spcBef>
                <a:spcAft>
                  <a:spcPct val="0"/>
                </a:spcAft>
                <a:defRPr sz="3200">
                  <a:solidFill>
                    <a:srgbClr val="081F5B"/>
                  </a:solidFill>
                  <a:latin typeface="NewsGoth BT" charset="0"/>
                  <a:ea typeface="MS PGothic" charset="0"/>
                  <a:cs typeface="MS PGothic" charset="0"/>
                </a:defRPr>
              </a:lvl6pPr>
              <a:lvl7pPr marL="2971800" indent="-228600" eaLnBrk="0" fontAlgn="base" hangingPunct="0">
                <a:spcBef>
                  <a:spcPct val="0"/>
                </a:spcBef>
                <a:spcAft>
                  <a:spcPct val="0"/>
                </a:spcAft>
                <a:defRPr sz="3200">
                  <a:solidFill>
                    <a:srgbClr val="081F5B"/>
                  </a:solidFill>
                  <a:latin typeface="NewsGoth BT" charset="0"/>
                  <a:ea typeface="MS PGothic" charset="0"/>
                  <a:cs typeface="MS PGothic" charset="0"/>
                </a:defRPr>
              </a:lvl7pPr>
              <a:lvl8pPr marL="3429000" indent="-228600" eaLnBrk="0" fontAlgn="base" hangingPunct="0">
                <a:spcBef>
                  <a:spcPct val="0"/>
                </a:spcBef>
                <a:spcAft>
                  <a:spcPct val="0"/>
                </a:spcAft>
                <a:defRPr sz="3200">
                  <a:solidFill>
                    <a:srgbClr val="081F5B"/>
                  </a:solidFill>
                  <a:latin typeface="NewsGoth BT" charset="0"/>
                  <a:ea typeface="MS PGothic" charset="0"/>
                  <a:cs typeface="MS PGothic" charset="0"/>
                </a:defRPr>
              </a:lvl8pPr>
              <a:lvl9pPr marL="3886200" indent="-228600" eaLnBrk="0" fontAlgn="base" hangingPunct="0">
                <a:spcBef>
                  <a:spcPct val="0"/>
                </a:spcBef>
                <a:spcAft>
                  <a:spcPct val="0"/>
                </a:spcAft>
                <a:defRPr sz="3200">
                  <a:solidFill>
                    <a:srgbClr val="081F5B"/>
                  </a:solidFill>
                  <a:latin typeface="NewsGoth BT" charset="0"/>
                  <a:ea typeface="MS PGothic" charset="0"/>
                  <a:cs typeface="MS PGothic" charset="0"/>
                </a:defRPr>
              </a:lvl9pPr>
            </a:lstStyle>
            <a:p>
              <a:pPr algn="ctr">
                <a:lnSpc>
                  <a:spcPct val="85000"/>
                </a:lnSpc>
                <a:spcBef>
                  <a:spcPct val="50000"/>
                </a:spcBef>
              </a:pPr>
              <a:r>
                <a:rPr lang="en-US" sz="1200" b="1">
                  <a:latin typeface="Calibri" charset="0"/>
                </a:rPr>
                <a:t/>
              </a:r>
              <a:br>
                <a:rPr lang="en-US" sz="1200" b="1">
                  <a:latin typeface="Calibri" charset="0"/>
                </a:rPr>
              </a:br>
              <a:r>
                <a:rPr lang="en-US" sz="1200" b="1">
                  <a:solidFill>
                    <a:srgbClr val="FFFFFF"/>
                  </a:solidFill>
                  <a:latin typeface="Calibri" charset="0"/>
                </a:rPr>
                <a:t>AK</a:t>
              </a:r>
            </a:p>
          </p:txBody>
        </p:sp>
        <p:sp>
          <p:nvSpPr>
            <p:cNvPr id="106" name="Text - Alabama"/>
            <p:cNvSpPr txBox="1">
              <a:spLocks noChangeArrowheads="1"/>
            </p:cNvSpPr>
            <p:nvPr/>
          </p:nvSpPr>
          <p:spPr bwMode="auto">
            <a:xfrm>
              <a:off x="5572126" y="3621906"/>
              <a:ext cx="692150" cy="249238"/>
            </a:xfrm>
            <a:prstGeom prst="rect">
              <a:avLst/>
            </a:prstGeom>
            <a:noFill/>
            <a:ln w="9525">
              <a:noFill/>
              <a:miter lim="800000"/>
              <a:headEnd/>
              <a:tailEnd/>
            </a:ln>
          </p:spPr>
          <p:txBody>
            <a:bodyPr lIns="91429" tIns="45714" rIns="91429" bIns="45714">
              <a:spAutoFit/>
            </a:bodyPr>
            <a:lstStyle/>
            <a:p>
              <a:pPr algn="ctr" eaLnBrk="0" hangingPunct="0">
                <a:lnSpc>
                  <a:spcPct val="85000"/>
                </a:lnSpc>
                <a:spcBef>
                  <a:spcPct val="50000"/>
                </a:spcBef>
                <a:defRPr/>
              </a:pPr>
              <a:r>
                <a:rPr lang="en-US" sz="1200" b="1" dirty="0">
                  <a:latin typeface="+mj-lt"/>
                  <a:cs typeface="Times New Roman" charset="0"/>
                </a:rPr>
                <a:t> AL</a:t>
              </a:r>
            </a:p>
          </p:txBody>
        </p:sp>
        <p:sp>
          <p:nvSpPr>
            <p:cNvPr id="107" name="Line - Vermont"/>
            <p:cNvSpPr>
              <a:spLocks noChangeShapeType="1"/>
            </p:cNvSpPr>
            <p:nvPr/>
          </p:nvSpPr>
          <p:spPr bwMode="auto">
            <a:xfrm>
              <a:off x="7043738" y="1356544"/>
              <a:ext cx="207963" cy="133350"/>
            </a:xfrm>
            <a:prstGeom prst="line">
              <a:avLst/>
            </a:prstGeom>
            <a:noFill/>
            <a:ln w="9525">
              <a:solidFill>
                <a:schemeClr val="tx1"/>
              </a:solidFill>
              <a:round/>
              <a:headEnd/>
              <a:tailEnd/>
            </a:ln>
          </p:spPr>
          <p:txBody>
            <a:bodyPr/>
            <a:lstStyle/>
            <a:p>
              <a:pPr>
                <a:defRPr/>
              </a:pPr>
              <a:endParaRPr lang="en-US" sz="1200" b="1">
                <a:latin typeface="+mj-lt"/>
              </a:endParaRPr>
            </a:p>
          </p:txBody>
        </p:sp>
        <p:sp>
          <p:nvSpPr>
            <p:cNvPr id="108" name="Line - Rhode Island"/>
            <p:cNvSpPr>
              <a:spLocks noChangeShapeType="1"/>
            </p:cNvSpPr>
            <p:nvPr/>
          </p:nvSpPr>
          <p:spPr bwMode="auto">
            <a:xfrm>
              <a:off x="7583488" y="1989956"/>
              <a:ext cx="266700" cy="50800"/>
            </a:xfrm>
            <a:prstGeom prst="line">
              <a:avLst/>
            </a:prstGeom>
            <a:noFill/>
            <a:ln w="9525">
              <a:solidFill>
                <a:schemeClr val="tx1"/>
              </a:solidFill>
              <a:round/>
              <a:headEnd/>
              <a:tailEnd/>
            </a:ln>
          </p:spPr>
          <p:txBody>
            <a:bodyPr/>
            <a:lstStyle/>
            <a:p>
              <a:pPr>
                <a:defRPr/>
              </a:pPr>
              <a:endParaRPr lang="en-US" sz="1200" b="1">
                <a:latin typeface="+mj-lt"/>
              </a:endParaRPr>
            </a:p>
          </p:txBody>
        </p:sp>
        <p:sp>
          <p:nvSpPr>
            <p:cNvPr id="109" name="Line - New Jersey"/>
            <p:cNvSpPr>
              <a:spLocks noChangeShapeType="1"/>
            </p:cNvSpPr>
            <p:nvPr/>
          </p:nvSpPr>
          <p:spPr bwMode="auto">
            <a:xfrm flipV="1">
              <a:off x="7269163" y="2291581"/>
              <a:ext cx="263525" cy="0"/>
            </a:xfrm>
            <a:prstGeom prst="line">
              <a:avLst/>
            </a:prstGeom>
            <a:noFill/>
            <a:ln w="9525">
              <a:solidFill>
                <a:schemeClr val="tx1"/>
              </a:solidFill>
              <a:round/>
              <a:headEnd/>
              <a:tailEnd/>
            </a:ln>
          </p:spPr>
          <p:txBody>
            <a:bodyPr/>
            <a:lstStyle/>
            <a:p>
              <a:pPr>
                <a:defRPr/>
              </a:pPr>
              <a:endParaRPr lang="en-US" sz="1200" b="1">
                <a:latin typeface="+mj-lt"/>
              </a:endParaRPr>
            </a:p>
          </p:txBody>
        </p:sp>
        <p:sp>
          <p:nvSpPr>
            <p:cNvPr id="110" name="Line - New Hampshire"/>
            <p:cNvSpPr>
              <a:spLocks noChangeShapeType="1"/>
            </p:cNvSpPr>
            <p:nvPr/>
          </p:nvSpPr>
          <p:spPr bwMode="auto">
            <a:xfrm flipV="1">
              <a:off x="7416801" y="1628006"/>
              <a:ext cx="360362" cy="66675"/>
            </a:xfrm>
            <a:prstGeom prst="line">
              <a:avLst/>
            </a:prstGeom>
            <a:noFill/>
            <a:ln w="9525">
              <a:solidFill>
                <a:schemeClr val="tx1"/>
              </a:solidFill>
              <a:round/>
              <a:headEnd/>
              <a:tailEnd/>
            </a:ln>
          </p:spPr>
          <p:txBody>
            <a:bodyPr/>
            <a:lstStyle/>
            <a:p>
              <a:pPr>
                <a:defRPr/>
              </a:pPr>
              <a:endParaRPr lang="en-US" sz="1200" b="1">
                <a:latin typeface="+mj-lt"/>
              </a:endParaRPr>
            </a:p>
          </p:txBody>
        </p:sp>
        <p:sp>
          <p:nvSpPr>
            <p:cNvPr id="111" name="Line - Massachusetts"/>
            <p:cNvSpPr>
              <a:spLocks noChangeShapeType="1"/>
            </p:cNvSpPr>
            <p:nvPr/>
          </p:nvSpPr>
          <p:spPr bwMode="auto">
            <a:xfrm flipV="1">
              <a:off x="7554913" y="1834381"/>
              <a:ext cx="415925" cy="0"/>
            </a:xfrm>
            <a:prstGeom prst="line">
              <a:avLst/>
            </a:prstGeom>
            <a:noFill/>
            <a:ln w="9525">
              <a:solidFill>
                <a:schemeClr val="tx1"/>
              </a:solidFill>
              <a:round/>
              <a:headEnd/>
              <a:tailEnd/>
            </a:ln>
          </p:spPr>
          <p:txBody>
            <a:bodyPr/>
            <a:lstStyle/>
            <a:p>
              <a:pPr>
                <a:defRPr/>
              </a:pPr>
              <a:endParaRPr lang="en-US" sz="1200" b="1">
                <a:latin typeface="+mj-lt"/>
              </a:endParaRPr>
            </a:p>
          </p:txBody>
        </p:sp>
        <p:sp>
          <p:nvSpPr>
            <p:cNvPr id="112" name="Line - Maryland"/>
            <p:cNvSpPr>
              <a:spLocks noChangeShapeType="1"/>
            </p:cNvSpPr>
            <p:nvPr/>
          </p:nvSpPr>
          <p:spPr bwMode="auto">
            <a:xfrm flipV="1">
              <a:off x="7227888" y="2624956"/>
              <a:ext cx="263525" cy="0"/>
            </a:xfrm>
            <a:prstGeom prst="line">
              <a:avLst/>
            </a:prstGeom>
            <a:noFill/>
            <a:ln w="9525">
              <a:solidFill>
                <a:schemeClr val="tx1"/>
              </a:solidFill>
              <a:round/>
              <a:headEnd/>
              <a:tailEnd/>
            </a:ln>
          </p:spPr>
          <p:txBody>
            <a:bodyPr/>
            <a:lstStyle/>
            <a:p>
              <a:pPr>
                <a:defRPr/>
              </a:pPr>
              <a:endParaRPr lang="en-US" sz="1200" b="1">
                <a:latin typeface="+mj-lt"/>
              </a:endParaRPr>
            </a:p>
          </p:txBody>
        </p:sp>
        <p:sp>
          <p:nvSpPr>
            <p:cNvPr id="113" name="Line - Hawaii"/>
            <p:cNvSpPr>
              <a:spLocks noChangeShapeType="1"/>
            </p:cNvSpPr>
            <p:nvPr/>
          </p:nvSpPr>
          <p:spPr bwMode="auto">
            <a:xfrm flipH="1" flipV="1">
              <a:off x="2690813" y="4455344"/>
              <a:ext cx="268288" cy="66675"/>
            </a:xfrm>
            <a:prstGeom prst="line">
              <a:avLst/>
            </a:prstGeom>
            <a:noFill/>
            <a:ln w="9525">
              <a:solidFill>
                <a:schemeClr val="tx1"/>
              </a:solidFill>
              <a:round/>
              <a:headEnd/>
              <a:tailEnd/>
            </a:ln>
          </p:spPr>
          <p:txBody>
            <a:bodyPr/>
            <a:lstStyle/>
            <a:p>
              <a:pPr>
                <a:defRPr/>
              </a:pPr>
              <a:endParaRPr lang="en-US" sz="1200" b="1">
                <a:latin typeface="+mj-lt"/>
              </a:endParaRPr>
            </a:p>
          </p:txBody>
        </p:sp>
        <p:sp>
          <p:nvSpPr>
            <p:cNvPr id="114" name="Line - District of Columbia"/>
            <p:cNvSpPr>
              <a:spLocks noChangeShapeType="1"/>
            </p:cNvSpPr>
            <p:nvPr/>
          </p:nvSpPr>
          <p:spPr bwMode="auto">
            <a:xfrm flipH="1" flipV="1">
              <a:off x="6999288" y="2605906"/>
              <a:ext cx="441325" cy="247650"/>
            </a:xfrm>
            <a:prstGeom prst="line">
              <a:avLst/>
            </a:prstGeom>
            <a:noFill/>
            <a:ln w="9525">
              <a:solidFill>
                <a:schemeClr val="tx1"/>
              </a:solidFill>
              <a:round/>
              <a:headEnd/>
              <a:tailEnd/>
            </a:ln>
          </p:spPr>
          <p:txBody>
            <a:bodyPr/>
            <a:lstStyle/>
            <a:p>
              <a:pPr>
                <a:defRPr/>
              </a:pPr>
              <a:endParaRPr lang="en-US" sz="1200" b="1">
                <a:latin typeface="+mj-lt"/>
              </a:endParaRPr>
            </a:p>
          </p:txBody>
        </p:sp>
        <p:sp>
          <p:nvSpPr>
            <p:cNvPr id="115" name="Line - Delaware"/>
            <p:cNvSpPr>
              <a:spLocks noChangeShapeType="1"/>
            </p:cNvSpPr>
            <p:nvPr/>
          </p:nvSpPr>
          <p:spPr bwMode="auto">
            <a:xfrm flipV="1">
              <a:off x="7221538" y="2520181"/>
              <a:ext cx="263525" cy="0"/>
            </a:xfrm>
            <a:prstGeom prst="line">
              <a:avLst/>
            </a:prstGeom>
            <a:noFill/>
            <a:ln w="9525">
              <a:solidFill>
                <a:schemeClr val="tx1"/>
              </a:solidFill>
              <a:round/>
              <a:headEnd/>
              <a:tailEnd/>
            </a:ln>
          </p:spPr>
          <p:txBody>
            <a:bodyPr/>
            <a:lstStyle/>
            <a:p>
              <a:pPr>
                <a:defRPr/>
              </a:pPr>
              <a:endParaRPr lang="en-US" sz="1200" b="1">
                <a:latin typeface="+mj-lt"/>
              </a:endParaRPr>
            </a:p>
          </p:txBody>
        </p:sp>
        <p:sp>
          <p:nvSpPr>
            <p:cNvPr id="116" name="Line - Connecticut"/>
            <p:cNvSpPr>
              <a:spLocks noChangeShapeType="1"/>
            </p:cNvSpPr>
            <p:nvPr/>
          </p:nvSpPr>
          <p:spPr bwMode="auto">
            <a:xfrm>
              <a:off x="7407276" y="2002656"/>
              <a:ext cx="217487" cy="95250"/>
            </a:xfrm>
            <a:prstGeom prst="line">
              <a:avLst/>
            </a:prstGeom>
            <a:noFill/>
            <a:ln w="9525">
              <a:solidFill>
                <a:schemeClr val="tx1"/>
              </a:solidFill>
              <a:round/>
              <a:headEnd/>
              <a:tailEnd/>
            </a:ln>
          </p:spPr>
          <p:txBody>
            <a:bodyPr/>
            <a:lstStyle/>
            <a:p>
              <a:pPr>
                <a:defRPr/>
              </a:pPr>
              <a:endParaRPr lang="en-US" sz="1200" b="1">
                <a:latin typeface="+mj-lt"/>
              </a:endParaRPr>
            </a:p>
          </p:txBody>
        </p:sp>
      </p:grpSp>
      <p:sp>
        <p:nvSpPr>
          <p:cNvPr id="18436" name="Rectangle 131"/>
          <p:cNvSpPr>
            <a:spLocks noChangeArrowheads="1"/>
          </p:cNvSpPr>
          <p:nvPr/>
        </p:nvSpPr>
        <p:spPr bwMode="auto">
          <a:xfrm>
            <a:off x="4316413" y="5181600"/>
            <a:ext cx="152400" cy="152400"/>
          </a:xfrm>
          <a:prstGeom prst="rect">
            <a:avLst/>
          </a:prstGeom>
          <a:solidFill>
            <a:schemeClr val="tx2">
              <a:lumMod val="75000"/>
              <a:lumOff val="25000"/>
            </a:schemeClr>
          </a:solidFill>
          <a:ln w="19050">
            <a:solidFill>
              <a:srgbClr val="000000"/>
            </a:solidFill>
            <a:miter lim="800000"/>
            <a:headEnd/>
            <a:tailEnd/>
          </a:ln>
        </p:spPr>
        <p:txBody>
          <a:bodyPr wrap="none" anchor="ctr"/>
          <a:lstStyle/>
          <a:p>
            <a:endParaRPr lang="en-US" sz="1100" b="1">
              <a:solidFill>
                <a:srgbClr val="000000"/>
              </a:solidFill>
              <a:latin typeface="Calibri" charset="0"/>
            </a:endParaRPr>
          </a:p>
        </p:txBody>
      </p:sp>
      <p:sp>
        <p:nvSpPr>
          <p:cNvPr id="18437" name="Rectangle 134"/>
          <p:cNvSpPr>
            <a:spLocks noChangeArrowheads="1"/>
          </p:cNvSpPr>
          <p:nvPr/>
        </p:nvSpPr>
        <p:spPr bwMode="auto">
          <a:xfrm>
            <a:off x="4321175" y="5486400"/>
            <a:ext cx="152400" cy="152400"/>
          </a:xfrm>
          <a:prstGeom prst="rect">
            <a:avLst/>
          </a:prstGeom>
          <a:solidFill>
            <a:schemeClr val="bg2"/>
          </a:solidFill>
          <a:ln w="19050">
            <a:solidFill>
              <a:schemeClr val="tx1"/>
            </a:solidFill>
            <a:miter lim="800000"/>
            <a:headEnd/>
            <a:tailEnd/>
          </a:ln>
        </p:spPr>
        <p:txBody>
          <a:bodyPr wrap="none" anchor="ctr"/>
          <a:lstStyle/>
          <a:p>
            <a:endParaRPr lang="en-US" b="1">
              <a:solidFill>
                <a:srgbClr val="000000"/>
              </a:solidFill>
              <a:latin typeface="Calibri" charset="0"/>
            </a:endParaRPr>
          </a:p>
        </p:txBody>
      </p:sp>
      <p:sp>
        <p:nvSpPr>
          <p:cNvPr id="136" name="Text Box 135"/>
          <p:cNvSpPr txBox="1">
            <a:spLocks noChangeArrowheads="1"/>
          </p:cNvSpPr>
          <p:nvPr/>
        </p:nvSpPr>
        <p:spPr bwMode="auto">
          <a:xfrm>
            <a:off x="4525963" y="5118100"/>
            <a:ext cx="2564741" cy="292388"/>
          </a:xfrm>
          <a:prstGeom prst="rect">
            <a:avLst/>
          </a:prstGeom>
          <a:noFill/>
          <a:ln w="9525">
            <a:noFill/>
            <a:miter lim="800000"/>
            <a:headEnd/>
            <a:tailEnd/>
          </a:ln>
          <a:effectLst/>
        </p:spPr>
        <p:txBody>
          <a:bodyPr wrap="none">
            <a:spAutoFit/>
          </a:bodyPr>
          <a:lstStyle/>
          <a:p>
            <a:pPr>
              <a:defRPr/>
            </a:pPr>
            <a:r>
              <a:rPr lang="en-US" sz="1300" b="1" dirty="0" smtClean="0">
                <a:solidFill>
                  <a:srgbClr val="000000"/>
                </a:solidFill>
                <a:latin typeface="+mj-lt"/>
                <a:cs typeface="Calibri" pitchFamily="34" charset="0"/>
              </a:rPr>
              <a:t>Expansion (32 States including DC)</a:t>
            </a:r>
            <a:endParaRPr lang="en-US" sz="1300" b="1" dirty="0">
              <a:solidFill>
                <a:srgbClr val="000000"/>
              </a:solidFill>
              <a:latin typeface="+mj-lt"/>
              <a:cs typeface="Calibri" pitchFamily="34" charset="0"/>
            </a:endParaRPr>
          </a:p>
        </p:txBody>
      </p:sp>
      <p:sp>
        <p:nvSpPr>
          <p:cNvPr id="139" name="Text Box 135"/>
          <p:cNvSpPr txBox="1">
            <a:spLocks noChangeArrowheads="1"/>
          </p:cNvSpPr>
          <p:nvPr/>
        </p:nvSpPr>
        <p:spPr bwMode="auto">
          <a:xfrm>
            <a:off x="4530725" y="5410200"/>
            <a:ext cx="2002087" cy="292388"/>
          </a:xfrm>
          <a:prstGeom prst="rect">
            <a:avLst/>
          </a:prstGeom>
          <a:noFill/>
          <a:ln w="9525">
            <a:noFill/>
            <a:miter lim="800000"/>
            <a:headEnd/>
            <a:tailEnd/>
          </a:ln>
          <a:effectLst/>
        </p:spPr>
        <p:txBody>
          <a:bodyPr wrap="none">
            <a:spAutoFit/>
          </a:bodyPr>
          <a:lstStyle/>
          <a:p>
            <a:pPr>
              <a:defRPr/>
            </a:pPr>
            <a:r>
              <a:rPr lang="en-US" sz="1300" b="1" dirty="0" smtClean="0">
                <a:solidFill>
                  <a:srgbClr val="000000"/>
                </a:solidFill>
                <a:latin typeface="+mj-lt"/>
                <a:cs typeface="Calibri" pitchFamily="34" charset="0"/>
              </a:rPr>
              <a:t>Non-Expansion (19 </a:t>
            </a:r>
            <a:r>
              <a:rPr lang="en-US" sz="1300" b="1" dirty="0">
                <a:solidFill>
                  <a:srgbClr val="000000"/>
                </a:solidFill>
                <a:latin typeface="+mj-lt"/>
                <a:cs typeface="Calibri" pitchFamily="34" charset="0"/>
              </a:rPr>
              <a:t>States)</a:t>
            </a:r>
          </a:p>
        </p:txBody>
      </p:sp>
      <p:sp>
        <p:nvSpPr>
          <p:cNvPr id="2" name="TextBox 1"/>
          <p:cNvSpPr txBox="1"/>
          <p:nvPr/>
        </p:nvSpPr>
        <p:spPr>
          <a:xfrm>
            <a:off x="7010400" y="3302000"/>
            <a:ext cx="1981200" cy="1077218"/>
          </a:xfrm>
          <a:prstGeom prst="rect">
            <a:avLst/>
          </a:prstGeom>
          <a:noFill/>
        </p:spPr>
        <p:txBody>
          <a:bodyPr wrap="square" rtlCol="0">
            <a:spAutoFit/>
          </a:bodyPr>
          <a:lstStyle/>
          <a:p>
            <a:r>
              <a:rPr lang="en-US" sz="1600" u="sng" dirty="0" smtClean="0">
                <a:latin typeface="Cambria" charset="0"/>
                <a:ea typeface="Cambria" charset="0"/>
                <a:cs typeface="Cambria" charset="0"/>
              </a:rPr>
              <a:t>Expansion Timeline</a:t>
            </a:r>
            <a:endParaRPr lang="en-US" sz="1600" u="sng" dirty="0">
              <a:latin typeface="Cambria" charset="0"/>
              <a:ea typeface="Cambria" charset="0"/>
              <a:cs typeface="Cambria" charset="0"/>
            </a:endParaRPr>
          </a:p>
          <a:p>
            <a:r>
              <a:rPr lang="en-US" sz="1600" dirty="0" smtClean="0">
                <a:latin typeface="Cambria" charset="0"/>
                <a:ea typeface="Cambria" charset="0"/>
                <a:cs typeface="Cambria" charset="0"/>
              </a:rPr>
              <a:t>  2014: 27 states</a:t>
            </a:r>
          </a:p>
          <a:p>
            <a:r>
              <a:rPr lang="en-US" sz="1600" dirty="0" smtClean="0">
                <a:latin typeface="Cambria" charset="0"/>
                <a:ea typeface="Cambria" charset="0"/>
                <a:cs typeface="Cambria" charset="0"/>
              </a:rPr>
              <a:t>  2015: 31 states</a:t>
            </a:r>
          </a:p>
          <a:p>
            <a:r>
              <a:rPr lang="en-US" sz="1600" dirty="0" smtClean="0">
                <a:latin typeface="Cambria" charset="0"/>
                <a:ea typeface="Cambria" charset="0"/>
                <a:cs typeface="Cambria" charset="0"/>
              </a:rPr>
              <a:t>  2016: 32 states</a:t>
            </a:r>
            <a:endParaRPr lang="en-US" sz="1600" dirty="0">
              <a:latin typeface="Cambria" charset="0"/>
              <a:ea typeface="Cambria" charset="0"/>
              <a:cs typeface="Cambria"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Cambria" charset="0"/>
                <a:ea typeface="Cambria" charset="0"/>
                <a:cs typeface="Cambria" charset="0"/>
              </a:rPr>
              <a:t>results</a:t>
            </a:r>
            <a:endParaRPr lang="en-US" dirty="0">
              <a:latin typeface="Cambria" charset="0"/>
              <a:ea typeface="Cambria" charset="0"/>
              <a:cs typeface="Cambria" charset="0"/>
            </a:endParaRP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954962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smtClean="0">
                <a:latin typeface="Cambria" charset="0"/>
                <a:ea typeface="Cambria" charset="0"/>
                <a:cs typeface="Cambria" charset="0"/>
              </a:rPr>
              <a:t>Results: Medicaid Revenues</a:t>
            </a:r>
            <a:endParaRPr lang="en-US" sz="3200" b="1" dirty="0">
              <a:latin typeface="Cambria" charset="0"/>
              <a:ea typeface="Cambria" charset="0"/>
              <a:cs typeface="Cambria"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835910201"/>
              </p:ext>
            </p:extLst>
          </p:nvPr>
        </p:nvGraphicFramePr>
        <p:xfrm>
          <a:off x="457200" y="1140937"/>
          <a:ext cx="7848599" cy="4345463"/>
        </p:xfrm>
        <a:graphic>
          <a:graphicData uri="http://schemas.openxmlformats.org/drawingml/2006/table">
            <a:tbl>
              <a:tblPr firstRow="1" firstCol="1" bandRow="1"/>
              <a:tblGrid>
                <a:gridCol w="2862803"/>
                <a:gridCol w="1588456"/>
                <a:gridCol w="1522329"/>
                <a:gridCol w="1875011"/>
              </a:tblGrid>
              <a:tr h="304694">
                <a:tc>
                  <a:txBody>
                    <a:bodyPr/>
                    <a:lstStyle/>
                    <a:p>
                      <a:pPr marL="0" marR="0" indent="0">
                        <a:lnSpc>
                          <a:spcPct val="100000"/>
                        </a:lnSpc>
                        <a:spcBef>
                          <a:spcPts val="0"/>
                        </a:spcBef>
                        <a:spcAft>
                          <a:spcPts val="0"/>
                        </a:spcAft>
                      </a:pPr>
                      <a:r>
                        <a:rPr lang="en-US" sz="1600" dirty="0">
                          <a:effectLst/>
                          <a:latin typeface="Cambria" charset="0"/>
                          <a:ea typeface="Cambria" charset="0"/>
                          <a:cs typeface="Cambria" charset="0"/>
                        </a:rPr>
                        <a:t> </a:t>
                      </a:r>
                    </a:p>
                  </a:txBody>
                  <a:tcPr marL="62324" marR="62324" marT="0" marB="0">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a:lnSpc>
                          <a:spcPct val="100000"/>
                        </a:lnSpc>
                        <a:spcBef>
                          <a:spcPts val="0"/>
                        </a:spcBef>
                        <a:spcAft>
                          <a:spcPts val="0"/>
                        </a:spcAft>
                      </a:pPr>
                      <a:r>
                        <a:rPr lang="en-US" sz="1600" b="1" dirty="0">
                          <a:effectLst/>
                          <a:latin typeface="Cambria" charset="0"/>
                          <a:ea typeface="Cambria" charset="0"/>
                          <a:cs typeface="Cambria" charset="0"/>
                        </a:rPr>
                        <a:t>(1)</a:t>
                      </a:r>
                      <a:endParaRPr lang="en-US" sz="1600" dirty="0">
                        <a:effectLst/>
                        <a:latin typeface="Cambria" charset="0"/>
                        <a:ea typeface="Cambria" charset="0"/>
                        <a:cs typeface="Cambria" charset="0"/>
                      </a:endParaRPr>
                    </a:p>
                  </a:txBody>
                  <a:tcPr marL="62324" marR="62324" marT="0" marB="0">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a:lnSpc>
                          <a:spcPct val="100000"/>
                        </a:lnSpc>
                        <a:spcBef>
                          <a:spcPts val="0"/>
                        </a:spcBef>
                        <a:spcAft>
                          <a:spcPts val="0"/>
                        </a:spcAft>
                      </a:pPr>
                      <a:r>
                        <a:rPr lang="en-US" sz="1600" b="1" dirty="0">
                          <a:effectLst/>
                          <a:latin typeface="Cambria" charset="0"/>
                          <a:ea typeface="Cambria" charset="0"/>
                          <a:cs typeface="Cambria" charset="0"/>
                        </a:rPr>
                        <a:t>(2)</a:t>
                      </a:r>
                      <a:endParaRPr lang="en-US" sz="1600" dirty="0">
                        <a:effectLst/>
                        <a:latin typeface="Cambria" charset="0"/>
                        <a:ea typeface="Cambria" charset="0"/>
                        <a:cs typeface="Cambria" charset="0"/>
                      </a:endParaRPr>
                    </a:p>
                  </a:txBody>
                  <a:tcPr marL="62324" marR="62324" marT="0" marB="0">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a:lnSpc>
                          <a:spcPct val="100000"/>
                        </a:lnSpc>
                        <a:spcBef>
                          <a:spcPts val="0"/>
                        </a:spcBef>
                        <a:spcAft>
                          <a:spcPts val="0"/>
                        </a:spcAft>
                      </a:pPr>
                      <a:r>
                        <a:rPr lang="en-US" sz="1600" b="1" dirty="0">
                          <a:effectLst/>
                          <a:latin typeface="Cambria" charset="0"/>
                          <a:ea typeface="Cambria" charset="0"/>
                          <a:cs typeface="Cambria" charset="0"/>
                        </a:rPr>
                        <a:t>(3)</a:t>
                      </a:r>
                      <a:endParaRPr lang="en-US" sz="1600" dirty="0">
                        <a:effectLst/>
                        <a:latin typeface="Cambria" charset="0"/>
                        <a:ea typeface="Cambria" charset="0"/>
                        <a:cs typeface="Cambria" charset="0"/>
                      </a:endParaRPr>
                    </a:p>
                  </a:txBody>
                  <a:tcPr marL="62324" marR="62324" marT="0" marB="0">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04694">
                <a:tc>
                  <a:txBody>
                    <a:bodyPr/>
                    <a:lstStyle/>
                    <a:p>
                      <a:pPr marL="0" marR="0" indent="0">
                        <a:lnSpc>
                          <a:spcPct val="100000"/>
                        </a:lnSpc>
                        <a:spcBef>
                          <a:spcPts val="0"/>
                        </a:spcBef>
                        <a:spcAft>
                          <a:spcPts val="0"/>
                        </a:spcAft>
                      </a:pPr>
                      <a:endParaRPr lang="en-US" sz="1600" dirty="0">
                        <a:effectLst/>
                        <a:latin typeface="Cambria" charset="0"/>
                        <a:ea typeface="Cambria" charset="0"/>
                        <a:cs typeface="Cambria" charset="0"/>
                      </a:endParaRPr>
                    </a:p>
                  </a:txBody>
                  <a:tcPr marL="62324" marR="62324" marT="0" marB="0">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r>
                        <a:rPr lang="en-US" sz="1600" dirty="0" smtClean="0">
                          <a:effectLst/>
                          <a:latin typeface="Cambria" charset="0"/>
                          <a:ea typeface="Cambria" charset="0"/>
                          <a:cs typeface="Cambria" charset="0"/>
                        </a:rPr>
                        <a:t>$million</a:t>
                      </a:r>
                      <a:endParaRPr lang="en-US" sz="1600" dirty="0">
                        <a:effectLst/>
                        <a:latin typeface="Cambria" charset="0"/>
                        <a:ea typeface="Cambria" charset="0"/>
                        <a:cs typeface="Cambria" charset="0"/>
                      </a:endParaRPr>
                    </a:p>
                  </a:txBody>
                  <a:tcPr marL="62324" marR="62324" marT="0" marB="0">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r>
                        <a:rPr lang="en-US" sz="1600" dirty="0" smtClean="0">
                          <a:effectLst/>
                          <a:latin typeface="Cambria" charset="0"/>
                          <a:ea typeface="Cambria" charset="0"/>
                          <a:cs typeface="Cambria" charset="0"/>
                        </a:rPr>
                        <a:t>$million</a:t>
                      </a:r>
                      <a:endParaRPr lang="en-US" sz="1600" dirty="0">
                        <a:effectLst/>
                        <a:latin typeface="Cambria" charset="0"/>
                        <a:ea typeface="Cambria" charset="0"/>
                        <a:cs typeface="Cambria" charset="0"/>
                      </a:endParaRPr>
                    </a:p>
                  </a:txBody>
                  <a:tcPr marL="62324" marR="62324" marT="0" marB="0">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r>
                        <a:rPr lang="en-US" sz="1600" dirty="0" smtClean="0">
                          <a:effectLst/>
                          <a:latin typeface="Cambria" charset="0"/>
                          <a:ea typeface="Cambria" charset="0"/>
                          <a:cs typeface="Cambria" charset="0"/>
                        </a:rPr>
                        <a:t>ln($million)</a:t>
                      </a:r>
                      <a:endParaRPr lang="en-US" sz="1600" dirty="0">
                        <a:effectLst/>
                        <a:latin typeface="Cambria" charset="0"/>
                        <a:ea typeface="Cambria" charset="0"/>
                        <a:cs typeface="Cambria" charset="0"/>
                      </a:endParaRPr>
                    </a:p>
                  </a:txBody>
                  <a:tcPr marL="62324" marR="62324" marT="0" marB="0">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09388">
                <a:tc>
                  <a:txBody>
                    <a:bodyPr/>
                    <a:lstStyle/>
                    <a:p>
                      <a:pPr marL="0" marR="0" indent="0">
                        <a:lnSpc>
                          <a:spcPct val="100000"/>
                        </a:lnSpc>
                        <a:spcBef>
                          <a:spcPts val="0"/>
                        </a:spcBef>
                        <a:spcAft>
                          <a:spcPts val="0"/>
                        </a:spcAft>
                      </a:pPr>
                      <a:r>
                        <a:rPr lang="en-US" sz="1600">
                          <a:effectLst/>
                          <a:latin typeface="Cambria" charset="0"/>
                          <a:ea typeface="Cambria" charset="0"/>
                          <a:cs typeface="Cambria" charset="0"/>
                        </a:rPr>
                        <a:t>Post</a:t>
                      </a:r>
                    </a:p>
                  </a:txBody>
                  <a:tcPr marL="62324" marR="62324"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indent="0" algn="ctr">
                        <a:lnSpc>
                          <a:spcPct val="100000"/>
                        </a:lnSpc>
                        <a:spcBef>
                          <a:spcPts val="0"/>
                        </a:spcBef>
                        <a:spcAft>
                          <a:spcPts val="0"/>
                        </a:spcAft>
                        <a:tabLst>
                          <a:tab pos="221615" algn="dec"/>
                        </a:tabLst>
                      </a:pPr>
                      <a:r>
                        <a:rPr lang="en-US" sz="1600" dirty="0">
                          <a:effectLst/>
                          <a:latin typeface="Cambria" charset="0"/>
                          <a:ea typeface="Cambria" charset="0"/>
                          <a:cs typeface="Cambria" charset="0"/>
                        </a:rPr>
                        <a:t>-0.410</a:t>
                      </a:r>
                    </a:p>
                    <a:p>
                      <a:pPr marL="0" marR="0" indent="0" algn="ctr">
                        <a:lnSpc>
                          <a:spcPct val="100000"/>
                        </a:lnSpc>
                        <a:spcBef>
                          <a:spcPts val="0"/>
                        </a:spcBef>
                        <a:spcAft>
                          <a:spcPts val="0"/>
                        </a:spcAft>
                        <a:tabLst>
                          <a:tab pos="221615" algn="dec"/>
                        </a:tabLst>
                      </a:pPr>
                      <a:r>
                        <a:rPr lang="en-US" sz="1600" dirty="0">
                          <a:effectLst/>
                          <a:latin typeface="Cambria" charset="0"/>
                          <a:ea typeface="Cambria" charset="0"/>
                          <a:cs typeface="Cambria" charset="0"/>
                        </a:rPr>
                        <a:t>(0.546)</a:t>
                      </a:r>
                    </a:p>
                  </a:txBody>
                  <a:tcPr marL="62324" marR="62324"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indent="0" algn="ctr">
                        <a:lnSpc>
                          <a:spcPct val="100000"/>
                        </a:lnSpc>
                        <a:spcBef>
                          <a:spcPts val="0"/>
                        </a:spcBef>
                        <a:spcAft>
                          <a:spcPts val="0"/>
                        </a:spcAft>
                        <a:tabLst>
                          <a:tab pos="182880" algn="dec"/>
                        </a:tabLst>
                      </a:pPr>
                      <a:r>
                        <a:rPr lang="en-US" sz="1600" dirty="0">
                          <a:effectLst/>
                          <a:latin typeface="Cambria" charset="0"/>
                          <a:ea typeface="Cambria" charset="0"/>
                          <a:cs typeface="Cambria" charset="0"/>
                        </a:rPr>
                        <a:t>-0.336</a:t>
                      </a:r>
                    </a:p>
                    <a:p>
                      <a:pPr marL="0" marR="0" indent="0" algn="ctr">
                        <a:lnSpc>
                          <a:spcPct val="100000"/>
                        </a:lnSpc>
                        <a:spcBef>
                          <a:spcPts val="0"/>
                        </a:spcBef>
                        <a:spcAft>
                          <a:spcPts val="0"/>
                        </a:spcAft>
                        <a:tabLst>
                          <a:tab pos="182880" algn="dec"/>
                        </a:tabLst>
                      </a:pPr>
                      <a:r>
                        <a:rPr lang="en-US" sz="1600" dirty="0">
                          <a:effectLst/>
                          <a:latin typeface="Cambria" charset="0"/>
                          <a:ea typeface="Cambria" charset="0"/>
                          <a:cs typeface="Cambria" charset="0"/>
                        </a:rPr>
                        <a:t>(0.539)</a:t>
                      </a:r>
                    </a:p>
                  </a:txBody>
                  <a:tcPr marL="62324" marR="62324"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indent="0" algn="ctr">
                        <a:lnSpc>
                          <a:spcPct val="100000"/>
                        </a:lnSpc>
                        <a:spcBef>
                          <a:spcPts val="0"/>
                        </a:spcBef>
                        <a:spcAft>
                          <a:spcPts val="0"/>
                        </a:spcAft>
                        <a:tabLst>
                          <a:tab pos="194310" algn="dec"/>
                        </a:tabLst>
                      </a:pPr>
                      <a:r>
                        <a:rPr lang="en-US" sz="1600">
                          <a:effectLst/>
                          <a:latin typeface="Cambria" charset="0"/>
                          <a:ea typeface="Cambria" charset="0"/>
                          <a:cs typeface="Cambria" charset="0"/>
                        </a:rPr>
                        <a:t>-0.034</a:t>
                      </a:r>
                    </a:p>
                    <a:p>
                      <a:pPr marL="0" marR="0" indent="0" algn="ctr">
                        <a:lnSpc>
                          <a:spcPct val="100000"/>
                        </a:lnSpc>
                        <a:spcBef>
                          <a:spcPts val="0"/>
                        </a:spcBef>
                        <a:spcAft>
                          <a:spcPts val="0"/>
                        </a:spcAft>
                        <a:tabLst>
                          <a:tab pos="194310" algn="dec"/>
                        </a:tabLst>
                      </a:pPr>
                      <a:r>
                        <a:rPr lang="en-US" sz="1600">
                          <a:effectLst/>
                          <a:latin typeface="Cambria" charset="0"/>
                          <a:ea typeface="Cambria" charset="0"/>
                          <a:cs typeface="Cambria" charset="0"/>
                        </a:rPr>
                        <a:t>(0.022)</a:t>
                      </a:r>
                    </a:p>
                  </a:txBody>
                  <a:tcPr marL="62324" marR="62324"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609388">
                <a:tc>
                  <a:txBody>
                    <a:bodyPr/>
                    <a:lstStyle/>
                    <a:p>
                      <a:pPr marL="0" marR="0" indent="0">
                        <a:lnSpc>
                          <a:spcPct val="100000"/>
                        </a:lnSpc>
                        <a:spcBef>
                          <a:spcPts val="0"/>
                        </a:spcBef>
                        <a:spcAft>
                          <a:spcPts val="0"/>
                        </a:spcAft>
                      </a:pPr>
                      <a:r>
                        <a:rPr lang="en-US" sz="1600">
                          <a:effectLst/>
                          <a:latin typeface="Cambria" charset="0"/>
                          <a:ea typeface="Cambria" charset="0"/>
                          <a:cs typeface="Cambria" charset="0"/>
                        </a:rPr>
                        <a:t>Post x Expansion</a:t>
                      </a:r>
                    </a:p>
                  </a:txBody>
                  <a:tcPr marL="62324" marR="62324"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tabLst>
                          <a:tab pos="221615" algn="dec"/>
                        </a:tabLst>
                      </a:pPr>
                      <a:r>
                        <a:rPr lang="en-US" sz="1600" dirty="0">
                          <a:effectLst/>
                          <a:latin typeface="Cambria" charset="0"/>
                          <a:ea typeface="Cambria" charset="0"/>
                          <a:cs typeface="Cambria" charset="0"/>
                        </a:rPr>
                        <a:t>6.737</a:t>
                      </a:r>
                      <a:r>
                        <a:rPr lang="en-US" sz="1600" baseline="30000" dirty="0">
                          <a:effectLst/>
                          <a:latin typeface="Cambria" charset="0"/>
                          <a:ea typeface="Cambria" charset="0"/>
                          <a:cs typeface="Cambria" charset="0"/>
                        </a:rPr>
                        <a:t>**</a:t>
                      </a:r>
                      <a:endParaRPr lang="en-US" sz="1600" dirty="0">
                        <a:effectLst/>
                        <a:latin typeface="Cambria" charset="0"/>
                        <a:ea typeface="Cambria" charset="0"/>
                        <a:cs typeface="Cambria" charset="0"/>
                      </a:endParaRPr>
                    </a:p>
                    <a:p>
                      <a:pPr marL="0" marR="0" indent="0" algn="ctr">
                        <a:lnSpc>
                          <a:spcPct val="100000"/>
                        </a:lnSpc>
                        <a:spcBef>
                          <a:spcPts val="0"/>
                        </a:spcBef>
                        <a:spcAft>
                          <a:spcPts val="0"/>
                        </a:spcAft>
                        <a:tabLst>
                          <a:tab pos="221615" algn="dec"/>
                        </a:tabLst>
                      </a:pPr>
                      <a:r>
                        <a:rPr lang="en-US" sz="1600" dirty="0">
                          <a:effectLst/>
                          <a:latin typeface="Cambria" charset="0"/>
                          <a:ea typeface="Cambria" charset="0"/>
                          <a:cs typeface="Cambria" charset="0"/>
                        </a:rPr>
                        <a:t>(1.099)</a:t>
                      </a:r>
                    </a:p>
                  </a:txBody>
                  <a:tcPr marL="62324" marR="62324"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tabLst>
                          <a:tab pos="182880" algn="dec"/>
                        </a:tabLst>
                      </a:pPr>
                      <a:r>
                        <a:rPr lang="en-US" sz="1600" dirty="0">
                          <a:effectLst/>
                          <a:latin typeface="Cambria" charset="0"/>
                          <a:ea typeface="Cambria" charset="0"/>
                          <a:cs typeface="Cambria" charset="0"/>
                        </a:rPr>
                        <a:t> </a:t>
                      </a:r>
                    </a:p>
                  </a:txBody>
                  <a:tcPr marL="62324" marR="62324"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tabLst>
                          <a:tab pos="194310" algn="dec"/>
                        </a:tabLst>
                      </a:pPr>
                      <a:r>
                        <a:rPr lang="en-US" sz="1600">
                          <a:effectLst/>
                          <a:latin typeface="Cambria" charset="0"/>
                          <a:ea typeface="Cambria" charset="0"/>
                          <a:cs typeface="Cambria" charset="0"/>
                        </a:rPr>
                        <a:t> </a:t>
                      </a:r>
                    </a:p>
                  </a:txBody>
                  <a:tcPr marL="62324" marR="62324" marT="0" marB="0">
                    <a:lnL>
                      <a:noFill/>
                    </a:lnL>
                    <a:lnR>
                      <a:noFill/>
                    </a:lnR>
                    <a:lnT>
                      <a:noFill/>
                    </a:lnT>
                    <a:lnB>
                      <a:noFill/>
                    </a:lnB>
                    <a:solidFill>
                      <a:srgbClr val="FFFFFF"/>
                    </a:solidFill>
                  </a:tcPr>
                </a:tc>
              </a:tr>
              <a:tr h="609388">
                <a:tc>
                  <a:txBody>
                    <a:bodyPr/>
                    <a:lstStyle/>
                    <a:p>
                      <a:pPr marL="0" marR="0" indent="0">
                        <a:lnSpc>
                          <a:spcPct val="100000"/>
                        </a:lnSpc>
                        <a:spcBef>
                          <a:spcPts val="0"/>
                        </a:spcBef>
                        <a:spcAft>
                          <a:spcPts val="0"/>
                        </a:spcAft>
                      </a:pPr>
                      <a:r>
                        <a:rPr lang="en-US" sz="1600">
                          <a:effectLst/>
                          <a:latin typeface="Cambria" charset="0"/>
                          <a:ea typeface="Cambria" charset="0"/>
                          <a:cs typeface="Cambria" charset="0"/>
                        </a:rPr>
                        <a:t>Post x Major Expansion</a:t>
                      </a:r>
                    </a:p>
                  </a:txBody>
                  <a:tcPr marL="62324" marR="62324"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tabLst>
                          <a:tab pos="221615" algn="dec"/>
                        </a:tabLst>
                      </a:pPr>
                      <a:r>
                        <a:rPr lang="en-US" sz="1600" dirty="0">
                          <a:effectLst/>
                          <a:latin typeface="Cambria" charset="0"/>
                          <a:ea typeface="Cambria" charset="0"/>
                          <a:cs typeface="Cambria" charset="0"/>
                        </a:rPr>
                        <a:t> </a:t>
                      </a:r>
                    </a:p>
                  </a:txBody>
                  <a:tcPr marL="62324" marR="62324"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tabLst>
                          <a:tab pos="182880" algn="dec"/>
                        </a:tabLst>
                      </a:pPr>
                      <a:r>
                        <a:rPr lang="en-US" sz="1600" dirty="0">
                          <a:effectLst/>
                          <a:latin typeface="Cambria" charset="0"/>
                          <a:ea typeface="Cambria" charset="0"/>
                          <a:cs typeface="Cambria" charset="0"/>
                        </a:rPr>
                        <a:t>7.379</a:t>
                      </a:r>
                      <a:r>
                        <a:rPr lang="en-US" sz="1600" baseline="30000" dirty="0">
                          <a:effectLst/>
                          <a:latin typeface="Cambria" charset="0"/>
                          <a:ea typeface="Cambria" charset="0"/>
                          <a:cs typeface="Cambria" charset="0"/>
                        </a:rPr>
                        <a:t>**</a:t>
                      </a:r>
                      <a:endParaRPr lang="en-US" sz="1600" dirty="0">
                        <a:effectLst/>
                        <a:latin typeface="Cambria" charset="0"/>
                        <a:ea typeface="Cambria" charset="0"/>
                        <a:cs typeface="Cambria" charset="0"/>
                      </a:endParaRPr>
                    </a:p>
                    <a:p>
                      <a:pPr marL="0" marR="0" indent="0" algn="ctr">
                        <a:lnSpc>
                          <a:spcPct val="100000"/>
                        </a:lnSpc>
                        <a:spcBef>
                          <a:spcPts val="0"/>
                        </a:spcBef>
                        <a:spcAft>
                          <a:spcPts val="0"/>
                        </a:spcAft>
                        <a:tabLst>
                          <a:tab pos="182880" algn="dec"/>
                        </a:tabLst>
                      </a:pPr>
                      <a:r>
                        <a:rPr lang="en-US" sz="1600" dirty="0">
                          <a:effectLst/>
                          <a:latin typeface="Cambria" charset="0"/>
                          <a:ea typeface="Cambria" charset="0"/>
                          <a:cs typeface="Cambria" charset="0"/>
                        </a:rPr>
                        <a:t>(1.136)</a:t>
                      </a:r>
                    </a:p>
                  </a:txBody>
                  <a:tcPr marL="62324" marR="62324"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tabLst>
                          <a:tab pos="194310" algn="dec"/>
                        </a:tabLst>
                      </a:pPr>
                      <a:r>
                        <a:rPr lang="en-US" sz="1600">
                          <a:effectLst/>
                          <a:latin typeface="Cambria" charset="0"/>
                          <a:ea typeface="Cambria" charset="0"/>
                          <a:cs typeface="Cambria" charset="0"/>
                        </a:rPr>
                        <a:t>0.293</a:t>
                      </a:r>
                      <a:r>
                        <a:rPr lang="en-US" sz="1600" baseline="30000">
                          <a:effectLst/>
                          <a:latin typeface="Cambria" charset="0"/>
                          <a:ea typeface="Cambria" charset="0"/>
                          <a:cs typeface="Cambria" charset="0"/>
                        </a:rPr>
                        <a:t>**</a:t>
                      </a:r>
                      <a:endParaRPr lang="en-US" sz="1600">
                        <a:effectLst/>
                        <a:latin typeface="Cambria" charset="0"/>
                        <a:ea typeface="Cambria" charset="0"/>
                        <a:cs typeface="Cambria" charset="0"/>
                      </a:endParaRPr>
                    </a:p>
                    <a:p>
                      <a:pPr marL="0" marR="0" indent="0" algn="ctr">
                        <a:lnSpc>
                          <a:spcPct val="100000"/>
                        </a:lnSpc>
                        <a:spcBef>
                          <a:spcPts val="0"/>
                        </a:spcBef>
                        <a:spcAft>
                          <a:spcPts val="0"/>
                        </a:spcAft>
                        <a:tabLst>
                          <a:tab pos="194310" algn="dec"/>
                        </a:tabLst>
                      </a:pPr>
                      <a:r>
                        <a:rPr lang="en-US" sz="1600">
                          <a:effectLst/>
                          <a:latin typeface="Cambria" charset="0"/>
                          <a:ea typeface="Cambria" charset="0"/>
                          <a:cs typeface="Cambria" charset="0"/>
                        </a:rPr>
                        <a:t>(0.034)</a:t>
                      </a:r>
                    </a:p>
                  </a:txBody>
                  <a:tcPr marL="62324" marR="62324" marT="0" marB="0">
                    <a:lnL>
                      <a:noFill/>
                    </a:lnL>
                    <a:lnR>
                      <a:noFill/>
                    </a:lnR>
                    <a:lnT>
                      <a:noFill/>
                    </a:lnT>
                    <a:lnB>
                      <a:noFill/>
                    </a:lnB>
                    <a:solidFill>
                      <a:srgbClr val="FFFFFF"/>
                    </a:solidFill>
                  </a:tcPr>
                </a:tc>
              </a:tr>
              <a:tr h="609388">
                <a:tc>
                  <a:txBody>
                    <a:bodyPr/>
                    <a:lstStyle/>
                    <a:p>
                      <a:pPr marL="0" marR="0" indent="0">
                        <a:lnSpc>
                          <a:spcPct val="100000"/>
                        </a:lnSpc>
                        <a:spcBef>
                          <a:spcPts val="0"/>
                        </a:spcBef>
                        <a:spcAft>
                          <a:spcPts val="0"/>
                        </a:spcAft>
                      </a:pPr>
                      <a:r>
                        <a:rPr lang="en-US" sz="1600">
                          <a:effectLst/>
                          <a:latin typeface="Cambria" charset="0"/>
                          <a:ea typeface="Cambria" charset="0"/>
                          <a:cs typeface="Cambria" charset="0"/>
                        </a:rPr>
                        <a:t>Post x Minor Expansion</a:t>
                      </a:r>
                    </a:p>
                  </a:txBody>
                  <a:tcPr marL="62324" marR="62324"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tabLst>
                          <a:tab pos="221615" algn="dec"/>
                        </a:tabLst>
                      </a:pPr>
                      <a:r>
                        <a:rPr lang="en-US" sz="1600" dirty="0">
                          <a:effectLst/>
                          <a:latin typeface="Cambria" charset="0"/>
                          <a:ea typeface="Cambria" charset="0"/>
                          <a:cs typeface="Cambria" charset="0"/>
                        </a:rPr>
                        <a:t> </a:t>
                      </a:r>
                    </a:p>
                  </a:txBody>
                  <a:tcPr marL="62324" marR="62324"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tabLst>
                          <a:tab pos="182880" algn="dec"/>
                        </a:tabLst>
                      </a:pPr>
                      <a:r>
                        <a:rPr lang="en-US" sz="1600" dirty="0">
                          <a:effectLst/>
                          <a:latin typeface="Cambria" charset="0"/>
                          <a:ea typeface="Cambria" charset="0"/>
                          <a:cs typeface="Cambria" charset="0"/>
                        </a:rPr>
                        <a:t>4.202</a:t>
                      </a:r>
                      <a:r>
                        <a:rPr lang="en-US" sz="1600" baseline="30000" dirty="0">
                          <a:effectLst/>
                          <a:latin typeface="Cambria" charset="0"/>
                          <a:ea typeface="Cambria" charset="0"/>
                          <a:cs typeface="Cambria" charset="0"/>
                        </a:rPr>
                        <a:t>**</a:t>
                      </a:r>
                      <a:endParaRPr lang="en-US" sz="1600" dirty="0">
                        <a:effectLst/>
                        <a:latin typeface="Cambria" charset="0"/>
                        <a:ea typeface="Cambria" charset="0"/>
                        <a:cs typeface="Cambria" charset="0"/>
                      </a:endParaRPr>
                    </a:p>
                    <a:p>
                      <a:pPr marL="0" marR="0" indent="0" algn="ctr">
                        <a:lnSpc>
                          <a:spcPct val="100000"/>
                        </a:lnSpc>
                        <a:spcBef>
                          <a:spcPts val="0"/>
                        </a:spcBef>
                        <a:spcAft>
                          <a:spcPts val="0"/>
                        </a:spcAft>
                        <a:tabLst>
                          <a:tab pos="182880" algn="dec"/>
                        </a:tabLst>
                      </a:pPr>
                      <a:r>
                        <a:rPr lang="en-US" sz="1600" dirty="0">
                          <a:effectLst/>
                          <a:latin typeface="Cambria" charset="0"/>
                          <a:ea typeface="Cambria" charset="0"/>
                          <a:cs typeface="Cambria" charset="0"/>
                        </a:rPr>
                        <a:t>(1.207)</a:t>
                      </a:r>
                    </a:p>
                  </a:txBody>
                  <a:tcPr marL="62324" marR="62324"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tabLst>
                          <a:tab pos="194310" algn="dec"/>
                        </a:tabLst>
                      </a:pPr>
                      <a:r>
                        <a:rPr lang="en-US" sz="1600" dirty="0">
                          <a:effectLst/>
                          <a:latin typeface="Cambria" charset="0"/>
                          <a:ea typeface="Cambria" charset="0"/>
                          <a:cs typeface="Cambria" charset="0"/>
                        </a:rPr>
                        <a:t>0.137</a:t>
                      </a:r>
                      <a:r>
                        <a:rPr lang="en-US" sz="1600" baseline="30000" dirty="0">
                          <a:effectLst/>
                          <a:latin typeface="Cambria" charset="0"/>
                          <a:ea typeface="Cambria" charset="0"/>
                          <a:cs typeface="Cambria" charset="0"/>
                        </a:rPr>
                        <a:t>**</a:t>
                      </a:r>
                      <a:endParaRPr lang="en-US" sz="1600" dirty="0">
                        <a:effectLst/>
                        <a:latin typeface="Cambria" charset="0"/>
                        <a:ea typeface="Cambria" charset="0"/>
                        <a:cs typeface="Cambria" charset="0"/>
                      </a:endParaRPr>
                    </a:p>
                    <a:p>
                      <a:pPr marL="0" marR="0" indent="0" algn="ctr">
                        <a:lnSpc>
                          <a:spcPct val="100000"/>
                        </a:lnSpc>
                        <a:spcBef>
                          <a:spcPts val="0"/>
                        </a:spcBef>
                        <a:spcAft>
                          <a:spcPts val="0"/>
                        </a:spcAft>
                        <a:tabLst>
                          <a:tab pos="194310" algn="dec"/>
                        </a:tabLst>
                      </a:pPr>
                      <a:r>
                        <a:rPr lang="en-US" sz="1600" dirty="0">
                          <a:effectLst/>
                          <a:latin typeface="Cambria" charset="0"/>
                          <a:ea typeface="Cambria" charset="0"/>
                          <a:cs typeface="Cambria" charset="0"/>
                        </a:rPr>
                        <a:t>(0.038)</a:t>
                      </a:r>
                    </a:p>
                  </a:txBody>
                  <a:tcPr marL="62324" marR="62324"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304694">
                <a:tc>
                  <a:txBody>
                    <a:bodyPr/>
                    <a:lstStyle/>
                    <a:p>
                      <a:pPr marL="0" marR="0" indent="0">
                        <a:lnSpc>
                          <a:spcPct val="100000"/>
                        </a:lnSpc>
                        <a:spcBef>
                          <a:spcPts val="0"/>
                        </a:spcBef>
                        <a:spcAft>
                          <a:spcPts val="0"/>
                        </a:spcAft>
                      </a:pPr>
                      <a:r>
                        <a:rPr lang="en-US" sz="1600">
                          <a:effectLst/>
                          <a:latin typeface="Cambria" charset="0"/>
                          <a:ea typeface="Cambria" charset="0"/>
                          <a:cs typeface="Cambria" charset="0"/>
                        </a:rPr>
                        <a:t> </a:t>
                      </a:r>
                    </a:p>
                  </a:txBody>
                  <a:tcPr marL="62324" marR="62324"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indent="0" algn="ctr">
                        <a:lnSpc>
                          <a:spcPct val="100000"/>
                        </a:lnSpc>
                        <a:spcBef>
                          <a:spcPts val="0"/>
                        </a:spcBef>
                        <a:spcAft>
                          <a:spcPts val="0"/>
                        </a:spcAft>
                        <a:tabLst>
                          <a:tab pos="221615" algn="dec"/>
                        </a:tabLst>
                      </a:pPr>
                      <a:r>
                        <a:rPr lang="en-US" sz="1600" dirty="0">
                          <a:effectLst/>
                          <a:latin typeface="Cambria" charset="0"/>
                          <a:ea typeface="Cambria" charset="0"/>
                          <a:cs typeface="Cambria" charset="0"/>
                        </a:rPr>
                        <a:t> </a:t>
                      </a:r>
                    </a:p>
                  </a:txBody>
                  <a:tcPr marL="62324" marR="62324"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indent="0" algn="ctr">
                        <a:lnSpc>
                          <a:spcPct val="100000"/>
                        </a:lnSpc>
                        <a:spcBef>
                          <a:spcPts val="0"/>
                        </a:spcBef>
                        <a:spcAft>
                          <a:spcPts val="0"/>
                        </a:spcAft>
                      </a:pPr>
                      <a:r>
                        <a:rPr lang="en-US" sz="1600">
                          <a:effectLst/>
                          <a:latin typeface="Cambria" charset="0"/>
                          <a:ea typeface="Cambria" charset="0"/>
                          <a:cs typeface="Cambria" charset="0"/>
                        </a:rPr>
                        <a:t> </a:t>
                      </a:r>
                    </a:p>
                  </a:txBody>
                  <a:tcPr marL="62324" marR="62324"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indent="0" algn="ctr">
                        <a:lnSpc>
                          <a:spcPct val="100000"/>
                        </a:lnSpc>
                        <a:spcBef>
                          <a:spcPts val="0"/>
                        </a:spcBef>
                        <a:spcAft>
                          <a:spcPts val="0"/>
                        </a:spcAft>
                      </a:pPr>
                      <a:r>
                        <a:rPr lang="en-US" sz="1600" dirty="0">
                          <a:effectLst/>
                          <a:latin typeface="Cambria" charset="0"/>
                          <a:ea typeface="Cambria" charset="0"/>
                          <a:cs typeface="Cambria" charset="0"/>
                        </a:rPr>
                        <a:t> </a:t>
                      </a:r>
                    </a:p>
                  </a:txBody>
                  <a:tcPr marL="62324" marR="62324"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384441">
                <a:tc>
                  <a:txBody>
                    <a:bodyPr/>
                    <a:lstStyle/>
                    <a:p>
                      <a:pPr marL="0" marR="0" indent="0">
                        <a:lnSpc>
                          <a:spcPct val="100000"/>
                        </a:lnSpc>
                        <a:spcBef>
                          <a:spcPts val="0"/>
                        </a:spcBef>
                        <a:spcAft>
                          <a:spcPts val="0"/>
                        </a:spcAft>
                      </a:pPr>
                      <a:r>
                        <a:rPr lang="en-US" sz="1600" dirty="0">
                          <a:effectLst/>
                          <a:latin typeface="Cambria" charset="0"/>
                          <a:ea typeface="Cambria" charset="0"/>
                          <a:cs typeface="Cambria" charset="0"/>
                        </a:rPr>
                        <a:t>Number of observations</a:t>
                      </a:r>
                    </a:p>
                  </a:txBody>
                  <a:tcPr marL="62324" marR="62324"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pPr>
                      <a:r>
                        <a:rPr lang="en-US" sz="1600" dirty="0">
                          <a:effectLst/>
                          <a:latin typeface="Cambria" charset="0"/>
                          <a:ea typeface="Cambria" charset="0"/>
                          <a:cs typeface="Cambria" charset="0"/>
                        </a:rPr>
                        <a:t>13,859</a:t>
                      </a:r>
                    </a:p>
                  </a:txBody>
                  <a:tcPr marL="62324" marR="62324"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pPr>
                      <a:r>
                        <a:rPr lang="en-US" sz="1600" dirty="0">
                          <a:effectLst/>
                          <a:latin typeface="Cambria" charset="0"/>
                          <a:ea typeface="Cambria" charset="0"/>
                          <a:cs typeface="Cambria" charset="0"/>
                        </a:rPr>
                        <a:t>13,859</a:t>
                      </a:r>
                    </a:p>
                  </a:txBody>
                  <a:tcPr marL="62324" marR="62324"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pPr>
                      <a:r>
                        <a:rPr lang="en-US" sz="1600" dirty="0">
                          <a:effectLst/>
                          <a:latin typeface="Cambria" charset="0"/>
                          <a:ea typeface="Cambria" charset="0"/>
                          <a:cs typeface="Cambria" charset="0"/>
                        </a:rPr>
                        <a:t>13,859</a:t>
                      </a:r>
                    </a:p>
                  </a:txBody>
                  <a:tcPr marL="62324" marR="62324" marT="0" marB="0">
                    <a:lnL>
                      <a:noFill/>
                    </a:lnL>
                    <a:lnR>
                      <a:noFill/>
                    </a:lnR>
                    <a:lnT>
                      <a:noFill/>
                    </a:lnT>
                    <a:lnB>
                      <a:noFill/>
                    </a:lnB>
                    <a:solidFill>
                      <a:srgbClr val="FFFFFF"/>
                    </a:solidFill>
                  </a:tcPr>
                </a:tc>
              </a:tr>
              <a:tr h="304694">
                <a:tc>
                  <a:txBody>
                    <a:bodyPr/>
                    <a:lstStyle/>
                    <a:p>
                      <a:pPr marL="0" marR="0" indent="0">
                        <a:lnSpc>
                          <a:spcPct val="100000"/>
                        </a:lnSpc>
                        <a:spcBef>
                          <a:spcPts val="0"/>
                        </a:spcBef>
                        <a:spcAft>
                          <a:spcPts val="0"/>
                        </a:spcAft>
                      </a:pPr>
                      <a:r>
                        <a:rPr lang="en-US" sz="1600" dirty="0">
                          <a:effectLst/>
                          <a:latin typeface="Cambria" charset="0"/>
                          <a:ea typeface="Cambria" charset="0"/>
                          <a:cs typeface="Cambria" charset="0"/>
                        </a:rPr>
                        <a:t>Number of hospitals</a:t>
                      </a:r>
                    </a:p>
                  </a:txBody>
                  <a:tcPr marL="62324" marR="62324"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pPr>
                      <a:r>
                        <a:rPr lang="en-US" sz="1600" dirty="0">
                          <a:effectLst/>
                          <a:latin typeface="Cambria" charset="0"/>
                          <a:ea typeface="Cambria" charset="0"/>
                          <a:cs typeface="Cambria" charset="0"/>
                        </a:rPr>
                        <a:t>3,310</a:t>
                      </a:r>
                    </a:p>
                  </a:txBody>
                  <a:tcPr marL="62324" marR="62324"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pPr>
                      <a:r>
                        <a:rPr lang="en-US" sz="1600">
                          <a:effectLst/>
                          <a:latin typeface="Cambria" charset="0"/>
                          <a:ea typeface="Cambria" charset="0"/>
                          <a:cs typeface="Cambria" charset="0"/>
                        </a:rPr>
                        <a:t>3,310</a:t>
                      </a:r>
                    </a:p>
                  </a:txBody>
                  <a:tcPr marL="62324" marR="62324"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pPr>
                      <a:r>
                        <a:rPr lang="en-US" sz="1600" dirty="0">
                          <a:effectLst/>
                          <a:latin typeface="Cambria" charset="0"/>
                          <a:ea typeface="Cambria" charset="0"/>
                          <a:cs typeface="Cambria" charset="0"/>
                        </a:rPr>
                        <a:t>3,310</a:t>
                      </a:r>
                    </a:p>
                  </a:txBody>
                  <a:tcPr marL="62324" marR="62324" marT="0" marB="0">
                    <a:lnL>
                      <a:noFill/>
                    </a:lnL>
                    <a:lnR>
                      <a:noFill/>
                    </a:lnR>
                    <a:lnT>
                      <a:noFill/>
                    </a:lnT>
                    <a:lnB>
                      <a:noFill/>
                    </a:lnB>
                    <a:solidFill>
                      <a:srgbClr val="FFFFFF"/>
                    </a:solidFill>
                  </a:tcPr>
                </a:tc>
              </a:tr>
              <a:tr h="304694">
                <a:tc>
                  <a:txBody>
                    <a:bodyPr/>
                    <a:lstStyle/>
                    <a:p>
                      <a:pPr marL="0" marR="0" indent="0">
                        <a:lnSpc>
                          <a:spcPct val="100000"/>
                        </a:lnSpc>
                        <a:spcBef>
                          <a:spcPts val="0"/>
                        </a:spcBef>
                        <a:spcAft>
                          <a:spcPts val="0"/>
                        </a:spcAft>
                      </a:pPr>
                      <a:r>
                        <a:rPr lang="en-US" sz="1600" dirty="0">
                          <a:effectLst/>
                          <a:latin typeface="Cambria" charset="0"/>
                          <a:ea typeface="Cambria" charset="0"/>
                          <a:cs typeface="Cambria" charset="0"/>
                        </a:rPr>
                        <a:t>R</a:t>
                      </a:r>
                      <a:r>
                        <a:rPr lang="en-US" sz="1600" baseline="30000" dirty="0">
                          <a:effectLst/>
                          <a:latin typeface="Cambria" charset="0"/>
                          <a:ea typeface="Cambria" charset="0"/>
                          <a:cs typeface="Cambria" charset="0"/>
                        </a:rPr>
                        <a:t>2</a:t>
                      </a:r>
                      <a:r>
                        <a:rPr lang="en-US" sz="1600" dirty="0">
                          <a:effectLst/>
                          <a:latin typeface="Cambria" charset="0"/>
                          <a:ea typeface="Cambria" charset="0"/>
                          <a:cs typeface="Cambria" charset="0"/>
                        </a:rPr>
                        <a:t> </a:t>
                      </a:r>
                    </a:p>
                  </a:txBody>
                  <a:tcPr marL="62324" marR="62324" marT="0" marB="0">
                    <a:lnL>
                      <a:noFill/>
                    </a:lnL>
                    <a:lnR>
                      <a:noFill/>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r>
                        <a:rPr lang="en-US" sz="1600" dirty="0">
                          <a:effectLst/>
                          <a:latin typeface="Cambria" charset="0"/>
                          <a:ea typeface="Cambria" charset="0"/>
                          <a:cs typeface="Cambria" charset="0"/>
                        </a:rPr>
                        <a:t>0.096</a:t>
                      </a:r>
                    </a:p>
                  </a:txBody>
                  <a:tcPr marL="62324" marR="62324" marT="0" marB="0">
                    <a:lnL>
                      <a:noFill/>
                    </a:lnL>
                    <a:lnR>
                      <a:noFill/>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r>
                        <a:rPr lang="en-US" sz="1600" dirty="0">
                          <a:effectLst/>
                          <a:latin typeface="Cambria" charset="0"/>
                          <a:ea typeface="Cambria" charset="0"/>
                          <a:cs typeface="Cambria" charset="0"/>
                        </a:rPr>
                        <a:t>0.085</a:t>
                      </a:r>
                    </a:p>
                  </a:txBody>
                  <a:tcPr marL="62324" marR="62324" marT="0" marB="0">
                    <a:lnL>
                      <a:noFill/>
                    </a:lnL>
                    <a:lnR>
                      <a:noFill/>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r>
                        <a:rPr lang="en-US" sz="1600" dirty="0">
                          <a:effectLst/>
                          <a:latin typeface="Cambria" charset="0"/>
                          <a:ea typeface="Cambria" charset="0"/>
                          <a:cs typeface="Cambria" charset="0"/>
                        </a:rPr>
                        <a:t>0.091</a:t>
                      </a:r>
                    </a:p>
                  </a:txBody>
                  <a:tcPr marL="62324" marR="62324" marT="0" marB="0">
                    <a:lnL>
                      <a:noFill/>
                    </a:lnL>
                    <a:lnR>
                      <a:noFill/>
                    </a:lnR>
                    <a:lnT>
                      <a:noFill/>
                    </a:lnT>
                    <a:lnB w="19050" cap="flat" cmpd="dbl" algn="ctr">
                      <a:solidFill>
                        <a:srgbClr val="000000"/>
                      </a:solidFill>
                      <a:prstDash val="solid"/>
                      <a:round/>
                      <a:headEnd type="none" w="med" len="med"/>
                      <a:tailEnd type="none" w="med" len="med"/>
                    </a:lnB>
                    <a:solidFill>
                      <a:srgbClr val="FFFFFF"/>
                    </a:solidFill>
                  </a:tcPr>
                </a:tc>
              </a:tr>
            </a:tbl>
          </a:graphicData>
        </a:graphic>
      </p:graphicFrame>
      <p:sp>
        <p:nvSpPr>
          <p:cNvPr id="8" name="TextBox 7"/>
          <p:cNvSpPr txBox="1"/>
          <p:nvPr/>
        </p:nvSpPr>
        <p:spPr>
          <a:xfrm>
            <a:off x="457200" y="5562600"/>
            <a:ext cx="5105400" cy="830997"/>
          </a:xfrm>
          <a:prstGeom prst="rect">
            <a:avLst/>
          </a:prstGeom>
          <a:noFill/>
        </p:spPr>
        <p:txBody>
          <a:bodyPr wrap="square" rtlCol="0">
            <a:spAutoFit/>
          </a:bodyPr>
          <a:lstStyle/>
          <a:p>
            <a:r>
              <a:rPr lang="en-US" sz="1600" dirty="0" smtClean="0">
                <a:latin typeface="Cambria" charset="0"/>
                <a:ea typeface="Cambria" charset="0"/>
                <a:cs typeface="Cambria" charset="0"/>
              </a:rPr>
              <a:t>Notes: </a:t>
            </a:r>
            <a:r>
              <a:rPr lang="en-US" sz="1600" dirty="0">
                <a:latin typeface="Cambria" charset="0"/>
                <a:ea typeface="Cambria" charset="0"/>
                <a:cs typeface="Cambria" charset="0"/>
              </a:rPr>
              <a:t>** p &lt; 0.01; * 0.01 &lt; p &lt; </a:t>
            </a:r>
            <a:r>
              <a:rPr lang="en-US" sz="1600" dirty="0" smtClean="0">
                <a:latin typeface="Cambria" charset="0"/>
                <a:ea typeface="Cambria" charset="0"/>
                <a:cs typeface="Cambria" charset="0"/>
              </a:rPr>
              <a:t>0.05 </a:t>
            </a:r>
            <a:endParaRPr lang="en-US" sz="1600" dirty="0">
              <a:latin typeface="Cambria" charset="0"/>
              <a:ea typeface="Cambria" charset="0"/>
              <a:cs typeface="Cambria" charset="0"/>
            </a:endParaRPr>
          </a:p>
          <a:p>
            <a:endParaRPr lang="en-US" dirty="0"/>
          </a:p>
        </p:txBody>
      </p:sp>
    </p:spTree>
    <p:extLst>
      <p:ext uri="{BB962C8B-B14F-4D97-AF65-F5344CB8AC3E}">
        <p14:creationId xmlns:p14="http://schemas.microsoft.com/office/powerpoint/2010/main" val="16500929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smtClean="0">
                <a:latin typeface="Cambria" charset="0"/>
                <a:ea typeface="Cambria" charset="0"/>
                <a:cs typeface="Cambria" charset="0"/>
              </a:rPr>
              <a:t>Results: Uncompensated Care Expenditures</a:t>
            </a:r>
            <a:endParaRPr lang="en-US" sz="3200" b="1" dirty="0">
              <a:latin typeface="Cambria" charset="0"/>
              <a:ea typeface="Cambria" charset="0"/>
              <a:cs typeface="Cambria"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85523205"/>
              </p:ext>
            </p:extLst>
          </p:nvPr>
        </p:nvGraphicFramePr>
        <p:xfrm>
          <a:off x="457200" y="1140937"/>
          <a:ext cx="7848599" cy="4345463"/>
        </p:xfrm>
        <a:graphic>
          <a:graphicData uri="http://schemas.openxmlformats.org/drawingml/2006/table">
            <a:tbl>
              <a:tblPr firstRow="1" firstCol="1" bandRow="1"/>
              <a:tblGrid>
                <a:gridCol w="2862803"/>
                <a:gridCol w="1588456"/>
                <a:gridCol w="1522329"/>
                <a:gridCol w="1875011"/>
              </a:tblGrid>
              <a:tr h="304694">
                <a:tc>
                  <a:txBody>
                    <a:bodyPr/>
                    <a:lstStyle/>
                    <a:p>
                      <a:pPr marL="0" marR="0" indent="0">
                        <a:lnSpc>
                          <a:spcPct val="100000"/>
                        </a:lnSpc>
                        <a:spcBef>
                          <a:spcPts val="0"/>
                        </a:spcBef>
                        <a:spcAft>
                          <a:spcPts val="0"/>
                        </a:spcAft>
                      </a:pPr>
                      <a:r>
                        <a:rPr lang="en-US" sz="1600" dirty="0">
                          <a:effectLst/>
                          <a:latin typeface="Cambria" charset="0"/>
                          <a:ea typeface="Cambria" charset="0"/>
                          <a:cs typeface="Cambria" charset="0"/>
                        </a:rPr>
                        <a:t> </a:t>
                      </a:r>
                    </a:p>
                  </a:txBody>
                  <a:tcPr marL="62324" marR="62324" marT="0" marB="0">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a:lnSpc>
                          <a:spcPct val="100000"/>
                        </a:lnSpc>
                        <a:spcBef>
                          <a:spcPts val="0"/>
                        </a:spcBef>
                        <a:spcAft>
                          <a:spcPts val="0"/>
                        </a:spcAft>
                      </a:pPr>
                      <a:r>
                        <a:rPr lang="en-US" sz="1600" b="1" dirty="0">
                          <a:effectLst/>
                          <a:latin typeface="Cambria" charset="0"/>
                          <a:ea typeface="Cambria" charset="0"/>
                          <a:cs typeface="Cambria" charset="0"/>
                        </a:rPr>
                        <a:t>(1)</a:t>
                      </a:r>
                      <a:endParaRPr lang="en-US" sz="1600" dirty="0">
                        <a:effectLst/>
                        <a:latin typeface="Cambria" charset="0"/>
                        <a:ea typeface="Cambria" charset="0"/>
                        <a:cs typeface="Cambria" charset="0"/>
                      </a:endParaRPr>
                    </a:p>
                  </a:txBody>
                  <a:tcPr marL="62324" marR="62324" marT="0" marB="0">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a:lnSpc>
                          <a:spcPct val="100000"/>
                        </a:lnSpc>
                        <a:spcBef>
                          <a:spcPts val="0"/>
                        </a:spcBef>
                        <a:spcAft>
                          <a:spcPts val="0"/>
                        </a:spcAft>
                      </a:pPr>
                      <a:r>
                        <a:rPr lang="en-US" sz="1600" b="1" dirty="0">
                          <a:effectLst/>
                          <a:latin typeface="Cambria" charset="0"/>
                          <a:ea typeface="Cambria" charset="0"/>
                          <a:cs typeface="Cambria" charset="0"/>
                        </a:rPr>
                        <a:t>(2)</a:t>
                      </a:r>
                      <a:endParaRPr lang="en-US" sz="1600" dirty="0">
                        <a:effectLst/>
                        <a:latin typeface="Cambria" charset="0"/>
                        <a:ea typeface="Cambria" charset="0"/>
                        <a:cs typeface="Cambria" charset="0"/>
                      </a:endParaRPr>
                    </a:p>
                  </a:txBody>
                  <a:tcPr marL="62324" marR="62324" marT="0" marB="0">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a:lnSpc>
                          <a:spcPct val="100000"/>
                        </a:lnSpc>
                        <a:spcBef>
                          <a:spcPts val="0"/>
                        </a:spcBef>
                        <a:spcAft>
                          <a:spcPts val="0"/>
                        </a:spcAft>
                      </a:pPr>
                      <a:r>
                        <a:rPr lang="en-US" sz="1600" b="1" dirty="0">
                          <a:effectLst/>
                          <a:latin typeface="Cambria" charset="0"/>
                          <a:ea typeface="Cambria" charset="0"/>
                          <a:cs typeface="Cambria" charset="0"/>
                        </a:rPr>
                        <a:t>(3)</a:t>
                      </a:r>
                      <a:endParaRPr lang="en-US" sz="1600" dirty="0">
                        <a:effectLst/>
                        <a:latin typeface="Cambria" charset="0"/>
                        <a:ea typeface="Cambria" charset="0"/>
                        <a:cs typeface="Cambria" charset="0"/>
                      </a:endParaRPr>
                    </a:p>
                  </a:txBody>
                  <a:tcPr marL="62324" marR="62324" marT="0" marB="0">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04694">
                <a:tc>
                  <a:txBody>
                    <a:bodyPr/>
                    <a:lstStyle/>
                    <a:p>
                      <a:pPr marL="0" marR="0" indent="0">
                        <a:lnSpc>
                          <a:spcPct val="100000"/>
                        </a:lnSpc>
                        <a:spcBef>
                          <a:spcPts val="0"/>
                        </a:spcBef>
                        <a:spcAft>
                          <a:spcPts val="0"/>
                        </a:spcAft>
                      </a:pPr>
                      <a:endParaRPr lang="en-US" sz="1600" dirty="0">
                        <a:effectLst/>
                        <a:latin typeface="Cambria" charset="0"/>
                        <a:ea typeface="Cambria" charset="0"/>
                        <a:cs typeface="Cambria" charset="0"/>
                      </a:endParaRPr>
                    </a:p>
                  </a:txBody>
                  <a:tcPr marL="62324" marR="62324" marT="0" marB="0">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r>
                        <a:rPr lang="en-US" sz="1600" dirty="0" smtClean="0">
                          <a:effectLst/>
                          <a:latin typeface="Cambria" charset="0"/>
                          <a:ea typeface="Cambria" charset="0"/>
                          <a:cs typeface="Cambria" charset="0"/>
                        </a:rPr>
                        <a:t>$million</a:t>
                      </a:r>
                      <a:endParaRPr lang="en-US" sz="1600" dirty="0">
                        <a:effectLst/>
                        <a:latin typeface="Cambria" charset="0"/>
                        <a:ea typeface="Cambria" charset="0"/>
                        <a:cs typeface="Cambria" charset="0"/>
                      </a:endParaRPr>
                    </a:p>
                  </a:txBody>
                  <a:tcPr marL="62324" marR="62324" marT="0" marB="0">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r>
                        <a:rPr lang="en-US" sz="1600" dirty="0" smtClean="0">
                          <a:effectLst/>
                          <a:latin typeface="Cambria" charset="0"/>
                          <a:ea typeface="Cambria" charset="0"/>
                          <a:cs typeface="Cambria" charset="0"/>
                        </a:rPr>
                        <a:t>$million</a:t>
                      </a:r>
                      <a:endParaRPr lang="en-US" sz="1600" dirty="0">
                        <a:effectLst/>
                        <a:latin typeface="Cambria" charset="0"/>
                        <a:ea typeface="Cambria" charset="0"/>
                        <a:cs typeface="Cambria" charset="0"/>
                      </a:endParaRPr>
                    </a:p>
                  </a:txBody>
                  <a:tcPr marL="62324" marR="62324" marT="0" marB="0">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r>
                        <a:rPr lang="en-US" sz="1600" dirty="0" smtClean="0">
                          <a:effectLst/>
                          <a:latin typeface="Cambria" charset="0"/>
                          <a:ea typeface="Cambria" charset="0"/>
                          <a:cs typeface="Cambria" charset="0"/>
                        </a:rPr>
                        <a:t>ln($million)</a:t>
                      </a:r>
                      <a:endParaRPr lang="en-US" sz="1600" dirty="0">
                        <a:effectLst/>
                        <a:latin typeface="Cambria" charset="0"/>
                        <a:ea typeface="Cambria" charset="0"/>
                        <a:cs typeface="Cambria" charset="0"/>
                      </a:endParaRPr>
                    </a:p>
                  </a:txBody>
                  <a:tcPr marL="62324" marR="62324" marT="0" marB="0">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09388">
                <a:tc>
                  <a:txBody>
                    <a:bodyPr/>
                    <a:lstStyle/>
                    <a:p>
                      <a:pPr marL="0" marR="0" indent="0">
                        <a:lnSpc>
                          <a:spcPct val="100000"/>
                        </a:lnSpc>
                        <a:spcBef>
                          <a:spcPts val="0"/>
                        </a:spcBef>
                        <a:spcAft>
                          <a:spcPts val="0"/>
                        </a:spcAft>
                      </a:pPr>
                      <a:r>
                        <a:rPr lang="en-US" sz="1600">
                          <a:effectLst/>
                          <a:latin typeface="Cambria" charset="0"/>
                          <a:ea typeface="Cambria" charset="0"/>
                          <a:cs typeface="Cambria" charset="0"/>
                        </a:rPr>
                        <a:t>Post</a:t>
                      </a:r>
                    </a:p>
                  </a:txBody>
                  <a:tcPr marL="62324" marR="62324"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indent="0" algn="ctr">
                        <a:lnSpc>
                          <a:spcPct val="100000"/>
                        </a:lnSpc>
                        <a:spcBef>
                          <a:spcPts val="0"/>
                        </a:spcBef>
                        <a:spcAft>
                          <a:spcPts val="0"/>
                        </a:spcAft>
                        <a:tabLst>
                          <a:tab pos="194310" algn="dec"/>
                        </a:tabLst>
                      </a:pPr>
                      <a:r>
                        <a:rPr lang="en-US" sz="1600" dirty="0">
                          <a:effectLst/>
                          <a:latin typeface="Cambria" charset="0"/>
                          <a:ea typeface="Cambria" charset="0"/>
                          <a:cs typeface="Cambria" charset="0"/>
                        </a:rPr>
                        <a:t>0.454</a:t>
                      </a:r>
                    </a:p>
                    <a:p>
                      <a:pPr marL="0" marR="0" indent="0" algn="ctr">
                        <a:lnSpc>
                          <a:spcPct val="100000"/>
                        </a:lnSpc>
                        <a:spcBef>
                          <a:spcPts val="0"/>
                        </a:spcBef>
                        <a:spcAft>
                          <a:spcPts val="0"/>
                        </a:spcAft>
                        <a:tabLst>
                          <a:tab pos="194310" algn="dec"/>
                        </a:tabLst>
                      </a:pPr>
                      <a:r>
                        <a:rPr lang="en-US" sz="1600" dirty="0">
                          <a:effectLst/>
                          <a:latin typeface="Cambria" charset="0"/>
                          <a:ea typeface="Cambria" charset="0"/>
                          <a:cs typeface="Cambria" charset="0"/>
                        </a:rPr>
                        <a:t>(0.316)</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indent="0" algn="ctr">
                        <a:lnSpc>
                          <a:spcPct val="100000"/>
                        </a:lnSpc>
                        <a:spcBef>
                          <a:spcPts val="0"/>
                        </a:spcBef>
                        <a:spcAft>
                          <a:spcPts val="0"/>
                        </a:spcAft>
                        <a:tabLst>
                          <a:tab pos="148590" algn="dec"/>
                        </a:tabLst>
                      </a:pPr>
                      <a:r>
                        <a:rPr lang="en-US" sz="1600">
                          <a:effectLst/>
                          <a:latin typeface="Cambria" charset="0"/>
                          <a:ea typeface="Cambria" charset="0"/>
                          <a:cs typeface="Cambria" charset="0"/>
                        </a:rPr>
                        <a:t>0.415</a:t>
                      </a:r>
                    </a:p>
                    <a:p>
                      <a:pPr marL="0" marR="0" indent="0" algn="ctr">
                        <a:lnSpc>
                          <a:spcPct val="100000"/>
                        </a:lnSpc>
                        <a:spcBef>
                          <a:spcPts val="0"/>
                        </a:spcBef>
                        <a:spcAft>
                          <a:spcPts val="0"/>
                        </a:spcAft>
                        <a:tabLst>
                          <a:tab pos="148590" algn="dec"/>
                        </a:tabLst>
                      </a:pPr>
                      <a:r>
                        <a:rPr lang="en-US" sz="1600">
                          <a:effectLst/>
                          <a:latin typeface="Cambria" charset="0"/>
                          <a:ea typeface="Cambria" charset="0"/>
                          <a:cs typeface="Cambria" charset="0"/>
                        </a:rPr>
                        <a:t>(0.316)</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indent="0" algn="ctr">
                        <a:lnSpc>
                          <a:spcPct val="100000"/>
                        </a:lnSpc>
                        <a:spcBef>
                          <a:spcPts val="0"/>
                        </a:spcBef>
                        <a:spcAft>
                          <a:spcPts val="0"/>
                        </a:spcAft>
                        <a:tabLst>
                          <a:tab pos="148590" algn="dec"/>
                        </a:tabLst>
                      </a:pPr>
                      <a:r>
                        <a:rPr lang="en-US" sz="1600">
                          <a:effectLst/>
                          <a:latin typeface="Cambria" charset="0"/>
                          <a:ea typeface="Cambria" charset="0"/>
                          <a:cs typeface="Cambria" charset="0"/>
                        </a:rPr>
                        <a:t>0.107</a:t>
                      </a:r>
                      <a:r>
                        <a:rPr lang="en-US" sz="1600" baseline="30000">
                          <a:effectLst/>
                          <a:latin typeface="Cambria" charset="0"/>
                          <a:ea typeface="Cambria" charset="0"/>
                          <a:cs typeface="Cambria" charset="0"/>
                        </a:rPr>
                        <a:t>*</a:t>
                      </a:r>
                      <a:endParaRPr lang="en-US" sz="1600">
                        <a:effectLst/>
                        <a:latin typeface="Cambria" charset="0"/>
                        <a:ea typeface="Cambria" charset="0"/>
                        <a:cs typeface="Cambria" charset="0"/>
                      </a:endParaRPr>
                    </a:p>
                    <a:p>
                      <a:pPr marL="0" marR="0" indent="0" algn="ctr">
                        <a:lnSpc>
                          <a:spcPct val="100000"/>
                        </a:lnSpc>
                        <a:spcBef>
                          <a:spcPts val="0"/>
                        </a:spcBef>
                        <a:spcAft>
                          <a:spcPts val="0"/>
                        </a:spcAft>
                        <a:tabLst>
                          <a:tab pos="148590" algn="dec"/>
                        </a:tabLst>
                      </a:pPr>
                      <a:r>
                        <a:rPr lang="en-US" sz="1600">
                          <a:effectLst/>
                          <a:latin typeface="Cambria" charset="0"/>
                          <a:ea typeface="Cambria" charset="0"/>
                          <a:cs typeface="Cambria" charset="0"/>
                        </a:rPr>
                        <a:t>(0.047)</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609388">
                <a:tc>
                  <a:txBody>
                    <a:bodyPr/>
                    <a:lstStyle/>
                    <a:p>
                      <a:pPr marL="0" marR="0" indent="0">
                        <a:lnSpc>
                          <a:spcPct val="100000"/>
                        </a:lnSpc>
                        <a:spcBef>
                          <a:spcPts val="0"/>
                        </a:spcBef>
                        <a:spcAft>
                          <a:spcPts val="0"/>
                        </a:spcAft>
                      </a:pPr>
                      <a:r>
                        <a:rPr lang="en-US" sz="1600">
                          <a:effectLst/>
                          <a:latin typeface="Cambria" charset="0"/>
                          <a:ea typeface="Cambria" charset="0"/>
                          <a:cs typeface="Cambria" charset="0"/>
                        </a:rPr>
                        <a:t>Post x Expansion</a:t>
                      </a:r>
                    </a:p>
                  </a:txBody>
                  <a:tcPr marL="62324" marR="62324"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tabLst>
                          <a:tab pos="194310" algn="dec"/>
                        </a:tabLst>
                      </a:pPr>
                      <a:r>
                        <a:rPr lang="en-US" sz="1600">
                          <a:effectLst/>
                          <a:latin typeface="Cambria" charset="0"/>
                          <a:ea typeface="Cambria" charset="0"/>
                          <a:cs typeface="Cambria" charset="0"/>
                        </a:rPr>
                        <a:t>-3.564</a:t>
                      </a:r>
                      <a:r>
                        <a:rPr lang="en-US" sz="1600" baseline="30000">
                          <a:effectLst/>
                          <a:latin typeface="Cambria" charset="0"/>
                          <a:ea typeface="Cambria" charset="0"/>
                          <a:cs typeface="Cambria" charset="0"/>
                        </a:rPr>
                        <a:t>**</a:t>
                      </a:r>
                      <a:endParaRPr lang="en-US" sz="1600">
                        <a:effectLst/>
                        <a:latin typeface="Cambria" charset="0"/>
                        <a:ea typeface="Cambria" charset="0"/>
                        <a:cs typeface="Cambria" charset="0"/>
                      </a:endParaRPr>
                    </a:p>
                    <a:p>
                      <a:pPr marL="0" marR="0" indent="0" algn="ctr">
                        <a:lnSpc>
                          <a:spcPct val="100000"/>
                        </a:lnSpc>
                        <a:spcBef>
                          <a:spcPts val="0"/>
                        </a:spcBef>
                        <a:spcAft>
                          <a:spcPts val="0"/>
                        </a:spcAft>
                        <a:tabLst>
                          <a:tab pos="194310" algn="dec"/>
                        </a:tabLst>
                      </a:pPr>
                      <a:r>
                        <a:rPr lang="en-US" sz="1600">
                          <a:effectLst/>
                          <a:latin typeface="Cambria" charset="0"/>
                          <a:ea typeface="Cambria" charset="0"/>
                          <a:cs typeface="Cambria" charset="0"/>
                        </a:rPr>
                        <a:t>(0.465)</a:t>
                      </a:r>
                    </a:p>
                  </a:txBody>
                  <a:tcPr marL="68580" marR="68580"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tabLst>
                          <a:tab pos="148590" algn="dec"/>
                        </a:tabLst>
                      </a:pPr>
                      <a:r>
                        <a:rPr lang="en-US" sz="1600" dirty="0">
                          <a:effectLst/>
                          <a:latin typeface="Cambria" charset="0"/>
                          <a:ea typeface="Cambria" charset="0"/>
                          <a:cs typeface="Cambria" charset="0"/>
                        </a:rPr>
                        <a:t> </a:t>
                      </a:r>
                    </a:p>
                  </a:txBody>
                  <a:tcPr marL="68580" marR="68580"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tabLst>
                          <a:tab pos="148590" algn="dec"/>
                        </a:tabLst>
                      </a:pPr>
                      <a:r>
                        <a:rPr lang="en-US" sz="1600">
                          <a:effectLst/>
                          <a:latin typeface="Cambria" charset="0"/>
                          <a:ea typeface="Cambria" charset="0"/>
                          <a:cs typeface="Cambria" charset="0"/>
                        </a:rPr>
                        <a:t> </a:t>
                      </a:r>
                    </a:p>
                  </a:txBody>
                  <a:tcPr marL="68580" marR="68580" marT="0" marB="0">
                    <a:lnL>
                      <a:noFill/>
                    </a:lnL>
                    <a:lnR>
                      <a:noFill/>
                    </a:lnR>
                    <a:lnT>
                      <a:noFill/>
                    </a:lnT>
                    <a:lnB>
                      <a:noFill/>
                    </a:lnB>
                    <a:solidFill>
                      <a:srgbClr val="FFFFFF"/>
                    </a:solidFill>
                  </a:tcPr>
                </a:tc>
              </a:tr>
              <a:tr h="609388">
                <a:tc>
                  <a:txBody>
                    <a:bodyPr/>
                    <a:lstStyle/>
                    <a:p>
                      <a:pPr marL="0" marR="0" indent="0">
                        <a:lnSpc>
                          <a:spcPct val="100000"/>
                        </a:lnSpc>
                        <a:spcBef>
                          <a:spcPts val="0"/>
                        </a:spcBef>
                        <a:spcAft>
                          <a:spcPts val="0"/>
                        </a:spcAft>
                      </a:pPr>
                      <a:r>
                        <a:rPr lang="en-US" sz="1600">
                          <a:effectLst/>
                          <a:latin typeface="Cambria" charset="0"/>
                          <a:ea typeface="Cambria" charset="0"/>
                          <a:cs typeface="Cambria" charset="0"/>
                        </a:rPr>
                        <a:t>Post x Major Expansion</a:t>
                      </a:r>
                    </a:p>
                  </a:txBody>
                  <a:tcPr marL="62324" marR="62324"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tabLst>
                          <a:tab pos="194310" algn="dec"/>
                        </a:tabLst>
                      </a:pPr>
                      <a:r>
                        <a:rPr lang="en-US" sz="1600">
                          <a:effectLst/>
                          <a:latin typeface="Cambria" charset="0"/>
                          <a:ea typeface="Cambria" charset="0"/>
                          <a:cs typeface="Cambria" charset="0"/>
                        </a:rPr>
                        <a:t> </a:t>
                      </a:r>
                    </a:p>
                  </a:txBody>
                  <a:tcPr marL="68580" marR="68580"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tabLst>
                          <a:tab pos="148590" algn="dec"/>
                        </a:tabLst>
                      </a:pPr>
                      <a:r>
                        <a:rPr lang="en-US" sz="1600">
                          <a:effectLst/>
                          <a:latin typeface="Cambria" charset="0"/>
                          <a:ea typeface="Cambria" charset="0"/>
                          <a:cs typeface="Cambria" charset="0"/>
                        </a:rPr>
                        <a:t>-3.903</a:t>
                      </a:r>
                      <a:r>
                        <a:rPr lang="en-US" sz="1600" baseline="30000">
                          <a:effectLst/>
                          <a:latin typeface="Cambria" charset="0"/>
                          <a:ea typeface="Cambria" charset="0"/>
                          <a:cs typeface="Cambria" charset="0"/>
                        </a:rPr>
                        <a:t>**</a:t>
                      </a:r>
                      <a:endParaRPr lang="en-US" sz="1600">
                        <a:effectLst/>
                        <a:latin typeface="Cambria" charset="0"/>
                        <a:ea typeface="Cambria" charset="0"/>
                        <a:cs typeface="Cambria" charset="0"/>
                      </a:endParaRPr>
                    </a:p>
                    <a:p>
                      <a:pPr marL="0" marR="0" indent="0" algn="ctr">
                        <a:lnSpc>
                          <a:spcPct val="100000"/>
                        </a:lnSpc>
                        <a:spcBef>
                          <a:spcPts val="0"/>
                        </a:spcBef>
                        <a:spcAft>
                          <a:spcPts val="0"/>
                        </a:spcAft>
                        <a:tabLst>
                          <a:tab pos="148590" algn="dec"/>
                        </a:tabLst>
                      </a:pPr>
                      <a:r>
                        <a:rPr lang="en-US" sz="1600">
                          <a:effectLst/>
                          <a:latin typeface="Cambria" charset="0"/>
                          <a:ea typeface="Cambria" charset="0"/>
                          <a:cs typeface="Cambria" charset="0"/>
                        </a:rPr>
                        <a:t>(0.481)</a:t>
                      </a:r>
                    </a:p>
                  </a:txBody>
                  <a:tcPr marL="68580" marR="68580"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tabLst>
                          <a:tab pos="148590" algn="dec"/>
                        </a:tabLst>
                      </a:pPr>
                      <a:r>
                        <a:rPr lang="en-US" sz="1600">
                          <a:effectLst/>
                          <a:latin typeface="Cambria" charset="0"/>
                          <a:ea typeface="Cambria" charset="0"/>
                          <a:cs typeface="Cambria" charset="0"/>
                        </a:rPr>
                        <a:t>-0.484</a:t>
                      </a:r>
                      <a:r>
                        <a:rPr lang="en-US" sz="1600" baseline="30000">
                          <a:effectLst/>
                          <a:latin typeface="Cambria" charset="0"/>
                          <a:ea typeface="Cambria" charset="0"/>
                          <a:cs typeface="Cambria" charset="0"/>
                        </a:rPr>
                        <a:t>**</a:t>
                      </a:r>
                      <a:endParaRPr lang="en-US" sz="1600">
                        <a:effectLst/>
                        <a:latin typeface="Cambria" charset="0"/>
                        <a:ea typeface="Cambria" charset="0"/>
                        <a:cs typeface="Cambria" charset="0"/>
                      </a:endParaRPr>
                    </a:p>
                    <a:p>
                      <a:pPr marL="0" marR="0" indent="0" algn="ctr">
                        <a:lnSpc>
                          <a:spcPct val="100000"/>
                        </a:lnSpc>
                        <a:spcBef>
                          <a:spcPts val="0"/>
                        </a:spcBef>
                        <a:spcAft>
                          <a:spcPts val="0"/>
                        </a:spcAft>
                        <a:tabLst>
                          <a:tab pos="148590" algn="dec"/>
                        </a:tabLst>
                      </a:pPr>
                      <a:r>
                        <a:rPr lang="en-US" sz="1600">
                          <a:effectLst/>
                          <a:latin typeface="Cambria" charset="0"/>
                          <a:ea typeface="Cambria" charset="0"/>
                          <a:cs typeface="Cambria" charset="0"/>
                        </a:rPr>
                        <a:t>(0.067)</a:t>
                      </a:r>
                    </a:p>
                  </a:txBody>
                  <a:tcPr marL="68580" marR="68580" marT="0" marB="0">
                    <a:lnL>
                      <a:noFill/>
                    </a:lnL>
                    <a:lnR>
                      <a:noFill/>
                    </a:lnR>
                    <a:lnT>
                      <a:noFill/>
                    </a:lnT>
                    <a:lnB>
                      <a:noFill/>
                    </a:lnB>
                    <a:solidFill>
                      <a:srgbClr val="FFFFFF"/>
                    </a:solidFill>
                  </a:tcPr>
                </a:tc>
              </a:tr>
              <a:tr h="609388">
                <a:tc>
                  <a:txBody>
                    <a:bodyPr/>
                    <a:lstStyle/>
                    <a:p>
                      <a:pPr marL="0" marR="0" indent="0">
                        <a:lnSpc>
                          <a:spcPct val="100000"/>
                        </a:lnSpc>
                        <a:spcBef>
                          <a:spcPts val="0"/>
                        </a:spcBef>
                        <a:spcAft>
                          <a:spcPts val="0"/>
                        </a:spcAft>
                      </a:pPr>
                      <a:r>
                        <a:rPr lang="en-US" sz="1600">
                          <a:effectLst/>
                          <a:latin typeface="Cambria" charset="0"/>
                          <a:ea typeface="Cambria" charset="0"/>
                          <a:cs typeface="Cambria" charset="0"/>
                        </a:rPr>
                        <a:t>Post x Minor Expansion</a:t>
                      </a:r>
                    </a:p>
                  </a:txBody>
                  <a:tcPr marL="62324" marR="62324"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tabLst>
                          <a:tab pos="194310" algn="dec"/>
                        </a:tabLst>
                      </a:pPr>
                      <a:r>
                        <a:rPr lang="en-US" sz="1600">
                          <a:effectLst/>
                          <a:latin typeface="Cambria" charset="0"/>
                          <a:ea typeface="Cambria" charset="0"/>
                          <a:cs typeface="Cambria" charset="0"/>
                        </a:rPr>
                        <a:t> </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tabLst>
                          <a:tab pos="148590" algn="dec"/>
                        </a:tabLst>
                      </a:pPr>
                      <a:r>
                        <a:rPr lang="en-US" sz="1600" dirty="0">
                          <a:effectLst/>
                          <a:latin typeface="Cambria" charset="0"/>
                          <a:ea typeface="Cambria" charset="0"/>
                          <a:cs typeface="Cambria" charset="0"/>
                        </a:rPr>
                        <a:t>-2.223</a:t>
                      </a:r>
                      <a:r>
                        <a:rPr lang="en-US" sz="1600" baseline="30000" dirty="0">
                          <a:effectLst/>
                          <a:latin typeface="Cambria" charset="0"/>
                          <a:ea typeface="Cambria" charset="0"/>
                          <a:cs typeface="Cambria" charset="0"/>
                        </a:rPr>
                        <a:t>**</a:t>
                      </a:r>
                      <a:endParaRPr lang="en-US" sz="1600" dirty="0">
                        <a:effectLst/>
                        <a:latin typeface="Cambria" charset="0"/>
                        <a:ea typeface="Cambria" charset="0"/>
                        <a:cs typeface="Cambria" charset="0"/>
                      </a:endParaRPr>
                    </a:p>
                    <a:p>
                      <a:pPr marL="0" marR="0" indent="0" algn="ctr">
                        <a:lnSpc>
                          <a:spcPct val="100000"/>
                        </a:lnSpc>
                        <a:spcBef>
                          <a:spcPts val="0"/>
                        </a:spcBef>
                        <a:spcAft>
                          <a:spcPts val="0"/>
                        </a:spcAft>
                        <a:tabLst>
                          <a:tab pos="148590" algn="dec"/>
                        </a:tabLst>
                      </a:pPr>
                      <a:r>
                        <a:rPr lang="en-US" sz="1600" dirty="0">
                          <a:effectLst/>
                          <a:latin typeface="Cambria" charset="0"/>
                          <a:ea typeface="Cambria" charset="0"/>
                          <a:cs typeface="Cambria" charset="0"/>
                        </a:rPr>
                        <a:t>(0.357)</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tabLst>
                          <a:tab pos="148590" algn="dec"/>
                        </a:tabLst>
                      </a:pPr>
                      <a:r>
                        <a:rPr lang="en-US" sz="1600">
                          <a:effectLst/>
                          <a:latin typeface="Cambria" charset="0"/>
                          <a:ea typeface="Cambria" charset="0"/>
                          <a:cs typeface="Cambria" charset="0"/>
                        </a:rPr>
                        <a:t>-0.298</a:t>
                      </a:r>
                      <a:r>
                        <a:rPr lang="en-US" sz="1600" baseline="30000">
                          <a:effectLst/>
                          <a:latin typeface="Cambria" charset="0"/>
                          <a:ea typeface="Cambria" charset="0"/>
                          <a:cs typeface="Cambria" charset="0"/>
                        </a:rPr>
                        <a:t>**</a:t>
                      </a:r>
                      <a:endParaRPr lang="en-US" sz="1600">
                        <a:effectLst/>
                        <a:latin typeface="Cambria" charset="0"/>
                        <a:ea typeface="Cambria" charset="0"/>
                        <a:cs typeface="Cambria" charset="0"/>
                      </a:endParaRPr>
                    </a:p>
                    <a:p>
                      <a:pPr marL="0" marR="0" indent="0" algn="ctr">
                        <a:lnSpc>
                          <a:spcPct val="100000"/>
                        </a:lnSpc>
                        <a:spcBef>
                          <a:spcPts val="0"/>
                        </a:spcBef>
                        <a:spcAft>
                          <a:spcPts val="0"/>
                        </a:spcAft>
                        <a:tabLst>
                          <a:tab pos="148590" algn="dec"/>
                        </a:tabLst>
                      </a:pPr>
                      <a:r>
                        <a:rPr lang="en-US" sz="1600">
                          <a:effectLst/>
                          <a:latin typeface="Cambria" charset="0"/>
                          <a:ea typeface="Cambria" charset="0"/>
                          <a:cs typeface="Cambria" charset="0"/>
                        </a:rPr>
                        <a:t>(0.059)</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304694">
                <a:tc>
                  <a:txBody>
                    <a:bodyPr/>
                    <a:lstStyle/>
                    <a:p>
                      <a:pPr marL="0" marR="0" indent="0">
                        <a:lnSpc>
                          <a:spcPct val="100000"/>
                        </a:lnSpc>
                        <a:spcBef>
                          <a:spcPts val="0"/>
                        </a:spcBef>
                        <a:spcAft>
                          <a:spcPts val="0"/>
                        </a:spcAft>
                      </a:pPr>
                      <a:r>
                        <a:rPr lang="en-US" sz="1600">
                          <a:effectLst/>
                          <a:latin typeface="Cambria" charset="0"/>
                          <a:ea typeface="Cambria" charset="0"/>
                          <a:cs typeface="Cambria" charset="0"/>
                        </a:rPr>
                        <a:t> </a:t>
                      </a:r>
                    </a:p>
                  </a:txBody>
                  <a:tcPr marL="62324" marR="62324"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indent="0" algn="ctr">
                        <a:lnSpc>
                          <a:spcPct val="100000"/>
                        </a:lnSpc>
                        <a:spcBef>
                          <a:spcPts val="0"/>
                        </a:spcBef>
                        <a:spcAft>
                          <a:spcPts val="0"/>
                        </a:spcAft>
                      </a:pPr>
                      <a:r>
                        <a:rPr lang="en-US" sz="1600">
                          <a:effectLst/>
                          <a:latin typeface="Cambria" charset="0"/>
                          <a:ea typeface="Cambria" charset="0"/>
                          <a:cs typeface="Cambria"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indent="0" algn="ctr">
                        <a:lnSpc>
                          <a:spcPct val="100000"/>
                        </a:lnSpc>
                        <a:spcBef>
                          <a:spcPts val="0"/>
                        </a:spcBef>
                        <a:spcAft>
                          <a:spcPts val="0"/>
                        </a:spcAft>
                      </a:pPr>
                      <a:r>
                        <a:rPr lang="en-US" sz="1600">
                          <a:effectLst/>
                          <a:latin typeface="Cambria" charset="0"/>
                          <a:ea typeface="Cambria" charset="0"/>
                          <a:cs typeface="Cambria"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indent="0" algn="ctr">
                        <a:lnSpc>
                          <a:spcPct val="100000"/>
                        </a:lnSpc>
                        <a:spcBef>
                          <a:spcPts val="0"/>
                        </a:spcBef>
                        <a:spcAft>
                          <a:spcPts val="0"/>
                        </a:spcAft>
                      </a:pPr>
                      <a:r>
                        <a:rPr lang="en-US" sz="1600">
                          <a:effectLst/>
                          <a:latin typeface="Cambria" charset="0"/>
                          <a:ea typeface="Cambria" charset="0"/>
                          <a:cs typeface="Cambria"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384441">
                <a:tc>
                  <a:txBody>
                    <a:bodyPr/>
                    <a:lstStyle/>
                    <a:p>
                      <a:pPr marL="0" marR="0" indent="0">
                        <a:lnSpc>
                          <a:spcPct val="100000"/>
                        </a:lnSpc>
                        <a:spcBef>
                          <a:spcPts val="0"/>
                        </a:spcBef>
                        <a:spcAft>
                          <a:spcPts val="0"/>
                        </a:spcAft>
                      </a:pPr>
                      <a:r>
                        <a:rPr lang="en-US" sz="1600" dirty="0">
                          <a:effectLst/>
                          <a:latin typeface="Cambria" charset="0"/>
                          <a:ea typeface="Cambria" charset="0"/>
                          <a:cs typeface="Cambria" charset="0"/>
                        </a:rPr>
                        <a:t>Number of observations</a:t>
                      </a:r>
                    </a:p>
                  </a:txBody>
                  <a:tcPr marL="62324" marR="62324"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pPr>
                      <a:r>
                        <a:rPr lang="en-US" sz="1600">
                          <a:effectLst/>
                          <a:latin typeface="Cambria" charset="0"/>
                          <a:ea typeface="Cambria" charset="0"/>
                          <a:cs typeface="Cambria" charset="0"/>
                        </a:rPr>
                        <a:t>13,859</a:t>
                      </a:r>
                    </a:p>
                  </a:txBody>
                  <a:tcPr marL="68580" marR="68580"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pPr>
                      <a:r>
                        <a:rPr lang="en-US" sz="1600">
                          <a:effectLst/>
                          <a:latin typeface="Cambria" charset="0"/>
                          <a:ea typeface="Cambria" charset="0"/>
                          <a:cs typeface="Cambria" charset="0"/>
                        </a:rPr>
                        <a:t>13,859</a:t>
                      </a:r>
                    </a:p>
                  </a:txBody>
                  <a:tcPr marL="68580" marR="68580"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pPr>
                      <a:r>
                        <a:rPr lang="en-US" sz="1600">
                          <a:effectLst/>
                          <a:latin typeface="Cambria" charset="0"/>
                          <a:ea typeface="Cambria" charset="0"/>
                          <a:cs typeface="Cambria" charset="0"/>
                        </a:rPr>
                        <a:t>13,859</a:t>
                      </a:r>
                    </a:p>
                  </a:txBody>
                  <a:tcPr marL="68580" marR="68580" marT="0" marB="0">
                    <a:lnL>
                      <a:noFill/>
                    </a:lnL>
                    <a:lnR>
                      <a:noFill/>
                    </a:lnR>
                    <a:lnT>
                      <a:noFill/>
                    </a:lnT>
                    <a:lnB>
                      <a:noFill/>
                    </a:lnB>
                    <a:solidFill>
                      <a:srgbClr val="FFFFFF"/>
                    </a:solidFill>
                  </a:tcPr>
                </a:tc>
              </a:tr>
              <a:tr h="304694">
                <a:tc>
                  <a:txBody>
                    <a:bodyPr/>
                    <a:lstStyle/>
                    <a:p>
                      <a:pPr marL="0" marR="0" indent="0">
                        <a:lnSpc>
                          <a:spcPct val="100000"/>
                        </a:lnSpc>
                        <a:spcBef>
                          <a:spcPts val="0"/>
                        </a:spcBef>
                        <a:spcAft>
                          <a:spcPts val="0"/>
                        </a:spcAft>
                      </a:pPr>
                      <a:r>
                        <a:rPr lang="en-US" sz="1600" dirty="0">
                          <a:effectLst/>
                          <a:latin typeface="Cambria" charset="0"/>
                          <a:ea typeface="Cambria" charset="0"/>
                          <a:cs typeface="Cambria" charset="0"/>
                        </a:rPr>
                        <a:t>Number of hospitals</a:t>
                      </a:r>
                    </a:p>
                  </a:txBody>
                  <a:tcPr marL="62324" marR="62324"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pPr>
                      <a:r>
                        <a:rPr lang="en-US" sz="1600">
                          <a:effectLst/>
                          <a:latin typeface="Cambria" charset="0"/>
                          <a:ea typeface="Cambria" charset="0"/>
                          <a:cs typeface="Cambria" charset="0"/>
                        </a:rPr>
                        <a:t>3,310</a:t>
                      </a:r>
                    </a:p>
                  </a:txBody>
                  <a:tcPr marL="68580" marR="68580"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pPr>
                      <a:r>
                        <a:rPr lang="en-US" sz="1600">
                          <a:effectLst/>
                          <a:latin typeface="Cambria" charset="0"/>
                          <a:ea typeface="Cambria" charset="0"/>
                          <a:cs typeface="Cambria" charset="0"/>
                        </a:rPr>
                        <a:t>3,310</a:t>
                      </a:r>
                    </a:p>
                  </a:txBody>
                  <a:tcPr marL="68580" marR="68580"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pPr>
                      <a:r>
                        <a:rPr lang="en-US" sz="1600" dirty="0">
                          <a:effectLst/>
                          <a:latin typeface="Cambria" charset="0"/>
                          <a:ea typeface="Cambria" charset="0"/>
                          <a:cs typeface="Cambria" charset="0"/>
                        </a:rPr>
                        <a:t>3,310</a:t>
                      </a:r>
                    </a:p>
                  </a:txBody>
                  <a:tcPr marL="68580" marR="68580" marT="0" marB="0">
                    <a:lnL>
                      <a:noFill/>
                    </a:lnL>
                    <a:lnR>
                      <a:noFill/>
                    </a:lnR>
                    <a:lnT>
                      <a:noFill/>
                    </a:lnT>
                    <a:lnB>
                      <a:noFill/>
                    </a:lnB>
                    <a:solidFill>
                      <a:srgbClr val="FFFFFF"/>
                    </a:solidFill>
                  </a:tcPr>
                </a:tc>
              </a:tr>
              <a:tr h="304694">
                <a:tc>
                  <a:txBody>
                    <a:bodyPr/>
                    <a:lstStyle/>
                    <a:p>
                      <a:pPr marL="0" marR="0" indent="0">
                        <a:lnSpc>
                          <a:spcPct val="100000"/>
                        </a:lnSpc>
                        <a:spcBef>
                          <a:spcPts val="0"/>
                        </a:spcBef>
                        <a:spcAft>
                          <a:spcPts val="0"/>
                        </a:spcAft>
                      </a:pPr>
                      <a:r>
                        <a:rPr lang="en-US" sz="1600" dirty="0">
                          <a:effectLst/>
                          <a:latin typeface="Cambria" charset="0"/>
                          <a:ea typeface="Cambria" charset="0"/>
                          <a:cs typeface="Cambria" charset="0"/>
                        </a:rPr>
                        <a:t>R</a:t>
                      </a:r>
                      <a:r>
                        <a:rPr lang="en-US" sz="1600" baseline="30000" dirty="0">
                          <a:effectLst/>
                          <a:latin typeface="Cambria" charset="0"/>
                          <a:ea typeface="Cambria" charset="0"/>
                          <a:cs typeface="Cambria" charset="0"/>
                        </a:rPr>
                        <a:t>2</a:t>
                      </a:r>
                      <a:r>
                        <a:rPr lang="en-US" sz="1600" dirty="0">
                          <a:effectLst/>
                          <a:latin typeface="Cambria" charset="0"/>
                          <a:ea typeface="Cambria" charset="0"/>
                          <a:cs typeface="Cambria" charset="0"/>
                        </a:rPr>
                        <a:t> </a:t>
                      </a:r>
                    </a:p>
                  </a:txBody>
                  <a:tcPr marL="62324" marR="62324" marT="0" marB="0">
                    <a:lnL>
                      <a:noFill/>
                    </a:lnL>
                    <a:lnR>
                      <a:noFill/>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r>
                        <a:rPr lang="en-US" sz="1600" dirty="0">
                          <a:effectLst/>
                          <a:latin typeface="Cambria" charset="0"/>
                          <a:ea typeface="Cambria" charset="0"/>
                          <a:cs typeface="Cambria" charset="0"/>
                        </a:rPr>
                        <a:t>0.071</a:t>
                      </a:r>
                    </a:p>
                  </a:txBody>
                  <a:tcPr marL="68580" marR="68580" marT="0" marB="0">
                    <a:lnL>
                      <a:noFill/>
                    </a:lnL>
                    <a:lnR>
                      <a:noFill/>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r>
                        <a:rPr lang="en-US" sz="1600" dirty="0" smtClean="0">
                          <a:effectLst/>
                          <a:latin typeface="Cambria" charset="0"/>
                          <a:ea typeface="Cambria" charset="0"/>
                          <a:cs typeface="Cambria" charset="0"/>
                        </a:rPr>
                        <a:t>0.070</a:t>
                      </a:r>
                      <a:endParaRPr lang="en-US" sz="1600" dirty="0">
                        <a:effectLst/>
                        <a:latin typeface="Cambria" charset="0"/>
                        <a:ea typeface="Cambria" charset="0"/>
                        <a:cs typeface="Cambria" charset="0"/>
                      </a:endParaRPr>
                    </a:p>
                  </a:txBody>
                  <a:tcPr marL="68580" marR="68580" marT="0" marB="0">
                    <a:lnL>
                      <a:noFill/>
                    </a:lnL>
                    <a:lnR>
                      <a:noFill/>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r>
                        <a:rPr lang="en-US" sz="1600" dirty="0">
                          <a:effectLst/>
                          <a:latin typeface="Cambria" charset="0"/>
                          <a:ea typeface="Cambria" charset="0"/>
                          <a:cs typeface="Cambria" charset="0"/>
                        </a:rPr>
                        <a:t>0.071</a:t>
                      </a:r>
                    </a:p>
                  </a:txBody>
                  <a:tcPr marL="68580" marR="68580" marT="0" marB="0">
                    <a:lnL>
                      <a:noFill/>
                    </a:lnL>
                    <a:lnR>
                      <a:noFill/>
                    </a:lnR>
                    <a:lnT>
                      <a:noFill/>
                    </a:lnT>
                    <a:lnB w="19050" cap="flat" cmpd="dbl" algn="ctr">
                      <a:solidFill>
                        <a:srgbClr val="000000"/>
                      </a:solidFill>
                      <a:prstDash val="solid"/>
                      <a:round/>
                      <a:headEnd type="none" w="med" len="med"/>
                      <a:tailEnd type="none" w="med" len="med"/>
                    </a:lnB>
                    <a:solidFill>
                      <a:srgbClr val="FFFFFF"/>
                    </a:solidFill>
                  </a:tcPr>
                </a:tc>
              </a:tr>
            </a:tbl>
          </a:graphicData>
        </a:graphic>
      </p:graphicFrame>
      <p:sp>
        <p:nvSpPr>
          <p:cNvPr id="8" name="TextBox 7"/>
          <p:cNvSpPr txBox="1"/>
          <p:nvPr/>
        </p:nvSpPr>
        <p:spPr>
          <a:xfrm>
            <a:off x="457200" y="5562600"/>
            <a:ext cx="5105400" cy="830997"/>
          </a:xfrm>
          <a:prstGeom prst="rect">
            <a:avLst/>
          </a:prstGeom>
          <a:noFill/>
        </p:spPr>
        <p:txBody>
          <a:bodyPr wrap="square" rtlCol="0">
            <a:spAutoFit/>
          </a:bodyPr>
          <a:lstStyle/>
          <a:p>
            <a:r>
              <a:rPr lang="en-US" sz="1600" dirty="0" smtClean="0">
                <a:latin typeface="Cambria" charset="0"/>
                <a:ea typeface="Cambria" charset="0"/>
                <a:cs typeface="Cambria" charset="0"/>
              </a:rPr>
              <a:t>Notes: </a:t>
            </a:r>
            <a:r>
              <a:rPr lang="en-US" sz="1600" dirty="0">
                <a:latin typeface="Cambria" charset="0"/>
                <a:ea typeface="Cambria" charset="0"/>
                <a:cs typeface="Cambria" charset="0"/>
              </a:rPr>
              <a:t>** p &lt; 0.01; * 0.01 &lt; p &lt; </a:t>
            </a:r>
            <a:r>
              <a:rPr lang="en-US" sz="1600" dirty="0" smtClean="0">
                <a:latin typeface="Cambria" charset="0"/>
                <a:ea typeface="Cambria" charset="0"/>
                <a:cs typeface="Cambria" charset="0"/>
              </a:rPr>
              <a:t>0.05 </a:t>
            </a:r>
            <a:endParaRPr lang="en-US" sz="1600" dirty="0">
              <a:latin typeface="Cambria" charset="0"/>
              <a:ea typeface="Cambria" charset="0"/>
              <a:cs typeface="Cambria" charset="0"/>
            </a:endParaRPr>
          </a:p>
          <a:p>
            <a:endParaRPr lang="en-US" dirty="0"/>
          </a:p>
        </p:txBody>
      </p:sp>
    </p:spTree>
    <p:extLst>
      <p:ext uri="{BB962C8B-B14F-4D97-AF65-F5344CB8AC3E}">
        <p14:creationId xmlns:p14="http://schemas.microsoft.com/office/powerpoint/2010/main" val="9871821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smtClean="0">
                <a:latin typeface="Cambria" charset="0"/>
                <a:ea typeface="Cambria" charset="0"/>
                <a:cs typeface="Cambria" charset="0"/>
              </a:rPr>
              <a:t>Results: Net Operating Income and Margin</a:t>
            </a:r>
            <a:endParaRPr lang="en-US" sz="3200" b="1" dirty="0">
              <a:latin typeface="Cambria" charset="0"/>
              <a:ea typeface="Cambria" charset="0"/>
              <a:cs typeface="Cambria"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933613955"/>
              </p:ext>
            </p:extLst>
          </p:nvPr>
        </p:nvGraphicFramePr>
        <p:xfrm>
          <a:off x="457200" y="1140937"/>
          <a:ext cx="7848599" cy="4528449"/>
        </p:xfrm>
        <a:graphic>
          <a:graphicData uri="http://schemas.openxmlformats.org/drawingml/2006/table">
            <a:tbl>
              <a:tblPr firstRow="1" firstCol="1" bandRow="1"/>
              <a:tblGrid>
                <a:gridCol w="2310767"/>
                <a:gridCol w="1282153"/>
                <a:gridCol w="1512480"/>
                <a:gridCol w="1229748"/>
                <a:gridCol w="1513451"/>
              </a:tblGrid>
              <a:tr h="304694">
                <a:tc>
                  <a:txBody>
                    <a:bodyPr/>
                    <a:lstStyle/>
                    <a:p>
                      <a:pPr marL="0" marR="0" indent="0">
                        <a:lnSpc>
                          <a:spcPct val="100000"/>
                        </a:lnSpc>
                        <a:spcBef>
                          <a:spcPts val="0"/>
                        </a:spcBef>
                        <a:spcAft>
                          <a:spcPts val="0"/>
                        </a:spcAft>
                      </a:pPr>
                      <a:r>
                        <a:rPr lang="en-US" sz="1600" dirty="0">
                          <a:effectLst/>
                          <a:latin typeface="Cambria" charset="0"/>
                          <a:ea typeface="Cambria" charset="0"/>
                          <a:cs typeface="Cambria" charset="0"/>
                        </a:rPr>
                        <a:t> </a:t>
                      </a:r>
                    </a:p>
                  </a:txBody>
                  <a:tcPr marL="62324" marR="62324" marT="0" marB="0">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a:lnSpc>
                          <a:spcPct val="100000"/>
                        </a:lnSpc>
                        <a:spcBef>
                          <a:spcPts val="0"/>
                        </a:spcBef>
                        <a:spcAft>
                          <a:spcPts val="0"/>
                        </a:spcAft>
                      </a:pPr>
                      <a:r>
                        <a:rPr lang="en-US" sz="1600" b="1" dirty="0">
                          <a:effectLst/>
                          <a:latin typeface="Cambria" charset="0"/>
                          <a:ea typeface="Cambria" charset="0"/>
                          <a:cs typeface="Cambria" charset="0"/>
                        </a:rPr>
                        <a:t>(1)</a:t>
                      </a:r>
                      <a:endParaRPr lang="en-US" sz="1600" dirty="0">
                        <a:effectLst/>
                        <a:latin typeface="Cambria" charset="0"/>
                        <a:ea typeface="Cambria" charset="0"/>
                        <a:cs typeface="Cambria" charset="0"/>
                      </a:endParaRPr>
                    </a:p>
                  </a:txBody>
                  <a:tcPr marL="62324" marR="62324" marT="0" marB="0">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a:lnSpc>
                          <a:spcPct val="100000"/>
                        </a:lnSpc>
                        <a:spcBef>
                          <a:spcPts val="0"/>
                        </a:spcBef>
                        <a:spcAft>
                          <a:spcPts val="0"/>
                        </a:spcAft>
                      </a:pPr>
                      <a:r>
                        <a:rPr lang="en-US" sz="1600" b="1" dirty="0">
                          <a:effectLst/>
                          <a:latin typeface="Cambria" charset="0"/>
                          <a:ea typeface="Cambria" charset="0"/>
                          <a:cs typeface="Cambria" charset="0"/>
                        </a:rPr>
                        <a:t>(2)</a:t>
                      </a:r>
                      <a:endParaRPr lang="en-US" sz="1600" dirty="0">
                        <a:effectLst/>
                        <a:latin typeface="Cambria" charset="0"/>
                        <a:ea typeface="Cambria" charset="0"/>
                        <a:cs typeface="Cambria" charset="0"/>
                      </a:endParaRPr>
                    </a:p>
                  </a:txBody>
                  <a:tcPr marL="62324" marR="62324" marT="0" marB="0">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a:lnSpc>
                          <a:spcPct val="100000"/>
                        </a:lnSpc>
                        <a:spcBef>
                          <a:spcPts val="0"/>
                        </a:spcBef>
                        <a:spcAft>
                          <a:spcPts val="0"/>
                        </a:spcAft>
                      </a:pPr>
                      <a:r>
                        <a:rPr lang="en-US" sz="1600" b="1" dirty="0" smtClean="0">
                          <a:effectLst/>
                          <a:latin typeface="Cambria" charset="0"/>
                          <a:ea typeface="Cambria" charset="0"/>
                          <a:cs typeface="Cambria" charset="0"/>
                        </a:rPr>
                        <a:t>(3)</a:t>
                      </a:r>
                      <a:endParaRPr lang="en-US" sz="1600" b="1" dirty="0">
                        <a:effectLst/>
                        <a:latin typeface="Cambria" charset="0"/>
                        <a:ea typeface="Cambria" charset="0"/>
                        <a:cs typeface="Cambria" charset="0"/>
                      </a:endParaRPr>
                    </a:p>
                  </a:txBody>
                  <a:tcPr marL="62324" marR="62324" marT="0" marB="0">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marL="0" marR="0" indent="0" algn="ctr">
                        <a:lnSpc>
                          <a:spcPct val="100000"/>
                        </a:lnSpc>
                        <a:spcBef>
                          <a:spcPts val="0"/>
                        </a:spcBef>
                        <a:spcAft>
                          <a:spcPts val="0"/>
                        </a:spcAft>
                      </a:pPr>
                      <a:r>
                        <a:rPr lang="en-US" sz="1600" b="1" dirty="0" smtClean="0">
                          <a:effectLst/>
                          <a:latin typeface="Cambria" charset="0"/>
                          <a:ea typeface="Cambria" charset="0"/>
                          <a:cs typeface="Cambria" charset="0"/>
                        </a:rPr>
                        <a:t>(4)</a:t>
                      </a:r>
                      <a:endParaRPr lang="en-US" sz="1600" dirty="0">
                        <a:effectLst/>
                        <a:latin typeface="Cambria" charset="0"/>
                        <a:ea typeface="Cambria" charset="0"/>
                        <a:cs typeface="Cambria" charset="0"/>
                      </a:endParaRPr>
                    </a:p>
                  </a:txBody>
                  <a:tcPr marL="62324" marR="62324" marT="0" marB="0">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r>
              <a:tr h="304694">
                <a:tc>
                  <a:txBody>
                    <a:bodyPr/>
                    <a:lstStyle/>
                    <a:p>
                      <a:pPr marL="0" marR="0" indent="0">
                        <a:lnSpc>
                          <a:spcPct val="100000"/>
                        </a:lnSpc>
                        <a:spcBef>
                          <a:spcPts val="0"/>
                        </a:spcBef>
                        <a:spcAft>
                          <a:spcPts val="0"/>
                        </a:spcAft>
                      </a:pPr>
                      <a:endParaRPr lang="en-US" sz="1600" dirty="0">
                        <a:effectLst/>
                        <a:latin typeface="Cambria" charset="0"/>
                        <a:ea typeface="Cambria" charset="0"/>
                        <a:cs typeface="Cambria" charset="0"/>
                      </a:endParaRPr>
                    </a:p>
                  </a:txBody>
                  <a:tcPr marL="62324" marR="62324" marT="0" marB="0">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r>
                        <a:rPr lang="en-US" sz="1600" dirty="0" smtClean="0">
                          <a:effectLst/>
                          <a:latin typeface="Cambria" charset="0"/>
                          <a:ea typeface="Cambria" charset="0"/>
                          <a:cs typeface="Cambria" charset="0"/>
                        </a:rPr>
                        <a:t>Net Income</a:t>
                      </a:r>
                    </a:p>
                    <a:p>
                      <a:pPr marL="0" marR="0" indent="0" algn="ctr">
                        <a:lnSpc>
                          <a:spcPct val="100000"/>
                        </a:lnSpc>
                        <a:spcBef>
                          <a:spcPts val="0"/>
                        </a:spcBef>
                        <a:spcAft>
                          <a:spcPts val="0"/>
                        </a:spcAft>
                      </a:pPr>
                      <a:r>
                        <a:rPr lang="en-US" sz="1600" dirty="0" smtClean="0">
                          <a:effectLst/>
                          <a:latin typeface="Cambria" charset="0"/>
                          <a:ea typeface="Cambria" charset="0"/>
                          <a:cs typeface="Cambria" charset="0"/>
                        </a:rPr>
                        <a:t>$million</a:t>
                      </a:r>
                      <a:endParaRPr lang="en-US" sz="1600" dirty="0">
                        <a:effectLst/>
                        <a:latin typeface="Cambria" charset="0"/>
                        <a:ea typeface="Cambria" charset="0"/>
                        <a:cs typeface="Cambria" charset="0"/>
                      </a:endParaRPr>
                    </a:p>
                  </a:txBody>
                  <a:tcPr marL="62324" marR="62324" marT="0" marB="0">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r>
                        <a:rPr lang="en-US" sz="1600" dirty="0" smtClean="0">
                          <a:effectLst/>
                          <a:latin typeface="Cambria" charset="0"/>
                          <a:ea typeface="Cambria" charset="0"/>
                          <a:cs typeface="Cambria" charset="0"/>
                        </a:rPr>
                        <a:t>Net Income</a:t>
                      </a:r>
                    </a:p>
                    <a:p>
                      <a:pPr marL="0" marR="0" indent="0" algn="ctr">
                        <a:lnSpc>
                          <a:spcPct val="100000"/>
                        </a:lnSpc>
                        <a:spcBef>
                          <a:spcPts val="0"/>
                        </a:spcBef>
                        <a:spcAft>
                          <a:spcPts val="0"/>
                        </a:spcAft>
                      </a:pPr>
                      <a:r>
                        <a:rPr lang="en-US" sz="1600" dirty="0" smtClean="0">
                          <a:effectLst/>
                          <a:latin typeface="Cambria" charset="0"/>
                          <a:ea typeface="Cambria" charset="0"/>
                          <a:cs typeface="Cambria" charset="0"/>
                        </a:rPr>
                        <a:t>$million</a:t>
                      </a:r>
                      <a:endParaRPr lang="en-US" sz="1600" dirty="0">
                        <a:effectLst/>
                        <a:latin typeface="Cambria" charset="0"/>
                        <a:ea typeface="Cambria" charset="0"/>
                        <a:cs typeface="Cambria" charset="0"/>
                      </a:endParaRPr>
                    </a:p>
                  </a:txBody>
                  <a:tcPr marL="62324" marR="62324" marT="0" marB="0">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r>
                        <a:rPr lang="en-US" sz="1600" dirty="0" smtClean="0">
                          <a:effectLst/>
                          <a:latin typeface="Cambria" charset="0"/>
                          <a:ea typeface="Cambria" charset="0"/>
                          <a:cs typeface="Cambria" charset="0"/>
                        </a:rPr>
                        <a:t>Operating</a:t>
                      </a:r>
                      <a:r>
                        <a:rPr lang="en-US" sz="1600" baseline="0" dirty="0" smtClean="0">
                          <a:effectLst/>
                          <a:latin typeface="Cambria" charset="0"/>
                          <a:ea typeface="Cambria" charset="0"/>
                          <a:cs typeface="Cambria" charset="0"/>
                        </a:rPr>
                        <a:t> Margin</a:t>
                      </a:r>
                      <a:endParaRPr lang="en-US" sz="1600" dirty="0">
                        <a:effectLst/>
                        <a:latin typeface="Cambria" charset="0"/>
                        <a:ea typeface="Cambria" charset="0"/>
                        <a:cs typeface="Cambria" charset="0"/>
                      </a:endParaRPr>
                    </a:p>
                  </a:txBody>
                  <a:tcPr marL="62324" marR="62324" marT="0" marB="0">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r>
                        <a:rPr lang="en-US" sz="1600" dirty="0" smtClean="0">
                          <a:effectLst/>
                          <a:latin typeface="Cambria" charset="0"/>
                          <a:ea typeface="Cambria" charset="0"/>
                          <a:cs typeface="Cambria" charset="0"/>
                        </a:rPr>
                        <a:t>Operating </a:t>
                      </a:r>
                    </a:p>
                    <a:p>
                      <a:pPr marL="0" marR="0" indent="0" algn="ctr">
                        <a:lnSpc>
                          <a:spcPct val="100000"/>
                        </a:lnSpc>
                        <a:spcBef>
                          <a:spcPts val="0"/>
                        </a:spcBef>
                        <a:spcAft>
                          <a:spcPts val="0"/>
                        </a:spcAft>
                      </a:pPr>
                      <a:r>
                        <a:rPr lang="en-US" sz="1600" dirty="0" smtClean="0">
                          <a:effectLst/>
                          <a:latin typeface="Cambria" charset="0"/>
                          <a:ea typeface="Cambria" charset="0"/>
                          <a:cs typeface="Cambria" charset="0"/>
                        </a:rPr>
                        <a:t>Margin</a:t>
                      </a:r>
                      <a:endParaRPr lang="en-US" sz="1600" dirty="0">
                        <a:effectLst/>
                        <a:latin typeface="Cambria" charset="0"/>
                        <a:ea typeface="Cambria" charset="0"/>
                        <a:cs typeface="Cambria" charset="0"/>
                      </a:endParaRPr>
                    </a:p>
                  </a:txBody>
                  <a:tcPr marL="62324" marR="62324" marT="0" marB="0">
                    <a:lnL>
                      <a:noFill/>
                    </a:lnL>
                    <a:lnR>
                      <a:noFill/>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09388">
                <a:tc>
                  <a:txBody>
                    <a:bodyPr/>
                    <a:lstStyle/>
                    <a:p>
                      <a:pPr marL="0" marR="0" indent="0">
                        <a:lnSpc>
                          <a:spcPct val="100000"/>
                        </a:lnSpc>
                        <a:spcBef>
                          <a:spcPts val="0"/>
                        </a:spcBef>
                        <a:spcAft>
                          <a:spcPts val="0"/>
                        </a:spcAft>
                      </a:pPr>
                      <a:r>
                        <a:rPr lang="en-US" sz="1600">
                          <a:effectLst/>
                          <a:latin typeface="Cambria" charset="0"/>
                          <a:ea typeface="Cambria" charset="0"/>
                          <a:cs typeface="Cambria" charset="0"/>
                        </a:rPr>
                        <a:t>Post</a:t>
                      </a:r>
                    </a:p>
                  </a:txBody>
                  <a:tcPr marL="62324" marR="62324"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indent="0" algn="ctr">
                        <a:lnSpc>
                          <a:spcPct val="100000"/>
                        </a:lnSpc>
                        <a:spcBef>
                          <a:spcPts val="0"/>
                        </a:spcBef>
                        <a:spcAft>
                          <a:spcPts val="0"/>
                        </a:spcAft>
                        <a:tabLst>
                          <a:tab pos="221615" algn="dec"/>
                        </a:tabLst>
                      </a:pPr>
                      <a:r>
                        <a:rPr lang="en-US" sz="1600">
                          <a:effectLst/>
                          <a:latin typeface="Cambria" charset="0"/>
                          <a:ea typeface="Cambria" charset="0"/>
                          <a:cs typeface="Cambria" charset="0"/>
                        </a:rPr>
                        <a:t>0.468</a:t>
                      </a:r>
                    </a:p>
                    <a:p>
                      <a:pPr marL="0" marR="0" indent="0" algn="ctr">
                        <a:lnSpc>
                          <a:spcPct val="100000"/>
                        </a:lnSpc>
                        <a:spcBef>
                          <a:spcPts val="0"/>
                        </a:spcBef>
                        <a:spcAft>
                          <a:spcPts val="0"/>
                        </a:spcAft>
                        <a:tabLst>
                          <a:tab pos="221615" algn="dec"/>
                        </a:tabLst>
                      </a:pPr>
                      <a:r>
                        <a:rPr lang="en-US" sz="1600">
                          <a:effectLst/>
                          <a:latin typeface="Cambria" charset="0"/>
                          <a:ea typeface="Cambria" charset="0"/>
                          <a:cs typeface="Cambria" charset="0"/>
                        </a:rPr>
                        <a:t>(1.128)</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indent="0" algn="ctr">
                        <a:lnSpc>
                          <a:spcPct val="100000"/>
                        </a:lnSpc>
                        <a:spcBef>
                          <a:spcPts val="0"/>
                        </a:spcBef>
                        <a:spcAft>
                          <a:spcPts val="0"/>
                        </a:spcAft>
                        <a:tabLst>
                          <a:tab pos="182880" algn="dec"/>
                        </a:tabLst>
                      </a:pPr>
                      <a:r>
                        <a:rPr lang="en-US" sz="1600">
                          <a:effectLst/>
                          <a:latin typeface="Cambria" charset="0"/>
                          <a:ea typeface="Cambria" charset="0"/>
                          <a:cs typeface="Cambria" charset="0"/>
                        </a:rPr>
                        <a:t>0.550</a:t>
                      </a:r>
                    </a:p>
                    <a:p>
                      <a:pPr marL="0" marR="0" indent="0" algn="ctr">
                        <a:lnSpc>
                          <a:spcPct val="100000"/>
                        </a:lnSpc>
                        <a:spcBef>
                          <a:spcPts val="0"/>
                        </a:spcBef>
                        <a:spcAft>
                          <a:spcPts val="0"/>
                        </a:spcAft>
                        <a:tabLst>
                          <a:tab pos="182880" algn="dec"/>
                        </a:tabLst>
                      </a:pPr>
                      <a:r>
                        <a:rPr lang="en-US" sz="1600">
                          <a:effectLst/>
                          <a:latin typeface="Cambria" charset="0"/>
                          <a:ea typeface="Cambria" charset="0"/>
                          <a:cs typeface="Cambria" charset="0"/>
                        </a:rPr>
                        <a:t>(1.119)</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indent="0" algn="ctr">
                        <a:lnSpc>
                          <a:spcPct val="100000"/>
                        </a:lnSpc>
                        <a:spcBef>
                          <a:spcPts val="0"/>
                        </a:spcBef>
                        <a:spcAft>
                          <a:spcPts val="0"/>
                        </a:spcAft>
                        <a:tabLst>
                          <a:tab pos="194310" algn="dec"/>
                        </a:tabLst>
                      </a:pPr>
                      <a:r>
                        <a:rPr lang="en-US" sz="1600">
                          <a:effectLst/>
                          <a:latin typeface="Cambria" charset="0"/>
                          <a:ea typeface="Cambria" charset="0"/>
                          <a:cs typeface="Cambria" charset="0"/>
                        </a:rPr>
                        <a:t>-0.008</a:t>
                      </a:r>
                    </a:p>
                    <a:p>
                      <a:pPr marL="0" marR="0" indent="0" algn="ctr">
                        <a:lnSpc>
                          <a:spcPct val="100000"/>
                        </a:lnSpc>
                        <a:spcBef>
                          <a:spcPts val="0"/>
                        </a:spcBef>
                        <a:spcAft>
                          <a:spcPts val="0"/>
                        </a:spcAft>
                        <a:tabLst>
                          <a:tab pos="194310" algn="dec"/>
                        </a:tabLst>
                      </a:pPr>
                      <a:r>
                        <a:rPr lang="en-US" sz="1600">
                          <a:effectLst/>
                          <a:latin typeface="Cambria" charset="0"/>
                          <a:ea typeface="Cambria" charset="0"/>
                          <a:cs typeface="Cambria" charset="0"/>
                        </a:rPr>
                        <a:t>(0.006)</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indent="0" algn="ctr">
                        <a:lnSpc>
                          <a:spcPct val="100000"/>
                        </a:lnSpc>
                        <a:spcBef>
                          <a:spcPts val="0"/>
                        </a:spcBef>
                        <a:spcAft>
                          <a:spcPts val="0"/>
                        </a:spcAft>
                        <a:tabLst>
                          <a:tab pos="148590" algn="dec"/>
                        </a:tabLst>
                      </a:pPr>
                      <a:r>
                        <a:rPr lang="en-US" sz="1600">
                          <a:effectLst/>
                          <a:latin typeface="Cambria" charset="0"/>
                          <a:ea typeface="Cambria" charset="0"/>
                          <a:cs typeface="Cambria" charset="0"/>
                        </a:rPr>
                        <a:t>-0.008</a:t>
                      </a:r>
                    </a:p>
                    <a:p>
                      <a:pPr marL="0" marR="0" indent="0" algn="ctr">
                        <a:lnSpc>
                          <a:spcPct val="100000"/>
                        </a:lnSpc>
                        <a:spcBef>
                          <a:spcPts val="0"/>
                        </a:spcBef>
                        <a:spcAft>
                          <a:spcPts val="0"/>
                        </a:spcAft>
                        <a:tabLst>
                          <a:tab pos="148590" algn="dec"/>
                        </a:tabLst>
                      </a:pPr>
                      <a:r>
                        <a:rPr lang="en-US" sz="1600">
                          <a:effectLst/>
                          <a:latin typeface="Cambria" charset="0"/>
                          <a:ea typeface="Cambria" charset="0"/>
                          <a:cs typeface="Cambria" charset="0"/>
                        </a:rPr>
                        <a:t>(0.006)</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609388">
                <a:tc>
                  <a:txBody>
                    <a:bodyPr/>
                    <a:lstStyle/>
                    <a:p>
                      <a:pPr marL="0" marR="0" indent="0">
                        <a:lnSpc>
                          <a:spcPct val="100000"/>
                        </a:lnSpc>
                        <a:spcBef>
                          <a:spcPts val="0"/>
                        </a:spcBef>
                        <a:spcAft>
                          <a:spcPts val="0"/>
                        </a:spcAft>
                      </a:pPr>
                      <a:r>
                        <a:rPr lang="en-US" sz="1600">
                          <a:effectLst/>
                          <a:latin typeface="Cambria" charset="0"/>
                          <a:ea typeface="Cambria" charset="0"/>
                          <a:cs typeface="Cambria" charset="0"/>
                        </a:rPr>
                        <a:t>Post x Expansion</a:t>
                      </a:r>
                    </a:p>
                  </a:txBody>
                  <a:tcPr marL="62324" marR="62324"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tabLst>
                          <a:tab pos="221615" algn="dec"/>
                        </a:tabLst>
                      </a:pPr>
                      <a:r>
                        <a:rPr lang="en-US" sz="1600">
                          <a:effectLst/>
                          <a:latin typeface="Cambria" charset="0"/>
                          <a:ea typeface="Cambria" charset="0"/>
                          <a:cs typeface="Cambria" charset="0"/>
                        </a:rPr>
                        <a:t>1.538</a:t>
                      </a:r>
                    </a:p>
                    <a:p>
                      <a:pPr marL="0" marR="0" indent="0" algn="ctr">
                        <a:lnSpc>
                          <a:spcPct val="100000"/>
                        </a:lnSpc>
                        <a:spcBef>
                          <a:spcPts val="0"/>
                        </a:spcBef>
                        <a:spcAft>
                          <a:spcPts val="0"/>
                        </a:spcAft>
                        <a:tabLst>
                          <a:tab pos="221615" algn="dec"/>
                        </a:tabLst>
                      </a:pPr>
                      <a:r>
                        <a:rPr lang="en-US" sz="1600">
                          <a:effectLst/>
                          <a:latin typeface="Cambria" charset="0"/>
                          <a:ea typeface="Cambria" charset="0"/>
                          <a:cs typeface="Cambria" charset="0"/>
                        </a:rPr>
                        <a:t>(1.193)</a:t>
                      </a:r>
                    </a:p>
                  </a:txBody>
                  <a:tcPr marL="68580" marR="68580"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tabLst>
                          <a:tab pos="182880" algn="dec"/>
                        </a:tabLst>
                      </a:pPr>
                      <a:r>
                        <a:rPr lang="en-US" sz="1600">
                          <a:effectLst/>
                          <a:latin typeface="Cambria" charset="0"/>
                          <a:ea typeface="Cambria" charset="0"/>
                          <a:cs typeface="Cambria" charset="0"/>
                        </a:rPr>
                        <a:t> </a:t>
                      </a:r>
                    </a:p>
                  </a:txBody>
                  <a:tcPr marL="68580" marR="68580"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tabLst>
                          <a:tab pos="194310" algn="dec"/>
                        </a:tabLst>
                      </a:pPr>
                      <a:r>
                        <a:rPr lang="en-US" sz="1600">
                          <a:effectLst/>
                          <a:latin typeface="Cambria" charset="0"/>
                          <a:ea typeface="Cambria" charset="0"/>
                          <a:cs typeface="Cambria" charset="0"/>
                        </a:rPr>
                        <a:t>0.013</a:t>
                      </a:r>
                      <a:r>
                        <a:rPr lang="en-US" sz="1600" baseline="30000">
                          <a:effectLst/>
                          <a:latin typeface="Cambria" charset="0"/>
                          <a:ea typeface="Cambria" charset="0"/>
                          <a:cs typeface="Cambria" charset="0"/>
                        </a:rPr>
                        <a:t>*</a:t>
                      </a:r>
                      <a:endParaRPr lang="en-US" sz="1600">
                        <a:effectLst/>
                        <a:latin typeface="Cambria" charset="0"/>
                        <a:ea typeface="Cambria" charset="0"/>
                        <a:cs typeface="Cambria" charset="0"/>
                      </a:endParaRPr>
                    </a:p>
                    <a:p>
                      <a:pPr marL="0" marR="0" indent="0" algn="ctr">
                        <a:lnSpc>
                          <a:spcPct val="100000"/>
                        </a:lnSpc>
                        <a:spcBef>
                          <a:spcPts val="0"/>
                        </a:spcBef>
                        <a:spcAft>
                          <a:spcPts val="0"/>
                        </a:spcAft>
                        <a:tabLst>
                          <a:tab pos="194310" algn="dec"/>
                        </a:tabLst>
                      </a:pPr>
                      <a:r>
                        <a:rPr lang="en-US" sz="1600">
                          <a:effectLst/>
                          <a:latin typeface="Cambria" charset="0"/>
                          <a:ea typeface="Cambria" charset="0"/>
                          <a:cs typeface="Cambria" charset="0"/>
                        </a:rPr>
                        <a:t>(0.006)</a:t>
                      </a:r>
                    </a:p>
                  </a:txBody>
                  <a:tcPr marL="68580" marR="68580"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tabLst>
                          <a:tab pos="148590" algn="dec"/>
                        </a:tabLst>
                      </a:pPr>
                      <a:r>
                        <a:rPr lang="en-US" sz="1600">
                          <a:effectLst/>
                          <a:latin typeface="Cambria" charset="0"/>
                          <a:ea typeface="Cambria" charset="0"/>
                          <a:cs typeface="Cambria" charset="0"/>
                        </a:rPr>
                        <a:t> </a:t>
                      </a:r>
                    </a:p>
                  </a:txBody>
                  <a:tcPr marL="68580" marR="68580" marT="0" marB="0">
                    <a:lnL>
                      <a:noFill/>
                    </a:lnL>
                    <a:lnR>
                      <a:noFill/>
                    </a:lnR>
                    <a:lnT>
                      <a:noFill/>
                    </a:lnT>
                    <a:lnB>
                      <a:noFill/>
                    </a:lnB>
                    <a:solidFill>
                      <a:srgbClr val="FFFFFF"/>
                    </a:solidFill>
                  </a:tcPr>
                </a:tc>
              </a:tr>
              <a:tr h="609388">
                <a:tc>
                  <a:txBody>
                    <a:bodyPr/>
                    <a:lstStyle/>
                    <a:p>
                      <a:pPr marL="0" marR="0" indent="0">
                        <a:lnSpc>
                          <a:spcPct val="100000"/>
                        </a:lnSpc>
                        <a:spcBef>
                          <a:spcPts val="0"/>
                        </a:spcBef>
                        <a:spcAft>
                          <a:spcPts val="0"/>
                        </a:spcAft>
                      </a:pPr>
                      <a:r>
                        <a:rPr lang="en-US" sz="1600">
                          <a:effectLst/>
                          <a:latin typeface="Cambria" charset="0"/>
                          <a:ea typeface="Cambria" charset="0"/>
                          <a:cs typeface="Cambria" charset="0"/>
                        </a:rPr>
                        <a:t>Post x Major Expansion</a:t>
                      </a:r>
                    </a:p>
                  </a:txBody>
                  <a:tcPr marL="62324" marR="62324"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tabLst>
                          <a:tab pos="221615" algn="dec"/>
                        </a:tabLst>
                      </a:pPr>
                      <a:r>
                        <a:rPr lang="en-US" sz="1600">
                          <a:effectLst/>
                          <a:latin typeface="Cambria" charset="0"/>
                          <a:ea typeface="Cambria" charset="0"/>
                          <a:cs typeface="Cambria" charset="0"/>
                        </a:rPr>
                        <a:t> </a:t>
                      </a:r>
                    </a:p>
                  </a:txBody>
                  <a:tcPr marL="68580" marR="68580"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tabLst>
                          <a:tab pos="182880" algn="dec"/>
                        </a:tabLst>
                      </a:pPr>
                      <a:r>
                        <a:rPr lang="en-US" sz="1600">
                          <a:effectLst/>
                          <a:latin typeface="Cambria" charset="0"/>
                          <a:ea typeface="Cambria" charset="0"/>
                          <a:cs typeface="Cambria" charset="0"/>
                        </a:rPr>
                        <a:t>2.257</a:t>
                      </a:r>
                    </a:p>
                    <a:p>
                      <a:pPr marL="0" marR="0" indent="0" algn="ctr">
                        <a:lnSpc>
                          <a:spcPct val="100000"/>
                        </a:lnSpc>
                        <a:spcBef>
                          <a:spcPts val="0"/>
                        </a:spcBef>
                        <a:spcAft>
                          <a:spcPts val="0"/>
                        </a:spcAft>
                        <a:tabLst>
                          <a:tab pos="182880" algn="dec"/>
                        </a:tabLst>
                      </a:pPr>
                      <a:r>
                        <a:rPr lang="en-US" sz="1600">
                          <a:effectLst/>
                          <a:latin typeface="Cambria" charset="0"/>
                          <a:ea typeface="Cambria" charset="0"/>
                          <a:cs typeface="Cambria" charset="0"/>
                        </a:rPr>
                        <a:t>(1.158)</a:t>
                      </a:r>
                    </a:p>
                  </a:txBody>
                  <a:tcPr marL="68580" marR="68580"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tabLst>
                          <a:tab pos="194310" algn="dec"/>
                        </a:tabLst>
                      </a:pPr>
                      <a:r>
                        <a:rPr lang="en-US" sz="1600">
                          <a:effectLst/>
                          <a:latin typeface="Cambria" charset="0"/>
                          <a:ea typeface="Cambria" charset="0"/>
                          <a:cs typeface="Cambria" charset="0"/>
                        </a:rPr>
                        <a:t> </a:t>
                      </a:r>
                    </a:p>
                  </a:txBody>
                  <a:tcPr marL="68580" marR="68580"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tabLst>
                          <a:tab pos="148590" algn="dec"/>
                        </a:tabLst>
                      </a:pPr>
                      <a:r>
                        <a:rPr lang="en-US" sz="1600">
                          <a:effectLst/>
                          <a:latin typeface="Cambria" charset="0"/>
                          <a:ea typeface="Cambria" charset="0"/>
                          <a:cs typeface="Cambria" charset="0"/>
                        </a:rPr>
                        <a:t>0.017</a:t>
                      </a:r>
                      <a:r>
                        <a:rPr lang="en-US" sz="1600" baseline="30000">
                          <a:effectLst/>
                          <a:latin typeface="Cambria" charset="0"/>
                          <a:ea typeface="Cambria" charset="0"/>
                          <a:cs typeface="Cambria" charset="0"/>
                        </a:rPr>
                        <a:t>**</a:t>
                      </a:r>
                      <a:endParaRPr lang="en-US" sz="1600">
                        <a:effectLst/>
                        <a:latin typeface="Cambria" charset="0"/>
                        <a:ea typeface="Cambria" charset="0"/>
                        <a:cs typeface="Cambria" charset="0"/>
                      </a:endParaRPr>
                    </a:p>
                    <a:p>
                      <a:pPr marL="0" marR="0" indent="0" algn="ctr">
                        <a:lnSpc>
                          <a:spcPct val="100000"/>
                        </a:lnSpc>
                        <a:spcBef>
                          <a:spcPts val="0"/>
                        </a:spcBef>
                        <a:spcAft>
                          <a:spcPts val="0"/>
                        </a:spcAft>
                        <a:tabLst>
                          <a:tab pos="148590" algn="dec"/>
                        </a:tabLst>
                      </a:pPr>
                      <a:r>
                        <a:rPr lang="en-US" sz="1600">
                          <a:effectLst/>
                          <a:latin typeface="Cambria" charset="0"/>
                          <a:ea typeface="Cambria" charset="0"/>
                          <a:cs typeface="Cambria" charset="0"/>
                        </a:rPr>
                        <a:t>(0.006)</a:t>
                      </a:r>
                    </a:p>
                  </a:txBody>
                  <a:tcPr marL="68580" marR="68580" marT="0" marB="0">
                    <a:lnL>
                      <a:noFill/>
                    </a:lnL>
                    <a:lnR>
                      <a:noFill/>
                    </a:lnR>
                    <a:lnT>
                      <a:noFill/>
                    </a:lnT>
                    <a:lnB>
                      <a:noFill/>
                    </a:lnB>
                    <a:solidFill>
                      <a:srgbClr val="FFFFFF"/>
                    </a:solidFill>
                  </a:tcPr>
                </a:tc>
              </a:tr>
              <a:tr h="609388">
                <a:tc>
                  <a:txBody>
                    <a:bodyPr/>
                    <a:lstStyle/>
                    <a:p>
                      <a:pPr marL="0" marR="0" indent="0">
                        <a:lnSpc>
                          <a:spcPct val="100000"/>
                        </a:lnSpc>
                        <a:spcBef>
                          <a:spcPts val="0"/>
                        </a:spcBef>
                        <a:spcAft>
                          <a:spcPts val="0"/>
                        </a:spcAft>
                      </a:pPr>
                      <a:r>
                        <a:rPr lang="en-US" sz="1600">
                          <a:effectLst/>
                          <a:latin typeface="Cambria" charset="0"/>
                          <a:ea typeface="Cambria" charset="0"/>
                          <a:cs typeface="Cambria" charset="0"/>
                        </a:rPr>
                        <a:t>Post x Minor Expansion</a:t>
                      </a:r>
                    </a:p>
                  </a:txBody>
                  <a:tcPr marL="62324" marR="62324"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tabLst>
                          <a:tab pos="221615" algn="dec"/>
                        </a:tabLst>
                      </a:pPr>
                      <a:r>
                        <a:rPr lang="en-US" sz="1600">
                          <a:effectLst/>
                          <a:latin typeface="Cambria" charset="0"/>
                          <a:ea typeface="Cambria" charset="0"/>
                          <a:cs typeface="Cambria" charset="0"/>
                        </a:rPr>
                        <a:t> </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tabLst>
                          <a:tab pos="182880" algn="dec"/>
                        </a:tabLst>
                      </a:pPr>
                      <a:r>
                        <a:rPr lang="en-US" sz="1600">
                          <a:effectLst/>
                          <a:latin typeface="Cambria" charset="0"/>
                          <a:ea typeface="Cambria" charset="0"/>
                          <a:cs typeface="Cambria" charset="0"/>
                        </a:rPr>
                        <a:t>-1.299</a:t>
                      </a:r>
                    </a:p>
                    <a:p>
                      <a:pPr marL="0" marR="0" indent="0" algn="ctr">
                        <a:lnSpc>
                          <a:spcPct val="100000"/>
                        </a:lnSpc>
                        <a:spcBef>
                          <a:spcPts val="0"/>
                        </a:spcBef>
                        <a:spcAft>
                          <a:spcPts val="0"/>
                        </a:spcAft>
                        <a:tabLst>
                          <a:tab pos="182880" algn="dec"/>
                        </a:tabLst>
                      </a:pPr>
                      <a:r>
                        <a:rPr lang="en-US" sz="1600">
                          <a:effectLst/>
                          <a:latin typeface="Cambria" charset="0"/>
                          <a:ea typeface="Cambria" charset="0"/>
                          <a:cs typeface="Cambria" charset="0"/>
                        </a:rPr>
                        <a:t>(2.195)</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tabLst>
                          <a:tab pos="194310" algn="dec"/>
                        </a:tabLst>
                      </a:pPr>
                      <a:r>
                        <a:rPr lang="en-US" sz="1600">
                          <a:effectLst/>
                          <a:latin typeface="Cambria" charset="0"/>
                          <a:ea typeface="Cambria" charset="0"/>
                          <a:cs typeface="Cambria" charset="0"/>
                        </a:rPr>
                        <a:t> </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tabLst>
                          <a:tab pos="148590" algn="dec"/>
                        </a:tabLst>
                      </a:pPr>
                      <a:r>
                        <a:rPr lang="en-US" sz="1600">
                          <a:effectLst/>
                          <a:latin typeface="Cambria" charset="0"/>
                          <a:ea typeface="Cambria" charset="0"/>
                          <a:cs typeface="Cambria" charset="0"/>
                        </a:rPr>
                        <a:t>-0.0003</a:t>
                      </a:r>
                    </a:p>
                    <a:p>
                      <a:pPr marL="0" marR="0" indent="0" algn="ctr">
                        <a:lnSpc>
                          <a:spcPct val="100000"/>
                        </a:lnSpc>
                        <a:spcBef>
                          <a:spcPts val="0"/>
                        </a:spcBef>
                        <a:spcAft>
                          <a:spcPts val="0"/>
                        </a:spcAft>
                        <a:tabLst>
                          <a:tab pos="148590" algn="dec"/>
                        </a:tabLst>
                      </a:pPr>
                      <a:r>
                        <a:rPr lang="en-US" sz="1600">
                          <a:effectLst/>
                          <a:latin typeface="Cambria" charset="0"/>
                          <a:ea typeface="Cambria" charset="0"/>
                          <a:cs typeface="Cambria" charset="0"/>
                        </a:rPr>
                        <a:t>(0.006)</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304694">
                <a:tc>
                  <a:txBody>
                    <a:bodyPr/>
                    <a:lstStyle/>
                    <a:p>
                      <a:pPr marL="0" marR="0" indent="0">
                        <a:lnSpc>
                          <a:spcPct val="100000"/>
                        </a:lnSpc>
                        <a:spcBef>
                          <a:spcPts val="0"/>
                        </a:spcBef>
                        <a:spcAft>
                          <a:spcPts val="0"/>
                        </a:spcAft>
                      </a:pPr>
                      <a:r>
                        <a:rPr lang="en-US" sz="1600">
                          <a:effectLst/>
                          <a:latin typeface="Cambria" charset="0"/>
                          <a:ea typeface="Cambria" charset="0"/>
                          <a:cs typeface="Cambria" charset="0"/>
                        </a:rPr>
                        <a:t> </a:t>
                      </a:r>
                    </a:p>
                  </a:txBody>
                  <a:tcPr marL="62324" marR="62324"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indent="0" algn="ctr">
                        <a:lnSpc>
                          <a:spcPct val="100000"/>
                        </a:lnSpc>
                        <a:spcBef>
                          <a:spcPts val="0"/>
                        </a:spcBef>
                        <a:spcAft>
                          <a:spcPts val="0"/>
                        </a:spcAft>
                        <a:tabLst>
                          <a:tab pos="221615" algn="dec"/>
                        </a:tabLst>
                      </a:pPr>
                      <a:r>
                        <a:rPr lang="en-US" sz="1600">
                          <a:effectLst/>
                          <a:latin typeface="Cambria" charset="0"/>
                          <a:ea typeface="Cambria" charset="0"/>
                          <a:cs typeface="Cambria"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indent="0" algn="ctr">
                        <a:lnSpc>
                          <a:spcPct val="100000"/>
                        </a:lnSpc>
                        <a:spcBef>
                          <a:spcPts val="0"/>
                        </a:spcBef>
                        <a:spcAft>
                          <a:spcPts val="0"/>
                        </a:spcAft>
                      </a:pPr>
                      <a:r>
                        <a:rPr lang="en-US" sz="1600">
                          <a:effectLst/>
                          <a:latin typeface="Cambria" charset="0"/>
                          <a:ea typeface="Cambria" charset="0"/>
                          <a:cs typeface="Cambria"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indent="0" algn="ctr">
                        <a:lnSpc>
                          <a:spcPct val="100000"/>
                        </a:lnSpc>
                        <a:spcBef>
                          <a:spcPts val="0"/>
                        </a:spcBef>
                        <a:spcAft>
                          <a:spcPts val="0"/>
                        </a:spcAft>
                      </a:pPr>
                      <a:r>
                        <a:rPr lang="en-US" sz="1600">
                          <a:effectLst/>
                          <a:latin typeface="Cambria" charset="0"/>
                          <a:ea typeface="Cambria" charset="0"/>
                          <a:cs typeface="Cambria"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indent="0" algn="ctr">
                        <a:lnSpc>
                          <a:spcPct val="100000"/>
                        </a:lnSpc>
                        <a:spcBef>
                          <a:spcPts val="0"/>
                        </a:spcBef>
                        <a:spcAft>
                          <a:spcPts val="0"/>
                        </a:spcAft>
                      </a:pPr>
                      <a:r>
                        <a:rPr lang="en-US" sz="1600">
                          <a:effectLst/>
                          <a:latin typeface="Cambria" charset="0"/>
                          <a:ea typeface="Cambria" charset="0"/>
                          <a:cs typeface="Cambria" charset="0"/>
                        </a:rPr>
                        <a:t> </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384441">
                <a:tc>
                  <a:txBody>
                    <a:bodyPr/>
                    <a:lstStyle/>
                    <a:p>
                      <a:pPr marL="0" marR="0" indent="0">
                        <a:lnSpc>
                          <a:spcPct val="100000"/>
                        </a:lnSpc>
                        <a:spcBef>
                          <a:spcPts val="0"/>
                        </a:spcBef>
                        <a:spcAft>
                          <a:spcPts val="0"/>
                        </a:spcAft>
                      </a:pPr>
                      <a:r>
                        <a:rPr lang="en-US" sz="1600" dirty="0">
                          <a:effectLst/>
                          <a:latin typeface="Cambria" charset="0"/>
                          <a:ea typeface="Cambria" charset="0"/>
                          <a:cs typeface="Cambria" charset="0"/>
                        </a:rPr>
                        <a:t>Number of observations</a:t>
                      </a:r>
                    </a:p>
                  </a:txBody>
                  <a:tcPr marL="62324" marR="62324"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pPr>
                      <a:r>
                        <a:rPr lang="en-US" sz="1600">
                          <a:effectLst/>
                          <a:latin typeface="Cambria" charset="0"/>
                          <a:ea typeface="Cambria" charset="0"/>
                          <a:cs typeface="Cambria" charset="0"/>
                        </a:rPr>
                        <a:t>13,859</a:t>
                      </a:r>
                    </a:p>
                  </a:txBody>
                  <a:tcPr marL="68580" marR="68580"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pPr>
                      <a:r>
                        <a:rPr lang="en-US" sz="1600">
                          <a:effectLst/>
                          <a:latin typeface="Cambria" charset="0"/>
                          <a:ea typeface="Cambria" charset="0"/>
                          <a:cs typeface="Cambria" charset="0"/>
                        </a:rPr>
                        <a:t>13,859</a:t>
                      </a:r>
                    </a:p>
                  </a:txBody>
                  <a:tcPr marL="68580" marR="68580"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pPr>
                      <a:r>
                        <a:rPr lang="en-US" sz="1600">
                          <a:effectLst/>
                          <a:latin typeface="Cambria" charset="0"/>
                          <a:ea typeface="Cambria" charset="0"/>
                          <a:cs typeface="Cambria" charset="0"/>
                        </a:rPr>
                        <a:t>13,859</a:t>
                      </a:r>
                    </a:p>
                  </a:txBody>
                  <a:tcPr marL="68580" marR="68580"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pPr>
                      <a:r>
                        <a:rPr lang="en-US" sz="1600">
                          <a:effectLst/>
                          <a:latin typeface="Cambria" charset="0"/>
                          <a:ea typeface="Cambria" charset="0"/>
                          <a:cs typeface="Cambria" charset="0"/>
                        </a:rPr>
                        <a:t>13,859</a:t>
                      </a:r>
                    </a:p>
                  </a:txBody>
                  <a:tcPr marL="68580" marR="68580" marT="0" marB="0">
                    <a:lnL>
                      <a:noFill/>
                    </a:lnL>
                    <a:lnR>
                      <a:noFill/>
                    </a:lnR>
                    <a:lnT>
                      <a:noFill/>
                    </a:lnT>
                    <a:lnB>
                      <a:noFill/>
                    </a:lnB>
                    <a:solidFill>
                      <a:srgbClr val="FFFFFF"/>
                    </a:solidFill>
                  </a:tcPr>
                </a:tc>
              </a:tr>
              <a:tr h="304694">
                <a:tc>
                  <a:txBody>
                    <a:bodyPr/>
                    <a:lstStyle/>
                    <a:p>
                      <a:pPr marL="0" marR="0" indent="0">
                        <a:lnSpc>
                          <a:spcPct val="100000"/>
                        </a:lnSpc>
                        <a:spcBef>
                          <a:spcPts val="0"/>
                        </a:spcBef>
                        <a:spcAft>
                          <a:spcPts val="0"/>
                        </a:spcAft>
                      </a:pPr>
                      <a:r>
                        <a:rPr lang="en-US" sz="1600" dirty="0">
                          <a:effectLst/>
                          <a:latin typeface="Cambria" charset="0"/>
                          <a:ea typeface="Cambria" charset="0"/>
                          <a:cs typeface="Cambria" charset="0"/>
                        </a:rPr>
                        <a:t>Number of hospitals</a:t>
                      </a:r>
                    </a:p>
                  </a:txBody>
                  <a:tcPr marL="62324" marR="62324"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pPr>
                      <a:r>
                        <a:rPr lang="en-US" sz="1600">
                          <a:effectLst/>
                          <a:latin typeface="Cambria" charset="0"/>
                          <a:ea typeface="Cambria" charset="0"/>
                          <a:cs typeface="Cambria" charset="0"/>
                        </a:rPr>
                        <a:t>3,310</a:t>
                      </a:r>
                    </a:p>
                  </a:txBody>
                  <a:tcPr marL="68580" marR="68580"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pPr>
                      <a:r>
                        <a:rPr lang="en-US" sz="1600">
                          <a:effectLst/>
                          <a:latin typeface="Cambria" charset="0"/>
                          <a:ea typeface="Cambria" charset="0"/>
                          <a:cs typeface="Cambria" charset="0"/>
                        </a:rPr>
                        <a:t>3,166</a:t>
                      </a:r>
                    </a:p>
                  </a:txBody>
                  <a:tcPr marL="68580" marR="68580"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pPr>
                      <a:r>
                        <a:rPr lang="en-US" sz="1600">
                          <a:effectLst/>
                          <a:latin typeface="Cambria" charset="0"/>
                          <a:ea typeface="Cambria" charset="0"/>
                          <a:cs typeface="Cambria" charset="0"/>
                        </a:rPr>
                        <a:t>3,310</a:t>
                      </a:r>
                    </a:p>
                  </a:txBody>
                  <a:tcPr marL="68580" marR="68580"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pPr>
                      <a:r>
                        <a:rPr lang="en-US" sz="1600" dirty="0">
                          <a:effectLst/>
                          <a:latin typeface="Cambria" charset="0"/>
                          <a:ea typeface="Cambria" charset="0"/>
                          <a:cs typeface="Cambria" charset="0"/>
                        </a:rPr>
                        <a:t>3,310</a:t>
                      </a:r>
                    </a:p>
                  </a:txBody>
                  <a:tcPr marL="68580" marR="68580" marT="0" marB="0">
                    <a:lnL>
                      <a:noFill/>
                    </a:lnL>
                    <a:lnR>
                      <a:noFill/>
                    </a:lnR>
                    <a:lnT>
                      <a:noFill/>
                    </a:lnT>
                    <a:lnB>
                      <a:noFill/>
                    </a:lnB>
                    <a:solidFill>
                      <a:srgbClr val="FFFFFF"/>
                    </a:solidFill>
                  </a:tcPr>
                </a:tc>
              </a:tr>
              <a:tr h="304694">
                <a:tc>
                  <a:txBody>
                    <a:bodyPr/>
                    <a:lstStyle/>
                    <a:p>
                      <a:pPr marL="0" marR="0" indent="0">
                        <a:lnSpc>
                          <a:spcPct val="100000"/>
                        </a:lnSpc>
                        <a:spcBef>
                          <a:spcPts val="0"/>
                        </a:spcBef>
                        <a:spcAft>
                          <a:spcPts val="0"/>
                        </a:spcAft>
                      </a:pPr>
                      <a:r>
                        <a:rPr lang="en-US" sz="1600" dirty="0">
                          <a:effectLst/>
                          <a:latin typeface="Cambria" charset="0"/>
                          <a:ea typeface="Cambria" charset="0"/>
                          <a:cs typeface="Cambria" charset="0"/>
                        </a:rPr>
                        <a:t>R</a:t>
                      </a:r>
                      <a:r>
                        <a:rPr lang="en-US" sz="1600" baseline="30000" dirty="0">
                          <a:effectLst/>
                          <a:latin typeface="Cambria" charset="0"/>
                          <a:ea typeface="Cambria" charset="0"/>
                          <a:cs typeface="Cambria" charset="0"/>
                        </a:rPr>
                        <a:t>2</a:t>
                      </a:r>
                      <a:r>
                        <a:rPr lang="en-US" sz="1600" dirty="0">
                          <a:effectLst/>
                          <a:latin typeface="Cambria" charset="0"/>
                          <a:ea typeface="Cambria" charset="0"/>
                          <a:cs typeface="Cambria" charset="0"/>
                        </a:rPr>
                        <a:t> </a:t>
                      </a:r>
                    </a:p>
                  </a:txBody>
                  <a:tcPr marL="62324" marR="62324" marT="0" marB="0">
                    <a:lnL>
                      <a:noFill/>
                    </a:lnL>
                    <a:lnR>
                      <a:noFill/>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r>
                        <a:rPr lang="en-US" sz="1600">
                          <a:effectLst/>
                          <a:latin typeface="Cambria" charset="0"/>
                          <a:ea typeface="Cambria" charset="0"/>
                          <a:cs typeface="Cambria" charset="0"/>
                        </a:rPr>
                        <a:t>0.008</a:t>
                      </a:r>
                    </a:p>
                  </a:txBody>
                  <a:tcPr marL="68580" marR="68580" marT="0" marB="0">
                    <a:lnL>
                      <a:noFill/>
                    </a:lnL>
                    <a:lnR>
                      <a:noFill/>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r>
                        <a:rPr lang="en-US" sz="1600">
                          <a:effectLst/>
                          <a:latin typeface="Cambria" charset="0"/>
                          <a:ea typeface="Cambria" charset="0"/>
                          <a:cs typeface="Cambria" charset="0"/>
                        </a:rPr>
                        <a:t>0.010</a:t>
                      </a:r>
                    </a:p>
                  </a:txBody>
                  <a:tcPr marL="68580" marR="68580" marT="0" marB="0">
                    <a:lnL>
                      <a:noFill/>
                    </a:lnL>
                    <a:lnR>
                      <a:noFill/>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r>
                        <a:rPr lang="en-US" sz="1600">
                          <a:effectLst/>
                          <a:latin typeface="Cambria" charset="0"/>
                          <a:ea typeface="Cambria" charset="0"/>
                          <a:cs typeface="Cambria" charset="0"/>
                        </a:rPr>
                        <a:t>0.057</a:t>
                      </a:r>
                    </a:p>
                  </a:txBody>
                  <a:tcPr marL="68580" marR="68580" marT="0" marB="0">
                    <a:lnL>
                      <a:noFill/>
                    </a:lnL>
                    <a:lnR>
                      <a:noFill/>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r>
                        <a:rPr lang="en-US" sz="1600" dirty="0">
                          <a:effectLst/>
                          <a:latin typeface="Cambria" charset="0"/>
                          <a:ea typeface="Cambria" charset="0"/>
                          <a:cs typeface="Cambria" charset="0"/>
                        </a:rPr>
                        <a:t>0.061</a:t>
                      </a:r>
                    </a:p>
                  </a:txBody>
                  <a:tcPr marL="68580" marR="68580" marT="0" marB="0">
                    <a:lnL>
                      <a:noFill/>
                    </a:lnL>
                    <a:lnR>
                      <a:noFill/>
                    </a:lnR>
                    <a:lnT>
                      <a:noFill/>
                    </a:lnT>
                    <a:lnB w="19050" cap="flat" cmpd="dbl" algn="ctr">
                      <a:solidFill>
                        <a:srgbClr val="000000"/>
                      </a:solidFill>
                      <a:prstDash val="solid"/>
                      <a:round/>
                      <a:headEnd type="none" w="med" len="med"/>
                      <a:tailEnd type="none" w="med" len="med"/>
                    </a:lnB>
                    <a:solidFill>
                      <a:srgbClr val="FFFFFF"/>
                    </a:solidFill>
                  </a:tcPr>
                </a:tc>
              </a:tr>
            </a:tbl>
          </a:graphicData>
        </a:graphic>
      </p:graphicFrame>
      <p:sp>
        <p:nvSpPr>
          <p:cNvPr id="8" name="TextBox 7"/>
          <p:cNvSpPr txBox="1"/>
          <p:nvPr/>
        </p:nvSpPr>
        <p:spPr>
          <a:xfrm>
            <a:off x="457200" y="5687713"/>
            <a:ext cx="5105400" cy="830997"/>
          </a:xfrm>
          <a:prstGeom prst="rect">
            <a:avLst/>
          </a:prstGeom>
          <a:noFill/>
        </p:spPr>
        <p:txBody>
          <a:bodyPr wrap="square" rtlCol="0">
            <a:spAutoFit/>
          </a:bodyPr>
          <a:lstStyle/>
          <a:p>
            <a:r>
              <a:rPr lang="en-US" sz="1600" dirty="0" smtClean="0">
                <a:latin typeface="Cambria" charset="0"/>
                <a:ea typeface="Cambria" charset="0"/>
                <a:cs typeface="Cambria" charset="0"/>
              </a:rPr>
              <a:t>Notes: </a:t>
            </a:r>
            <a:r>
              <a:rPr lang="en-US" sz="1600" dirty="0">
                <a:latin typeface="Cambria" charset="0"/>
                <a:ea typeface="Cambria" charset="0"/>
                <a:cs typeface="Cambria" charset="0"/>
              </a:rPr>
              <a:t>** p &lt; 0.01; * 0.01 &lt; p &lt; </a:t>
            </a:r>
            <a:r>
              <a:rPr lang="en-US" sz="1600" dirty="0" smtClean="0">
                <a:latin typeface="Cambria" charset="0"/>
                <a:ea typeface="Cambria" charset="0"/>
                <a:cs typeface="Cambria" charset="0"/>
              </a:rPr>
              <a:t>0.05 </a:t>
            </a:r>
            <a:endParaRPr lang="en-US" sz="1600" dirty="0">
              <a:latin typeface="Cambria" charset="0"/>
              <a:ea typeface="Cambria" charset="0"/>
              <a:cs typeface="Cambria" charset="0"/>
            </a:endParaRPr>
          </a:p>
          <a:p>
            <a:endParaRPr lang="en-US" dirty="0"/>
          </a:p>
        </p:txBody>
      </p:sp>
    </p:spTree>
    <p:extLst>
      <p:ext uri="{BB962C8B-B14F-4D97-AF65-F5344CB8AC3E}">
        <p14:creationId xmlns:p14="http://schemas.microsoft.com/office/powerpoint/2010/main" val="18280653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Cambria" charset="0"/>
                <a:ea typeface="Cambria" charset="0"/>
                <a:cs typeface="Cambria" charset="0"/>
              </a:rPr>
              <a:t>Robustness and Sensitivity Checks</a:t>
            </a:r>
            <a:endParaRPr lang="en-US" sz="3200" b="1" dirty="0">
              <a:latin typeface="Cambria" charset="0"/>
              <a:ea typeface="Cambria" charset="0"/>
              <a:cs typeface="Cambria" charset="0"/>
            </a:endParaRPr>
          </a:p>
        </p:txBody>
      </p:sp>
      <p:sp>
        <p:nvSpPr>
          <p:cNvPr id="3" name="Content Placeholder 2"/>
          <p:cNvSpPr>
            <a:spLocks noGrp="1"/>
          </p:cNvSpPr>
          <p:nvPr>
            <p:ph idx="1"/>
          </p:nvPr>
        </p:nvSpPr>
        <p:spPr/>
        <p:txBody>
          <a:bodyPr/>
          <a:lstStyle/>
          <a:p>
            <a:r>
              <a:rPr lang="en-US" sz="2400" dirty="0" smtClean="0">
                <a:latin typeface="Cambria" charset="0"/>
                <a:ea typeface="Cambria" charset="0"/>
                <a:cs typeface="Cambria" charset="0"/>
              </a:rPr>
              <a:t>We obtain similar results when we</a:t>
            </a:r>
          </a:p>
          <a:p>
            <a:pPr lvl="1"/>
            <a:r>
              <a:rPr lang="en-US" sz="2200" dirty="0" smtClean="0">
                <a:latin typeface="Cambria" charset="0"/>
                <a:ea typeface="Cambria" charset="0"/>
                <a:cs typeface="Cambria" charset="0"/>
              </a:rPr>
              <a:t>Limit the sample to hospitals with FYs ending in Q4</a:t>
            </a:r>
          </a:p>
          <a:p>
            <a:pPr lvl="1"/>
            <a:r>
              <a:rPr lang="en-US" sz="2200" dirty="0" smtClean="0">
                <a:latin typeface="Cambria" charset="0"/>
                <a:ea typeface="Cambria" charset="0"/>
                <a:cs typeface="Cambria" charset="0"/>
              </a:rPr>
              <a:t>Drop observations where FY straddles 1/14</a:t>
            </a:r>
          </a:p>
          <a:p>
            <a:pPr lvl="1"/>
            <a:r>
              <a:rPr lang="en-US" sz="2200" dirty="0" smtClean="0">
                <a:latin typeface="Cambria" charset="0"/>
                <a:ea typeface="Cambria" charset="0"/>
                <a:cs typeface="Cambria" charset="0"/>
              </a:rPr>
              <a:t>Drop “early expansion” states</a:t>
            </a:r>
          </a:p>
          <a:p>
            <a:pPr lvl="1"/>
            <a:r>
              <a:rPr lang="en-US" sz="2200" dirty="0" smtClean="0">
                <a:latin typeface="Cambria" charset="0"/>
                <a:ea typeface="Cambria" charset="0"/>
                <a:cs typeface="Cambria" charset="0"/>
              </a:rPr>
              <a:t>Limit the sample to hospitals reporting in all years</a:t>
            </a:r>
          </a:p>
        </p:txBody>
      </p:sp>
    </p:spTree>
    <p:extLst>
      <p:ext uri="{BB962C8B-B14F-4D97-AF65-F5344CB8AC3E}">
        <p14:creationId xmlns:p14="http://schemas.microsoft.com/office/powerpoint/2010/main" val="13101290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Cambria" charset="0"/>
                <a:ea typeface="Cambria" charset="0"/>
                <a:cs typeface="Cambria" charset="0"/>
              </a:rPr>
              <a:t>Changes in Inpatient Payer Mix, 2013 to 2014</a:t>
            </a:r>
            <a:endParaRPr lang="en-US" sz="3200" b="1" dirty="0">
              <a:latin typeface="Cambria" charset="0"/>
              <a:ea typeface="Cambria" charset="0"/>
              <a:cs typeface="Cambria"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113764375"/>
              </p:ext>
            </p:extLst>
          </p:nvPr>
        </p:nvGraphicFramePr>
        <p:xfrm>
          <a:off x="914400" y="1066801"/>
          <a:ext cx="6324602" cy="4571999"/>
        </p:xfrm>
        <a:graphic>
          <a:graphicData uri="http://schemas.openxmlformats.org/drawingml/2006/table">
            <a:tbl>
              <a:tblPr firstRow="1" firstCol="1" bandRow="1"/>
              <a:tblGrid>
                <a:gridCol w="2641041"/>
                <a:gridCol w="1324733"/>
                <a:gridCol w="1179414"/>
                <a:gridCol w="1179414"/>
              </a:tblGrid>
              <a:tr h="247662">
                <a:tc>
                  <a:txBody>
                    <a:bodyPr/>
                    <a:lstStyle/>
                    <a:p>
                      <a:pPr marL="0" marR="0" indent="0">
                        <a:lnSpc>
                          <a:spcPct val="100000"/>
                        </a:lnSpc>
                        <a:spcBef>
                          <a:spcPts val="0"/>
                        </a:spcBef>
                        <a:spcAft>
                          <a:spcPts val="0"/>
                        </a:spcAft>
                      </a:pPr>
                      <a:r>
                        <a:rPr lang="en-US" sz="1600" dirty="0">
                          <a:effectLst/>
                          <a:latin typeface="Cambria" charset="0"/>
                          <a:ea typeface="Cambria" charset="0"/>
                          <a:cs typeface="Cambria" charset="0"/>
                        </a:rPr>
                        <a:t> </a:t>
                      </a:r>
                    </a:p>
                  </a:txBody>
                  <a:tcPr marL="57449" marR="57449" marT="0" marB="0">
                    <a:lnL>
                      <a:noFill/>
                    </a:lnL>
                    <a:lnR>
                      <a:noFill/>
                    </a:lnR>
                    <a:lnT w="19050" cap="flat" cmpd="dbl" algn="ctr">
                      <a:solidFill>
                        <a:srgbClr val="000000"/>
                      </a:solidFill>
                      <a:prstDash val="solid"/>
                      <a:round/>
                      <a:headEnd type="none" w="med" len="med"/>
                      <a:tailEnd type="none" w="med" len="med"/>
                    </a:lnT>
                    <a:lnB>
                      <a:noFill/>
                    </a:lnB>
                    <a:solidFill>
                      <a:srgbClr val="FFFFFF"/>
                    </a:solidFill>
                  </a:tcPr>
                </a:tc>
                <a:tc>
                  <a:txBody>
                    <a:bodyPr/>
                    <a:lstStyle/>
                    <a:p>
                      <a:pPr marL="0" marR="0" indent="0" algn="ctr">
                        <a:lnSpc>
                          <a:spcPct val="100000"/>
                        </a:lnSpc>
                        <a:spcBef>
                          <a:spcPts val="0"/>
                        </a:spcBef>
                        <a:spcAft>
                          <a:spcPts val="0"/>
                        </a:spcAft>
                      </a:pPr>
                      <a:r>
                        <a:rPr lang="en-US" sz="1600">
                          <a:effectLst/>
                          <a:latin typeface="Cambria" charset="0"/>
                          <a:ea typeface="Cambria" charset="0"/>
                          <a:cs typeface="Cambria" charset="0"/>
                        </a:rPr>
                        <a:t>(2)</a:t>
                      </a:r>
                    </a:p>
                  </a:txBody>
                  <a:tcPr marL="57449" marR="57449" marT="0" marB="0">
                    <a:lnL>
                      <a:noFill/>
                    </a:lnL>
                    <a:lnR>
                      <a:noFill/>
                    </a:lnR>
                    <a:lnT w="19050" cap="flat" cmpd="dbl" algn="ctr">
                      <a:solidFill>
                        <a:srgbClr val="000000"/>
                      </a:solidFill>
                      <a:prstDash val="solid"/>
                      <a:round/>
                      <a:headEnd type="none" w="med" len="med"/>
                      <a:tailEnd type="none" w="med" len="med"/>
                    </a:lnT>
                    <a:lnB>
                      <a:noFill/>
                    </a:lnB>
                    <a:solidFill>
                      <a:srgbClr val="FFFFFF"/>
                    </a:solidFill>
                  </a:tcPr>
                </a:tc>
                <a:tc>
                  <a:txBody>
                    <a:bodyPr/>
                    <a:lstStyle/>
                    <a:p>
                      <a:pPr marL="0" marR="0" indent="0" algn="ctr">
                        <a:lnSpc>
                          <a:spcPct val="100000"/>
                        </a:lnSpc>
                        <a:spcBef>
                          <a:spcPts val="0"/>
                        </a:spcBef>
                        <a:spcAft>
                          <a:spcPts val="0"/>
                        </a:spcAft>
                      </a:pPr>
                      <a:r>
                        <a:rPr lang="en-US" sz="1600">
                          <a:effectLst/>
                          <a:latin typeface="Cambria" charset="0"/>
                          <a:ea typeface="Cambria" charset="0"/>
                          <a:cs typeface="Cambria" charset="0"/>
                        </a:rPr>
                        <a:t>(4)</a:t>
                      </a:r>
                    </a:p>
                  </a:txBody>
                  <a:tcPr marL="57449" marR="57449" marT="0" marB="0">
                    <a:lnL>
                      <a:noFill/>
                    </a:lnL>
                    <a:lnR>
                      <a:noFill/>
                    </a:lnR>
                    <a:lnT w="19050" cap="flat" cmpd="dbl" algn="ctr">
                      <a:solidFill>
                        <a:srgbClr val="000000"/>
                      </a:solidFill>
                      <a:prstDash val="solid"/>
                      <a:round/>
                      <a:headEnd type="none" w="med" len="med"/>
                      <a:tailEnd type="none" w="med" len="med"/>
                    </a:lnT>
                    <a:lnB>
                      <a:noFill/>
                    </a:lnB>
                    <a:solidFill>
                      <a:srgbClr val="FFFFFF"/>
                    </a:solidFill>
                  </a:tcPr>
                </a:tc>
                <a:tc>
                  <a:txBody>
                    <a:bodyPr/>
                    <a:lstStyle/>
                    <a:p>
                      <a:pPr marL="0" marR="0" indent="0" algn="ctr">
                        <a:lnSpc>
                          <a:spcPct val="100000"/>
                        </a:lnSpc>
                        <a:spcBef>
                          <a:spcPts val="0"/>
                        </a:spcBef>
                        <a:spcAft>
                          <a:spcPts val="0"/>
                        </a:spcAft>
                      </a:pPr>
                      <a:r>
                        <a:rPr lang="en-US" sz="1600">
                          <a:effectLst/>
                          <a:latin typeface="Cambria" charset="0"/>
                          <a:ea typeface="Cambria" charset="0"/>
                          <a:cs typeface="Cambria" charset="0"/>
                        </a:rPr>
                        <a:t>(6)</a:t>
                      </a:r>
                    </a:p>
                  </a:txBody>
                  <a:tcPr marL="57449" marR="57449" marT="0" marB="0">
                    <a:lnL>
                      <a:noFill/>
                    </a:lnL>
                    <a:lnR>
                      <a:noFill/>
                    </a:lnR>
                    <a:lnT w="19050" cap="flat" cmpd="dbl" algn="ctr">
                      <a:solidFill>
                        <a:srgbClr val="000000"/>
                      </a:solidFill>
                      <a:prstDash val="solid"/>
                      <a:round/>
                      <a:headEnd type="none" w="med" len="med"/>
                      <a:tailEnd type="none" w="med" len="med"/>
                    </a:lnT>
                    <a:lnB>
                      <a:noFill/>
                    </a:lnB>
                    <a:solidFill>
                      <a:srgbClr val="FFFFFF"/>
                    </a:solidFill>
                  </a:tcPr>
                </a:tc>
              </a:tr>
              <a:tr h="495326">
                <a:tc>
                  <a:txBody>
                    <a:bodyPr/>
                    <a:lstStyle/>
                    <a:p>
                      <a:pPr marL="0" marR="0" indent="0">
                        <a:lnSpc>
                          <a:spcPct val="100000"/>
                        </a:lnSpc>
                        <a:spcBef>
                          <a:spcPts val="0"/>
                        </a:spcBef>
                        <a:spcAft>
                          <a:spcPts val="0"/>
                        </a:spcAft>
                      </a:pPr>
                      <a:r>
                        <a:rPr lang="en-US" sz="1800" b="1" i="1" dirty="0">
                          <a:effectLst/>
                          <a:latin typeface="Cambria" charset="0"/>
                          <a:ea typeface="Cambria" charset="0"/>
                          <a:cs typeface="Cambria" charset="0"/>
                        </a:rPr>
                        <a:t> </a:t>
                      </a:r>
                      <a:r>
                        <a:rPr lang="en-US" sz="1800" b="1" i="1" dirty="0" smtClean="0">
                          <a:effectLst/>
                          <a:latin typeface="Cambria" charset="0"/>
                          <a:ea typeface="Cambria" charset="0"/>
                          <a:cs typeface="Cambria" charset="0"/>
                        </a:rPr>
                        <a:t>ALL DISCHARGES</a:t>
                      </a:r>
                    </a:p>
                  </a:txBody>
                  <a:tcPr marL="57449" marR="5744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r>
                        <a:rPr lang="en-US" sz="1600" b="1">
                          <a:effectLst/>
                          <a:latin typeface="Cambria" charset="0"/>
                          <a:ea typeface="Cambria" charset="0"/>
                          <a:cs typeface="Cambria" charset="0"/>
                        </a:rPr>
                        <a:t>Uninsured Share</a:t>
                      </a:r>
                      <a:endParaRPr lang="en-US" sz="1600">
                        <a:effectLst/>
                        <a:latin typeface="Cambria" charset="0"/>
                        <a:ea typeface="Cambria" charset="0"/>
                        <a:cs typeface="Cambria" charset="0"/>
                      </a:endParaRPr>
                    </a:p>
                  </a:txBody>
                  <a:tcPr marL="57449" marR="5744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r>
                        <a:rPr lang="en-US" sz="1600" b="1">
                          <a:effectLst/>
                          <a:latin typeface="Cambria" charset="0"/>
                          <a:ea typeface="Cambria" charset="0"/>
                          <a:cs typeface="Cambria" charset="0"/>
                        </a:rPr>
                        <a:t>Medicaid Share</a:t>
                      </a:r>
                      <a:endParaRPr lang="en-US" sz="1600">
                        <a:effectLst/>
                        <a:latin typeface="Cambria" charset="0"/>
                        <a:ea typeface="Cambria" charset="0"/>
                        <a:cs typeface="Cambria" charset="0"/>
                      </a:endParaRPr>
                    </a:p>
                  </a:txBody>
                  <a:tcPr marL="57449" marR="5744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r>
                        <a:rPr lang="en-US" sz="1600" b="1">
                          <a:effectLst/>
                          <a:latin typeface="Cambria" charset="0"/>
                          <a:ea typeface="Cambria" charset="0"/>
                          <a:cs typeface="Cambria" charset="0"/>
                        </a:rPr>
                        <a:t>Private Share</a:t>
                      </a:r>
                      <a:endParaRPr lang="en-US" sz="1600">
                        <a:effectLst/>
                        <a:latin typeface="Cambria" charset="0"/>
                        <a:ea typeface="Cambria" charset="0"/>
                        <a:cs typeface="Cambria" charset="0"/>
                      </a:endParaRPr>
                    </a:p>
                  </a:txBody>
                  <a:tcPr marL="57449" marR="5744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860063">
                <a:tc>
                  <a:txBody>
                    <a:bodyPr/>
                    <a:lstStyle/>
                    <a:p>
                      <a:pPr marL="0" marR="0" indent="0">
                        <a:lnSpc>
                          <a:spcPct val="100000"/>
                        </a:lnSpc>
                        <a:spcBef>
                          <a:spcPts val="0"/>
                        </a:spcBef>
                        <a:spcAft>
                          <a:spcPts val="0"/>
                        </a:spcAft>
                      </a:pPr>
                      <a:r>
                        <a:rPr lang="en-US" sz="1600" dirty="0">
                          <a:effectLst/>
                          <a:latin typeface="Cambria" charset="0"/>
                          <a:ea typeface="Cambria" charset="0"/>
                          <a:cs typeface="Cambria" charset="0"/>
                        </a:rPr>
                        <a:t>Post</a:t>
                      </a:r>
                    </a:p>
                  </a:txBody>
                  <a:tcPr marL="57449" marR="57449"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indent="0" algn="ctr">
                        <a:lnSpc>
                          <a:spcPct val="100000"/>
                        </a:lnSpc>
                        <a:spcBef>
                          <a:spcPts val="0"/>
                        </a:spcBef>
                        <a:spcAft>
                          <a:spcPts val="0"/>
                        </a:spcAft>
                        <a:tabLst>
                          <a:tab pos="175260" algn="dec"/>
                        </a:tabLst>
                      </a:pPr>
                      <a:r>
                        <a:rPr lang="en-US" sz="1600" dirty="0">
                          <a:effectLst/>
                          <a:latin typeface="Cambria" charset="0"/>
                          <a:ea typeface="Cambria" charset="0"/>
                          <a:cs typeface="Cambria" charset="0"/>
                        </a:rPr>
                        <a:t>-0.015</a:t>
                      </a:r>
                    </a:p>
                    <a:p>
                      <a:pPr marL="0" marR="0" indent="0" algn="ctr">
                        <a:lnSpc>
                          <a:spcPct val="100000"/>
                        </a:lnSpc>
                        <a:spcBef>
                          <a:spcPts val="0"/>
                        </a:spcBef>
                        <a:spcAft>
                          <a:spcPts val="0"/>
                        </a:spcAft>
                        <a:tabLst>
                          <a:tab pos="175260" algn="dec"/>
                        </a:tabLst>
                      </a:pPr>
                      <a:r>
                        <a:rPr lang="en-US" sz="1600" dirty="0">
                          <a:effectLst/>
                          <a:latin typeface="Cambria" charset="0"/>
                          <a:ea typeface="Cambria" charset="0"/>
                          <a:cs typeface="Cambria" charset="0"/>
                        </a:rPr>
                        <a:t>(0.008)</a:t>
                      </a:r>
                    </a:p>
                  </a:txBody>
                  <a:tcPr marL="57449" marR="57449"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indent="0" algn="ctr">
                        <a:lnSpc>
                          <a:spcPct val="100000"/>
                        </a:lnSpc>
                        <a:spcBef>
                          <a:spcPts val="0"/>
                        </a:spcBef>
                        <a:spcAft>
                          <a:spcPts val="0"/>
                        </a:spcAft>
                        <a:tabLst>
                          <a:tab pos="169545" algn="dec"/>
                        </a:tabLst>
                      </a:pPr>
                      <a:r>
                        <a:rPr lang="en-US" sz="1600" dirty="0">
                          <a:effectLst/>
                          <a:latin typeface="Cambria" charset="0"/>
                          <a:ea typeface="Cambria" charset="0"/>
                          <a:cs typeface="Cambria" charset="0"/>
                        </a:rPr>
                        <a:t>0.003</a:t>
                      </a:r>
                    </a:p>
                    <a:p>
                      <a:pPr marL="0" marR="0" indent="0" algn="ctr">
                        <a:lnSpc>
                          <a:spcPct val="100000"/>
                        </a:lnSpc>
                        <a:spcBef>
                          <a:spcPts val="0"/>
                        </a:spcBef>
                        <a:spcAft>
                          <a:spcPts val="0"/>
                        </a:spcAft>
                        <a:tabLst>
                          <a:tab pos="169545" algn="dec"/>
                        </a:tabLst>
                      </a:pPr>
                      <a:r>
                        <a:rPr lang="en-US" sz="1600" dirty="0">
                          <a:effectLst/>
                          <a:latin typeface="Cambria" charset="0"/>
                          <a:ea typeface="Cambria" charset="0"/>
                          <a:cs typeface="Cambria" charset="0"/>
                        </a:rPr>
                        <a:t>(0.012)</a:t>
                      </a:r>
                    </a:p>
                  </a:txBody>
                  <a:tcPr marL="57449" marR="57449"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indent="0" algn="ctr">
                        <a:lnSpc>
                          <a:spcPct val="100000"/>
                        </a:lnSpc>
                        <a:spcBef>
                          <a:spcPts val="0"/>
                        </a:spcBef>
                        <a:spcAft>
                          <a:spcPts val="0"/>
                        </a:spcAft>
                        <a:tabLst>
                          <a:tab pos="182880" algn="dec"/>
                        </a:tabLst>
                      </a:pPr>
                      <a:r>
                        <a:rPr lang="en-US" sz="1600" dirty="0">
                          <a:effectLst/>
                          <a:latin typeface="Cambria" charset="0"/>
                          <a:ea typeface="Cambria" charset="0"/>
                          <a:cs typeface="Cambria" charset="0"/>
                        </a:rPr>
                        <a:t>0.012</a:t>
                      </a:r>
                    </a:p>
                    <a:p>
                      <a:pPr marL="0" marR="0" indent="0" algn="ctr">
                        <a:lnSpc>
                          <a:spcPct val="100000"/>
                        </a:lnSpc>
                        <a:spcBef>
                          <a:spcPts val="0"/>
                        </a:spcBef>
                        <a:spcAft>
                          <a:spcPts val="0"/>
                        </a:spcAft>
                        <a:tabLst>
                          <a:tab pos="182880" algn="dec"/>
                        </a:tabLst>
                      </a:pPr>
                      <a:r>
                        <a:rPr lang="en-US" sz="1600" dirty="0">
                          <a:effectLst/>
                          <a:latin typeface="Cambria" charset="0"/>
                          <a:ea typeface="Cambria" charset="0"/>
                          <a:cs typeface="Cambria" charset="0"/>
                        </a:rPr>
                        <a:t>(0.016</a:t>
                      </a:r>
                      <a:r>
                        <a:rPr lang="en-US" sz="1600" dirty="0" smtClean="0">
                          <a:effectLst/>
                          <a:latin typeface="Cambria" charset="0"/>
                          <a:ea typeface="Cambria" charset="0"/>
                          <a:cs typeface="Cambria" charset="0"/>
                        </a:rPr>
                        <a:t>)</a:t>
                      </a:r>
                    </a:p>
                  </a:txBody>
                  <a:tcPr marL="57449" marR="57449"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589137">
                <a:tc>
                  <a:txBody>
                    <a:bodyPr/>
                    <a:lstStyle/>
                    <a:p>
                      <a:pPr marL="0" marR="0" indent="0">
                        <a:lnSpc>
                          <a:spcPct val="100000"/>
                        </a:lnSpc>
                        <a:spcBef>
                          <a:spcPts val="0"/>
                        </a:spcBef>
                        <a:spcAft>
                          <a:spcPts val="0"/>
                        </a:spcAft>
                      </a:pPr>
                      <a:r>
                        <a:rPr lang="en-US" sz="1600" dirty="0" smtClean="0">
                          <a:effectLst/>
                          <a:latin typeface="Cambria" charset="0"/>
                          <a:ea typeface="Cambria" charset="0"/>
                          <a:cs typeface="Cambria" charset="0"/>
                        </a:rPr>
                        <a:t>Major </a:t>
                      </a:r>
                      <a:r>
                        <a:rPr lang="en-US" sz="1600" dirty="0">
                          <a:effectLst/>
                          <a:latin typeface="Cambria" charset="0"/>
                          <a:ea typeface="Cambria" charset="0"/>
                          <a:cs typeface="Cambria" charset="0"/>
                        </a:rPr>
                        <a:t>Expansion</a:t>
                      </a:r>
                    </a:p>
                  </a:txBody>
                  <a:tcPr marL="57449" marR="57449"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tabLst>
                          <a:tab pos="175260" algn="dec"/>
                        </a:tabLst>
                      </a:pPr>
                      <a:r>
                        <a:rPr lang="en-US" sz="1600" dirty="0">
                          <a:effectLst/>
                          <a:latin typeface="Cambria" charset="0"/>
                          <a:ea typeface="Cambria" charset="0"/>
                          <a:cs typeface="Cambria" charset="0"/>
                        </a:rPr>
                        <a:t>-0.038</a:t>
                      </a:r>
                      <a:r>
                        <a:rPr lang="en-US" sz="1600" baseline="30000" dirty="0">
                          <a:effectLst/>
                          <a:latin typeface="Cambria" charset="0"/>
                          <a:ea typeface="Cambria" charset="0"/>
                          <a:cs typeface="Cambria" charset="0"/>
                        </a:rPr>
                        <a:t>**</a:t>
                      </a:r>
                      <a:endParaRPr lang="en-US" sz="1600" dirty="0">
                        <a:effectLst/>
                        <a:latin typeface="Cambria" charset="0"/>
                        <a:ea typeface="Cambria" charset="0"/>
                        <a:cs typeface="Cambria" charset="0"/>
                      </a:endParaRPr>
                    </a:p>
                    <a:p>
                      <a:pPr marL="0" marR="0" indent="0" algn="ctr">
                        <a:lnSpc>
                          <a:spcPct val="100000"/>
                        </a:lnSpc>
                        <a:spcBef>
                          <a:spcPts val="0"/>
                        </a:spcBef>
                        <a:spcAft>
                          <a:spcPts val="0"/>
                        </a:spcAft>
                        <a:tabLst>
                          <a:tab pos="175260" algn="dec"/>
                        </a:tabLst>
                      </a:pPr>
                      <a:r>
                        <a:rPr lang="en-US" sz="1600" dirty="0">
                          <a:effectLst/>
                          <a:latin typeface="Cambria" charset="0"/>
                          <a:ea typeface="Cambria" charset="0"/>
                          <a:cs typeface="Cambria" charset="0"/>
                        </a:rPr>
                        <a:t>(0.008)</a:t>
                      </a:r>
                    </a:p>
                  </a:txBody>
                  <a:tcPr marL="57449" marR="57449"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tabLst>
                          <a:tab pos="169545" algn="dec"/>
                        </a:tabLst>
                      </a:pPr>
                      <a:r>
                        <a:rPr lang="en-US" sz="1600">
                          <a:effectLst/>
                          <a:latin typeface="Cambria" charset="0"/>
                          <a:ea typeface="Cambria" charset="0"/>
                          <a:cs typeface="Cambria" charset="0"/>
                        </a:rPr>
                        <a:t>0.027</a:t>
                      </a:r>
                      <a:r>
                        <a:rPr lang="en-US" sz="1600" baseline="30000">
                          <a:effectLst/>
                          <a:latin typeface="Cambria" charset="0"/>
                          <a:ea typeface="Cambria" charset="0"/>
                          <a:cs typeface="Cambria" charset="0"/>
                        </a:rPr>
                        <a:t>**</a:t>
                      </a:r>
                      <a:endParaRPr lang="en-US" sz="1600">
                        <a:effectLst/>
                        <a:latin typeface="Cambria" charset="0"/>
                        <a:ea typeface="Cambria" charset="0"/>
                        <a:cs typeface="Cambria" charset="0"/>
                      </a:endParaRPr>
                    </a:p>
                    <a:p>
                      <a:pPr marL="0" marR="0" indent="0" algn="ctr">
                        <a:lnSpc>
                          <a:spcPct val="100000"/>
                        </a:lnSpc>
                        <a:spcBef>
                          <a:spcPts val="0"/>
                        </a:spcBef>
                        <a:spcAft>
                          <a:spcPts val="0"/>
                        </a:spcAft>
                        <a:tabLst>
                          <a:tab pos="169545" algn="dec"/>
                        </a:tabLst>
                      </a:pPr>
                      <a:r>
                        <a:rPr lang="en-US" sz="1600">
                          <a:effectLst/>
                          <a:latin typeface="Cambria" charset="0"/>
                          <a:ea typeface="Cambria" charset="0"/>
                          <a:cs typeface="Cambria" charset="0"/>
                        </a:rPr>
                        <a:t>(0.010)</a:t>
                      </a:r>
                    </a:p>
                  </a:txBody>
                  <a:tcPr marL="57449" marR="57449"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tabLst>
                          <a:tab pos="182880" algn="dec"/>
                        </a:tabLst>
                      </a:pPr>
                      <a:r>
                        <a:rPr lang="en-US" sz="1600" dirty="0">
                          <a:effectLst/>
                          <a:latin typeface="Cambria" charset="0"/>
                          <a:ea typeface="Cambria" charset="0"/>
                          <a:cs typeface="Cambria" charset="0"/>
                        </a:rPr>
                        <a:t>0.012</a:t>
                      </a:r>
                    </a:p>
                    <a:p>
                      <a:pPr marL="0" marR="0" indent="0" algn="ctr">
                        <a:lnSpc>
                          <a:spcPct val="100000"/>
                        </a:lnSpc>
                        <a:spcBef>
                          <a:spcPts val="0"/>
                        </a:spcBef>
                        <a:spcAft>
                          <a:spcPts val="0"/>
                        </a:spcAft>
                        <a:tabLst>
                          <a:tab pos="182880" algn="dec"/>
                        </a:tabLst>
                      </a:pPr>
                      <a:r>
                        <a:rPr lang="en-US" sz="1600" dirty="0">
                          <a:effectLst/>
                          <a:latin typeface="Cambria" charset="0"/>
                          <a:ea typeface="Cambria" charset="0"/>
                          <a:cs typeface="Cambria" charset="0"/>
                        </a:rPr>
                        <a:t>(0.014)</a:t>
                      </a:r>
                    </a:p>
                  </a:txBody>
                  <a:tcPr marL="57449" marR="57449" marT="0" marB="0">
                    <a:lnL>
                      <a:noFill/>
                    </a:lnL>
                    <a:lnR>
                      <a:noFill/>
                    </a:lnR>
                    <a:lnT>
                      <a:noFill/>
                    </a:lnT>
                    <a:lnB>
                      <a:noFill/>
                    </a:lnB>
                    <a:solidFill>
                      <a:srgbClr val="FFFFFF"/>
                    </a:solidFill>
                  </a:tcPr>
                </a:tc>
              </a:tr>
              <a:tr h="860063">
                <a:tc>
                  <a:txBody>
                    <a:bodyPr/>
                    <a:lstStyle/>
                    <a:p>
                      <a:pPr marL="0" marR="0" indent="0">
                        <a:lnSpc>
                          <a:spcPct val="100000"/>
                        </a:lnSpc>
                        <a:spcBef>
                          <a:spcPts val="0"/>
                        </a:spcBef>
                        <a:spcAft>
                          <a:spcPts val="0"/>
                        </a:spcAft>
                      </a:pPr>
                      <a:r>
                        <a:rPr lang="en-US" sz="1600" dirty="0">
                          <a:effectLst/>
                          <a:latin typeface="Cambria" charset="0"/>
                          <a:ea typeface="Cambria" charset="0"/>
                          <a:cs typeface="Cambria" charset="0"/>
                        </a:rPr>
                        <a:t>Minor Expansion</a:t>
                      </a:r>
                    </a:p>
                  </a:txBody>
                  <a:tcPr marL="57449" marR="57449"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tabLst>
                          <a:tab pos="175260" algn="dec"/>
                        </a:tabLst>
                      </a:pPr>
                      <a:r>
                        <a:rPr lang="en-US" sz="1600" dirty="0">
                          <a:effectLst/>
                          <a:latin typeface="Cambria" charset="0"/>
                          <a:ea typeface="Cambria" charset="0"/>
                          <a:cs typeface="Cambria" charset="0"/>
                        </a:rPr>
                        <a:t>-0.084</a:t>
                      </a:r>
                      <a:r>
                        <a:rPr lang="en-US" sz="1600" baseline="30000" dirty="0">
                          <a:effectLst/>
                          <a:latin typeface="Cambria" charset="0"/>
                          <a:ea typeface="Cambria" charset="0"/>
                          <a:cs typeface="Cambria" charset="0"/>
                        </a:rPr>
                        <a:t>**</a:t>
                      </a:r>
                      <a:endParaRPr lang="en-US" sz="1600" dirty="0">
                        <a:effectLst/>
                        <a:latin typeface="Cambria" charset="0"/>
                        <a:ea typeface="Cambria" charset="0"/>
                        <a:cs typeface="Cambria" charset="0"/>
                      </a:endParaRPr>
                    </a:p>
                    <a:p>
                      <a:pPr marL="0" marR="0" indent="0" algn="ctr">
                        <a:lnSpc>
                          <a:spcPct val="100000"/>
                        </a:lnSpc>
                        <a:spcBef>
                          <a:spcPts val="0"/>
                        </a:spcBef>
                        <a:spcAft>
                          <a:spcPts val="0"/>
                        </a:spcAft>
                        <a:tabLst>
                          <a:tab pos="175260" algn="dec"/>
                        </a:tabLst>
                      </a:pPr>
                      <a:r>
                        <a:rPr lang="en-US" sz="1600" dirty="0">
                          <a:effectLst/>
                          <a:latin typeface="Cambria" charset="0"/>
                          <a:ea typeface="Cambria" charset="0"/>
                          <a:cs typeface="Cambria" charset="0"/>
                        </a:rPr>
                        <a:t>(0.013)</a:t>
                      </a:r>
                    </a:p>
                  </a:txBody>
                  <a:tcPr marL="57449" marR="57449"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tabLst>
                          <a:tab pos="169545" algn="dec"/>
                        </a:tabLst>
                      </a:pPr>
                      <a:r>
                        <a:rPr lang="en-US" sz="1600" dirty="0">
                          <a:effectLst/>
                          <a:latin typeface="Cambria" charset="0"/>
                          <a:ea typeface="Cambria" charset="0"/>
                          <a:cs typeface="Cambria" charset="0"/>
                        </a:rPr>
                        <a:t>0.113</a:t>
                      </a:r>
                      <a:r>
                        <a:rPr lang="en-US" sz="1600" baseline="30000" dirty="0">
                          <a:effectLst/>
                          <a:latin typeface="Cambria" charset="0"/>
                          <a:ea typeface="Cambria" charset="0"/>
                          <a:cs typeface="Cambria" charset="0"/>
                        </a:rPr>
                        <a:t>**</a:t>
                      </a:r>
                      <a:endParaRPr lang="en-US" sz="1600" dirty="0">
                        <a:effectLst/>
                        <a:latin typeface="Cambria" charset="0"/>
                        <a:ea typeface="Cambria" charset="0"/>
                        <a:cs typeface="Cambria" charset="0"/>
                      </a:endParaRPr>
                    </a:p>
                    <a:p>
                      <a:pPr marL="0" marR="0" indent="0" algn="ctr">
                        <a:lnSpc>
                          <a:spcPct val="100000"/>
                        </a:lnSpc>
                        <a:spcBef>
                          <a:spcPts val="0"/>
                        </a:spcBef>
                        <a:spcAft>
                          <a:spcPts val="0"/>
                        </a:spcAft>
                        <a:tabLst>
                          <a:tab pos="169545" algn="dec"/>
                        </a:tabLst>
                      </a:pPr>
                      <a:r>
                        <a:rPr lang="en-US" sz="1600" dirty="0">
                          <a:effectLst/>
                          <a:latin typeface="Cambria" charset="0"/>
                          <a:ea typeface="Cambria" charset="0"/>
                          <a:cs typeface="Cambria" charset="0"/>
                        </a:rPr>
                        <a:t>(0.016)</a:t>
                      </a:r>
                    </a:p>
                  </a:txBody>
                  <a:tcPr marL="57449" marR="57449"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tabLst>
                          <a:tab pos="182880" algn="dec"/>
                        </a:tabLst>
                      </a:pPr>
                      <a:r>
                        <a:rPr lang="en-US" sz="1600" dirty="0">
                          <a:effectLst/>
                          <a:latin typeface="Cambria" charset="0"/>
                          <a:ea typeface="Cambria" charset="0"/>
                          <a:cs typeface="Cambria" charset="0"/>
                        </a:rPr>
                        <a:t>-0.029</a:t>
                      </a:r>
                    </a:p>
                    <a:p>
                      <a:pPr marL="0" marR="0" indent="0" algn="ctr">
                        <a:lnSpc>
                          <a:spcPct val="100000"/>
                        </a:lnSpc>
                        <a:spcBef>
                          <a:spcPts val="0"/>
                        </a:spcBef>
                        <a:spcAft>
                          <a:spcPts val="0"/>
                        </a:spcAft>
                        <a:tabLst>
                          <a:tab pos="182880" algn="dec"/>
                        </a:tabLst>
                      </a:pPr>
                      <a:r>
                        <a:rPr lang="en-US" sz="1600" dirty="0">
                          <a:effectLst/>
                          <a:latin typeface="Cambria" charset="0"/>
                          <a:ea typeface="Cambria" charset="0"/>
                          <a:cs typeface="Cambria" charset="0"/>
                        </a:rPr>
                        <a:t>(</a:t>
                      </a:r>
                      <a:r>
                        <a:rPr lang="en-US" sz="1600" dirty="0" smtClean="0">
                          <a:effectLst/>
                          <a:latin typeface="Cambria" charset="0"/>
                          <a:ea typeface="Cambria" charset="0"/>
                          <a:cs typeface="Cambria" charset="0"/>
                        </a:rPr>
                        <a:t>0.022)</a:t>
                      </a:r>
                    </a:p>
                  </a:txBody>
                  <a:tcPr marL="57449" marR="57449" marT="0" marB="0">
                    <a:lnL>
                      <a:noFill/>
                    </a:lnL>
                    <a:lnR>
                      <a:noFill/>
                    </a:lnR>
                    <a:lnT>
                      <a:noFill/>
                    </a:lnT>
                    <a:lnB>
                      <a:noFill/>
                    </a:lnB>
                    <a:solidFill>
                      <a:srgbClr val="FFFFFF"/>
                    </a:solidFill>
                  </a:tcPr>
                </a:tc>
              </a:tr>
              <a:tr h="589137">
                <a:tc>
                  <a:txBody>
                    <a:bodyPr/>
                    <a:lstStyle/>
                    <a:p>
                      <a:pPr marL="0" marR="0" indent="0">
                        <a:lnSpc>
                          <a:spcPct val="100000"/>
                        </a:lnSpc>
                        <a:spcBef>
                          <a:spcPts val="0"/>
                        </a:spcBef>
                        <a:spcAft>
                          <a:spcPts val="0"/>
                        </a:spcAft>
                      </a:pPr>
                      <a:r>
                        <a:rPr lang="en-US" sz="1600" dirty="0">
                          <a:effectLst/>
                          <a:latin typeface="Cambria" charset="0"/>
                          <a:ea typeface="Cambria" charset="0"/>
                          <a:cs typeface="Cambria" charset="0"/>
                        </a:rPr>
                        <a:t>Post x Major Expansion</a:t>
                      </a:r>
                    </a:p>
                  </a:txBody>
                  <a:tcPr marL="57449" marR="57449"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tabLst>
                          <a:tab pos="175260" algn="dec"/>
                        </a:tabLst>
                      </a:pPr>
                      <a:r>
                        <a:rPr lang="en-US" sz="1600">
                          <a:effectLst/>
                          <a:latin typeface="Cambria" charset="0"/>
                          <a:ea typeface="Cambria" charset="0"/>
                          <a:cs typeface="Cambria" charset="0"/>
                        </a:rPr>
                        <a:t>-0.054</a:t>
                      </a:r>
                      <a:r>
                        <a:rPr lang="en-US" sz="1600" baseline="30000">
                          <a:effectLst/>
                          <a:latin typeface="Cambria" charset="0"/>
                          <a:ea typeface="Cambria" charset="0"/>
                          <a:cs typeface="Cambria" charset="0"/>
                        </a:rPr>
                        <a:t>**</a:t>
                      </a:r>
                      <a:endParaRPr lang="en-US" sz="1600">
                        <a:effectLst/>
                        <a:latin typeface="Cambria" charset="0"/>
                        <a:ea typeface="Cambria" charset="0"/>
                        <a:cs typeface="Cambria" charset="0"/>
                      </a:endParaRPr>
                    </a:p>
                    <a:p>
                      <a:pPr marL="0" marR="0" indent="0" algn="ctr">
                        <a:lnSpc>
                          <a:spcPct val="100000"/>
                        </a:lnSpc>
                        <a:spcBef>
                          <a:spcPts val="0"/>
                        </a:spcBef>
                        <a:spcAft>
                          <a:spcPts val="0"/>
                        </a:spcAft>
                        <a:tabLst>
                          <a:tab pos="175260" algn="dec"/>
                        </a:tabLst>
                      </a:pPr>
                      <a:r>
                        <a:rPr lang="en-US" sz="1600">
                          <a:effectLst/>
                          <a:latin typeface="Cambria" charset="0"/>
                          <a:ea typeface="Cambria" charset="0"/>
                          <a:cs typeface="Cambria" charset="0"/>
                        </a:rPr>
                        <a:t>(0.013)</a:t>
                      </a:r>
                    </a:p>
                  </a:txBody>
                  <a:tcPr marL="57449" marR="57449"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tabLst>
                          <a:tab pos="169545" algn="dec"/>
                        </a:tabLst>
                      </a:pPr>
                      <a:r>
                        <a:rPr lang="en-US" sz="1600">
                          <a:effectLst/>
                          <a:latin typeface="Cambria" charset="0"/>
                          <a:ea typeface="Cambria" charset="0"/>
                          <a:cs typeface="Cambria" charset="0"/>
                        </a:rPr>
                        <a:t>0.081</a:t>
                      </a:r>
                      <a:r>
                        <a:rPr lang="en-US" sz="1600" baseline="30000">
                          <a:effectLst/>
                          <a:latin typeface="Cambria" charset="0"/>
                          <a:ea typeface="Cambria" charset="0"/>
                          <a:cs typeface="Cambria" charset="0"/>
                        </a:rPr>
                        <a:t>**</a:t>
                      </a:r>
                      <a:endParaRPr lang="en-US" sz="1600">
                        <a:effectLst/>
                        <a:latin typeface="Cambria" charset="0"/>
                        <a:ea typeface="Cambria" charset="0"/>
                        <a:cs typeface="Cambria" charset="0"/>
                      </a:endParaRPr>
                    </a:p>
                    <a:p>
                      <a:pPr marL="0" marR="0" indent="0" algn="ctr">
                        <a:lnSpc>
                          <a:spcPct val="100000"/>
                        </a:lnSpc>
                        <a:spcBef>
                          <a:spcPts val="0"/>
                        </a:spcBef>
                        <a:spcAft>
                          <a:spcPts val="0"/>
                        </a:spcAft>
                        <a:tabLst>
                          <a:tab pos="169545" algn="dec"/>
                        </a:tabLst>
                      </a:pPr>
                      <a:r>
                        <a:rPr lang="en-US" sz="1600">
                          <a:effectLst/>
                          <a:latin typeface="Cambria" charset="0"/>
                          <a:ea typeface="Cambria" charset="0"/>
                          <a:cs typeface="Cambria" charset="0"/>
                        </a:rPr>
                        <a:t>(0.017)</a:t>
                      </a:r>
                    </a:p>
                  </a:txBody>
                  <a:tcPr marL="57449" marR="57449"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tabLst>
                          <a:tab pos="182880" algn="dec"/>
                        </a:tabLst>
                      </a:pPr>
                      <a:r>
                        <a:rPr lang="en-US" sz="1600" dirty="0">
                          <a:effectLst/>
                          <a:latin typeface="Cambria" charset="0"/>
                          <a:ea typeface="Cambria" charset="0"/>
                          <a:cs typeface="Cambria" charset="0"/>
                        </a:rPr>
                        <a:t>-0.026</a:t>
                      </a:r>
                    </a:p>
                    <a:p>
                      <a:pPr marL="0" marR="0" indent="0" algn="ctr">
                        <a:lnSpc>
                          <a:spcPct val="100000"/>
                        </a:lnSpc>
                        <a:spcBef>
                          <a:spcPts val="0"/>
                        </a:spcBef>
                        <a:spcAft>
                          <a:spcPts val="0"/>
                        </a:spcAft>
                        <a:tabLst>
                          <a:tab pos="182880" algn="dec"/>
                        </a:tabLst>
                      </a:pPr>
                      <a:r>
                        <a:rPr lang="en-US" sz="1600" dirty="0">
                          <a:effectLst/>
                          <a:latin typeface="Cambria" charset="0"/>
                          <a:ea typeface="Cambria" charset="0"/>
                          <a:cs typeface="Cambria" charset="0"/>
                        </a:rPr>
                        <a:t>(0.022)</a:t>
                      </a:r>
                    </a:p>
                  </a:txBody>
                  <a:tcPr marL="57449" marR="57449" marT="0" marB="0">
                    <a:lnL>
                      <a:noFill/>
                    </a:lnL>
                    <a:lnR>
                      <a:noFill/>
                    </a:lnR>
                    <a:lnT>
                      <a:noFill/>
                    </a:lnT>
                    <a:lnB>
                      <a:noFill/>
                    </a:lnB>
                    <a:solidFill>
                      <a:srgbClr val="FFFFFF"/>
                    </a:solidFill>
                  </a:tcPr>
                </a:tc>
              </a:tr>
              <a:tr h="930611">
                <a:tc>
                  <a:txBody>
                    <a:bodyPr/>
                    <a:lstStyle/>
                    <a:p>
                      <a:pPr marL="0" marR="0" indent="0">
                        <a:lnSpc>
                          <a:spcPct val="100000"/>
                        </a:lnSpc>
                        <a:spcBef>
                          <a:spcPts val="0"/>
                        </a:spcBef>
                        <a:spcAft>
                          <a:spcPts val="0"/>
                        </a:spcAft>
                      </a:pPr>
                      <a:r>
                        <a:rPr lang="en-US" sz="1600" dirty="0">
                          <a:effectLst/>
                          <a:latin typeface="Cambria" charset="0"/>
                          <a:ea typeface="Cambria" charset="0"/>
                          <a:cs typeface="Cambria" charset="0"/>
                        </a:rPr>
                        <a:t>Post x Minor </a:t>
                      </a:r>
                      <a:r>
                        <a:rPr lang="en-US" sz="1600" dirty="0" smtClean="0">
                          <a:effectLst/>
                          <a:latin typeface="Cambria" charset="0"/>
                          <a:ea typeface="Cambria" charset="0"/>
                          <a:cs typeface="Cambria" charset="0"/>
                        </a:rPr>
                        <a:t>Expansion</a:t>
                      </a:r>
                      <a:endParaRPr lang="en-US" sz="1600" dirty="0">
                        <a:effectLst/>
                        <a:latin typeface="Cambria" charset="0"/>
                        <a:ea typeface="Cambria" charset="0"/>
                        <a:cs typeface="Cambria" charset="0"/>
                      </a:endParaRPr>
                    </a:p>
                  </a:txBody>
                  <a:tcPr marL="57449" marR="57449"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tabLst>
                          <a:tab pos="175260" algn="dec"/>
                        </a:tabLst>
                      </a:pPr>
                      <a:r>
                        <a:rPr lang="en-US" sz="1600" dirty="0">
                          <a:effectLst/>
                          <a:latin typeface="Cambria" charset="0"/>
                          <a:ea typeface="Cambria" charset="0"/>
                          <a:cs typeface="Cambria" charset="0"/>
                        </a:rPr>
                        <a:t>-0.014</a:t>
                      </a:r>
                    </a:p>
                    <a:p>
                      <a:pPr marL="0" marR="0" indent="0" algn="ctr">
                        <a:lnSpc>
                          <a:spcPct val="100000"/>
                        </a:lnSpc>
                        <a:spcBef>
                          <a:spcPts val="0"/>
                        </a:spcBef>
                        <a:spcAft>
                          <a:spcPts val="0"/>
                        </a:spcAft>
                        <a:tabLst>
                          <a:tab pos="175260" algn="dec"/>
                        </a:tabLst>
                      </a:pPr>
                      <a:r>
                        <a:rPr lang="en-US" sz="1600" dirty="0">
                          <a:effectLst/>
                          <a:latin typeface="Cambria" charset="0"/>
                          <a:ea typeface="Cambria" charset="0"/>
                          <a:cs typeface="Cambria" charset="0"/>
                        </a:rPr>
                        <a:t>(0.021)</a:t>
                      </a:r>
                    </a:p>
                  </a:txBody>
                  <a:tcPr marL="57449" marR="57449"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tabLst>
                          <a:tab pos="169545" algn="dec"/>
                        </a:tabLst>
                      </a:pPr>
                      <a:r>
                        <a:rPr lang="en-US" sz="1600" dirty="0">
                          <a:effectLst/>
                          <a:latin typeface="Cambria" charset="0"/>
                          <a:ea typeface="Cambria" charset="0"/>
                          <a:cs typeface="Cambria" charset="0"/>
                        </a:rPr>
                        <a:t>0.035</a:t>
                      </a:r>
                    </a:p>
                    <a:p>
                      <a:pPr marL="0" marR="0" indent="0" algn="ctr">
                        <a:lnSpc>
                          <a:spcPct val="100000"/>
                        </a:lnSpc>
                        <a:spcBef>
                          <a:spcPts val="0"/>
                        </a:spcBef>
                        <a:spcAft>
                          <a:spcPts val="0"/>
                        </a:spcAft>
                        <a:tabLst>
                          <a:tab pos="169545" algn="dec"/>
                        </a:tabLst>
                      </a:pPr>
                      <a:r>
                        <a:rPr lang="en-US" sz="1600" dirty="0">
                          <a:effectLst/>
                          <a:latin typeface="Cambria" charset="0"/>
                          <a:ea typeface="Cambria" charset="0"/>
                          <a:cs typeface="Cambria" charset="0"/>
                        </a:rPr>
                        <a:t>(0.027)</a:t>
                      </a:r>
                    </a:p>
                  </a:txBody>
                  <a:tcPr marL="57449" marR="57449"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tabLst>
                          <a:tab pos="182880" algn="dec"/>
                        </a:tabLst>
                      </a:pPr>
                      <a:r>
                        <a:rPr lang="en-US" sz="1600" dirty="0">
                          <a:effectLst/>
                          <a:latin typeface="Cambria" charset="0"/>
                          <a:ea typeface="Cambria" charset="0"/>
                          <a:cs typeface="Cambria" charset="0"/>
                        </a:rPr>
                        <a:t>-0.020</a:t>
                      </a:r>
                    </a:p>
                    <a:p>
                      <a:pPr marL="0" marR="0" indent="0" algn="ctr">
                        <a:lnSpc>
                          <a:spcPct val="100000"/>
                        </a:lnSpc>
                        <a:spcBef>
                          <a:spcPts val="0"/>
                        </a:spcBef>
                        <a:spcAft>
                          <a:spcPts val="0"/>
                        </a:spcAft>
                        <a:tabLst>
                          <a:tab pos="182880" algn="dec"/>
                        </a:tabLst>
                      </a:pPr>
                      <a:r>
                        <a:rPr lang="en-US" sz="1600" dirty="0">
                          <a:effectLst/>
                          <a:latin typeface="Cambria" charset="0"/>
                          <a:ea typeface="Cambria" charset="0"/>
                          <a:cs typeface="Cambria" charset="0"/>
                        </a:rPr>
                        <a:t>(0.036</a:t>
                      </a:r>
                      <a:r>
                        <a:rPr lang="en-US" sz="1600" dirty="0" smtClean="0">
                          <a:effectLst/>
                          <a:latin typeface="Cambria" charset="0"/>
                          <a:ea typeface="Cambria" charset="0"/>
                          <a:cs typeface="Cambria" charset="0"/>
                        </a:rPr>
                        <a:t>)</a:t>
                      </a:r>
                      <a:endParaRPr lang="en-US" sz="1600" dirty="0">
                        <a:effectLst/>
                        <a:latin typeface="Cambria" charset="0"/>
                        <a:ea typeface="Cambria" charset="0"/>
                        <a:cs typeface="Cambria" charset="0"/>
                      </a:endParaRPr>
                    </a:p>
                  </a:txBody>
                  <a:tcPr marL="57449" marR="57449"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6" name="TextBox 5"/>
          <p:cNvSpPr txBox="1"/>
          <p:nvPr/>
        </p:nvSpPr>
        <p:spPr>
          <a:xfrm>
            <a:off x="457200" y="5687713"/>
            <a:ext cx="5105400" cy="830997"/>
          </a:xfrm>
          <a:prstGeom prst="rect">
            <a:avLst/>
          </a:prstGeom>
          <a:noFill/>
        </p:spPr>
        <p:txBody>
          <a:bodyPr wrap="square" rtlCol="0">
            <a:spAutoFit/>
          </a:bodyPr>
          <a:lstStyle/>
          <a:p>
            <a:r>
              <a:rPr lang="en-US" sz="1600" dirty="0" smtClean="0">
                <a:latin typeface="Cambria" charset="0"/>
                <a:ea typeface="Cambria" charset="0"/>
                <a:cs typeface="Cambria" charset="0"/>
              </a:rPr>
              <a:t>Notes: </a:t>
            </a:r>
            <a:r>
              <a:rPr lang="en-US" sz="1600" dirty="0">
                <a:latin typeface="Cambria" charset="0"/>
                <a:ea typeface="Cambria" charset="0"/>
                <a:cs typeface="Cambria" charset="0"/>
              </a:rPr>
              <a:t>** p &lt; 0.01; * 0.01 &lt; p &lt; </a:t>
            </a:r>
            <a:r>
              <a:rPr lang="en-US" sz="1600" dirty="0" smtClean="0">
                <a:latin typeface="Cambria" charset="0"/>
                <a:ea typeface="Cambria" charset="0"/>
                <a:cs typeface="Cambria" charset="0"/>
              </a:rPr>
              <a:t>0.05; N = 296 </a:t>
            </a:r>
            <a:endParaRPr lang="en-US" sz="1600" dirty="0">
              <a:latin typeface="Cambria" charset="0"/>
              <a:ea typeface="Cambria" charset="0"/>
              <a:cs typeface="Cambria" charset="0"/>
            </a:endParaRPr>
          </a:p>
          <a:p>
            <a:endParaRPr lang="en-US" dirty="0"/>
          </a:p>
        </p:txBody>
      </p:sp>
    </p:spTree>
    <p:extLst>
      <p:ext uri="{BB962C8B-B14F-4D97-AF65-F5344CB8AC3E}">
        <p14:creationId xmlns:p14="http://schemas.microsoft.com/office/powerpoint/2010/main" val="3007521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Cambria" charset="0"/>
                <a:ea typeface="Cambria" charset="0"/>
                <a:cs typeface="Cambria" charset="0"/>
              </a:rPr>
              <a:t>Changes in Inpatient Payer Mix, 2013 to 2014</a:t>
            </a:r>
            <a:endParaRPr lang="en-US" sz="3200" b="1" dirty="0">
              <a:latin typeface="Cambria" charset="0"/>
              <a:ea typeface="Cambria" charset="0"/>
              <a:cs typeface="Cambria" charset="0"/>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88258915"/>
              </p:ext>
            </p:extLst>
          </p:nvPr>
        </p:nvGraphicFramePr>
        <p:xfrm>
          <a:off x="914400" y="1066801"/>
          <a:ext cx="6324602" cy="4571999"/>
        </p:xfrm>
        <a:graphic>
          <a:graphicData uri="http://schemas.openxmlformats.org/drawingml/2006/table">
            <a:tbl>
              <a:tblPr firstRow="1" firstCol="1" bandRow="1"/>
              <a:tblGrid>
                <a:gridCol w="2641041"/>
                <a:gridCol w="1324733"/>
                <a:gridCol w="1179414"/>
                <a:gridCol w="1179414"/>
              </a:tblGrid>
              <a:tr h="247662">
                <a:tc>
                  <a:txBody>
                    <a:bodyPr/>
                    <a:lstStyle/>
                    <a:p>
                      <a:pPr marL="0" marR="0" indent="0">
                        <a:lnSpc>
                          <a:spcPct val="100000"/>
                        </a:lnSpc>
                        <a:spcBef>
                          <a:spcPts val="0"/>
                        </a:spcBef>
                        <a:spcAft>
                          <a:spcPts val="0"/>
                        </a:spcAft>
                      </a:pPr>
                      <a:r>
                        <a:rPr lang="en-US" sz="1600" dirty="0">
                          <a:effectLst/>
                          <a:latin typeface="Cambria" charset="0"/>
                          <a:ea typeface="Cambria" charset="0"/>
                          <a:cs typeface="Cambria" charset="0"/>
                        </a:rPr>
                        <a:t> </a:t>
                      </a:r>
                    </a:p>
                  </a:txBody>
                  <a:tcPr marL="57449" marR="57449" marT="0" marB="0">
                    <a:lnL>
                      <a:noFill/>
                    </a:lnL>
                    <a:lnR>
                      <a:noFill/>
                    </a:lnR>
                    <a:lnT w="19050" cap="flat" cmpd="dbl" algn="ctr">
                      <a:solidFill>
                        <a:srgbClr val="000000"/>
                      </a:solidFill>
                      <a:prstDash val="solid"/>
                      <a:round/>
                      <a:headEnd type="none" w="med" len="med"/>
                      <a:tailEnd type="none" w="med" len="med"/>
                    </a:lnT>
                    <a:lnB>
                      <a:noFill/>
                    </a:lnB>
                    <a:solidFill>
                      <a:srgbClr val="FFFFFF"/>
                    </a:solidFill>
                  </a:tcPr>
                </a:tc>
                <a:tc>
                  <a:txBody>
                    <a:bodyPr/>
                    <a:lstStyle/>
                    <a:p>
                      <a:pPr marL="0" marR="0" indent="0" algn="ctr">
                        <a:lnSpc>
                          <a:spcPct val="100000"/>
                        </a:lnSpc>
                        <a:spcBef>
                          <a:spcPts val="0"/>
                        </a:spcBef>
                        <a:spcAft>
                          <a:spcPts val="0"/>
                        </a:spcAft>
                      </a:pPr>
                      <a:r>
                        <a:rPr lang="en-US" sz="1600">
                          <a:effectLst/>
                          <a:latin typeface="Cambria" charset="0"/>
                          <a:ea typeface="Cambria" charset="0"/>
                          <a:cs typeface="Cambria" charset="0"/>
                        </a:rPr>
                        <a:t>(2)</a:t>
                      </a:r>
                    </a:p>
                  </a:txBody>
                  <a:tcPr marL="57449" marR="57449" marT="0" marB="0">
                    <a:lnL>
                      <a:noFill/>
                    </a:lnL>
                    <a:lnR>
                      <a:noFill/>
                    </a:lnR>
                    <a:lnT w="19050" cap="flat" cmpd="dbl" algn="ctr">
                      <a:solidFill>
                        <a:srgbClr val="000000"/>
                      </a:solidFill>
                      <a:prstDash val="solid"/>
                      <a:round/>
                      <a:headEnd type="none" w="med" len="med"/>
                      <a:tailEnd type="none" w="med" len="med"/>
                    </a:lnT>
                    <a:lnB>
                      <a:noFill/>
                    </a:lnB>
                    <a:solidFill>
                      <a:srgbClr val="FFFFFF"/>
                    </a:solidFill>
                  </a:tcPr>
                </a:tc>
                <a:tc>
                  <a:txBody>
                    <a:bodyPr/>
                    <a:lstStyle/>
                    <a:p>
                      <a:pPr marL="0" marR="0" indent="0" algn="ctr">
                        <a:lnSpc>
                          <a:spcPct val="100000"/>
                        </a:lnSpc>
                        <a:spcBef>
                          <a:spcPts val="0"/>
                        </a:spcBef>
                        <a:spcAft>
                          <a:spcPts val="0"/>
                        </a:spcAft>
                      </a:pPr>
                      <a:r>
                        <a:rPr lang="en-US" sz="1600">
                          <a:effectLst/>
                          <a:latin typeface="Cambria" charset="0"/>
                          <a:ea typeface="Cambria" charset="0"/>
                          <a:cs typeface="Cambria" charset="0"/>
                        </a:rPr>
                        <a:t>(4)</a:t>
                      </a:r>
                    </a:p>
                  </a:txBody>
                  <a:tcPr marL="57449" marR="57449" marT="0" marB="0">
                    <a:lnL>
                      <a:noFill/>
                    </a:lnL>
                    <a:lnR>
                      <a:noFill/>
                    </a:lnR>
                    <a:lnT w="19050" cap="flat" cmpd="dbl" algn="ctr">
                      <a:solidFill>
                        <a:srgbClr val="000000"/>
                      </a:solidFill>
                      <a:prstDash val="solid"/>
                      <a:round/>
                      <a:headEnd type="none" w="med" len="med"/>
                      <a:tailEnd type="none" w="med" len="med"/>
                    </a:lnT>
                    <a:lnB>
                      <a:noFill/>
                    </a:lnB>
                    <a:solidFill>
                      <a:srgbClr val="FFFFFF"/>
                    </a:solidFill>
                  </a:tcPr>
                </a:tc>
                <a:tc>
                  <a:txBody>
                    <a:bodyPr/>
                    <a:lstStyle/>
                    <a:p>
                      <a:pPr marL="0" marR="0" indent="0" algn="ctr">
                        <a:lnSpc>
                          <a:spcPct val="100000"/>
                        </a:lnSpc>
                        <a:spcBef>
                          <a:spcPts val="0"/>
                        </a:spcBef>
                        <a:spcAft>
                          <a:spcPts val="0"/>
                        </a:spcAft>
                      </a:pPr>
                      <a:r>
                        <a:rPr lang="en-US" sz="1600">
                          <a:effectLst/>
                          <a:latin typeface="Cambria" charset="0"/>
                          <a:ea typeface="Cambria" charset="0"/>
                          <a:cs typeface="Cambria" charset="0"/>
                        </a:rPr>
                        <a:t>(6)</a:t>
                      </a:r>
                    </a:p>
                  </a:txBody>
                  <a:tcPr marL="57449" marR="57449" marT="0" marB="0">
                    <a:lnL>
                      <a:noFill/>
                    </a:lnL>
                    <a:lnR>
                      <a:noFill/>
                    </a:lnR>
                    <a:lnT w="19050" cap="flat" cmpd="dbl" algn="ctr">
                      <a:solidFill>
                        <a:srgbClr val="000000"/>
                      </a:solidFill>
                      <a:prstDash val="solid"/>
                      <a:round/>
                      <a:headEnd type="none" w="med" len="med"/>
                      <a:tailEnd type="none" w="med" len="med"/>
                    </a:lnT>
                    <a:lnB>
                      <a:noFill/>
                    </a:lnB>
                    <a:solidFill>
                      <a:srgbClr val="FFFFFF"/>
                    </a:solidFill>
                  </a:tcPr>
                </a:tc>
              </a:tr>
              <a:tr h="4953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effectLst/>
                          <a:latin typeface="Cambria" charset="0"/>
                          <a:ea typeface="Cambria" charset="0"/>
                          <a:cs typeface="Cambria" charset="0"/>
                        </a:rPr>
                        <a:t> </a:t>
                      </a:r>
                      <a:r>
                        <a:rPr lang="en-US" sz="1600" b="1" i="1" dirty="0" smtClean="0">
                          <a:effectLst/>
                          <a:latin typeface="Cambria" charset="0"/>
                          <a:ea typeface="Cambria" charset="0"/>
                          <a:cs typeface="Cambria" charset="0"/>
                        </a:rPr>
                        <a:t> </a:t>
                      </a:r>
                      <a:r>
                        <a:rPr lang="en-US" sz="1800" b="1" i="1" dirty="0" smtClean="0">
                          <a:effectLst/>
                          <a:latin typeface="Cambria" charset="0"/>
                          <a:ea typeface="Cambria" charset="0"/>
                          <a:cs typeface="Cambria" charset="0"/>
                        </a:rPr>
                        <a:t>SURGICAL DISCHARGES</a:t>
                      </a:r>
                    </a:p>
                  </a:txBody>
                  <a:tcPr marL="57449" marR="5744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r>
                        <a:rPr lang="en-US" sz="1600" b="1">
                          <a:effectLst/>
                          <a:latin typeface="Cambria" charset="0"/>
                          <a:ea typeface="Cambria" charset="0"/>
                          <a:cs typeface="Cambria" charset="0"/>
                        </a:rPr>
                        <a:t>Uninsured Share</a:t>
                      </a:r>
                      <a:endParaRPr lang="en-US" sz="1600">
                        <a:effectLst/>
                        <a:latin typeface="Cambria" charset="0"/>
                        <a:ea typeface="Cambria" charset="0"/>
                        <a:cs typeface="Cambria" charset="0"/>
                      </a:endParaRPr>
                    </a:p>
                  </a:txBody>
                  <a:tcPr marL="57449" marR="5744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r>
                        <a:rPr lang="en-US" sz="1600" b="1">
                          <a:effectLst/>
                          <a:latin typeface="Cambria" charset="0"/>
                          <a:ea typeface="Cambria" charset="0"/>
                          <a:cs typeface="Cambria" charset="0"/>
                        </a:rPr>
                        <a:t>Medicaid Share</a:t>
                      </a:r>
                      <a:endParaRPr lang="en-US" sz="1600">
                        <a:effectLst/>
                        <a:latin typeface="Cambria" charset="0"/>
                        <a:ea typeface="Cambria" charset="0"/>
                        <a:cs typeface="Cambria" charset="0"/>
                      </a:endParaRPr>
                    </a:p>
                  </a:txBody>
                  <a:tcPr marL="57449" marR="5744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pPr>
                      <a:r>
                        <a:rPr lang="en-US" sz="1600" b="1">
                          <a:effectLst/>
                          <a:latin typeface="Cambria" charset="0"/>
                          <a:ea typeface="Cambria" charset="0"/>
                          <a:cs typeface="Cambria" charset="0"/>
                        </a:rPr>
                        <a:t>Private Share</a:t>
                      </a:r>
                      <a:endParaRPr lang="en-US" sz="1600">
                        <a:effectLst/>
                        <a:latin typeface="Cambria" charset="0"/>
                        <a:ea typeface="Cambria" charset="0"/>
                        <a:cs typeface="Cambria" charset="0"/>
                      </a:endParaRPr>
                    </a:p>
                  </a:txBody>
                  <a:tcPr marL="57449" marR="57449" marT="0" marB="0">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860063">
                <a:tc>
                  <a:txBody>
                    <a:bodyPr/>
                    <a:lstStyle/>
                    <a:p>
                      <a:pPr marL="0" marR="0" indent="0">
                        <a:lnSpc>
                          <a:spcPct val="100000"/>
                        </a:lnSpc>
                        <a:spcBef>
                          <a:spcPts val="0"/>
                        </a:spcBef>
                        <a:spcAft>
                          <a:spcPts val="0"/>
                        </a:spcAft>
                      </a:pPr>
                      <a:r>
                        <a:rPr lang="en-US" sz="1600" dirty="0">
                          <a:effectLst/>
                          <a:latin typeface="Cambria" charset="0"/>
                          <a:ea typeface="Cambria" charset="0"/>
                          <a:cs typeface="Cambria" charset="0"/>
                        </a:rPr>
                        <a:t>Post</a:t>
                      </a:r>
                    </a:p>
                  </a:txBody>
                  <a:tcPr marL="57449" marR="57449"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indent="0" algn="ctr">
                        <a:lnSpc>
                          <a:spcPct val="100000"/>
                        </a:lnSpc>
                        <a:spcBef>
                          <a:spcPts val="0"/>
                        </a:spcBef>
                        <a:spcAft>
                          <a:spcPts val="0"/>
                        </a:spcAft>
                        <a:tabLst>
                          <a:tab pos="175260" algn="dec"/>
                        </a:tabLst>
                      </a:pPr>
                      <a:r>
                        <a:rPr lang="en-US" sz="1600">
                          <a:effectLst/>
                          <a:latin typeface="Cambria" charset="0"/>
                          <a:ea typeface="Cambria" charset="0"/>
                          <a:cs typeface="Cambria" charset="0"/>
                        </a:rPr>
                        <a:t>-0.015</a:t>
                      </a:r>
                    </a:p>
                    <a:p>
                      <a:pPr marL="0" marR="0" indent="0" algn="ctr">
                        <a:lnSpc>
                          <a:spcPct val="100000"/>
                        </a:lnSpc>
                        <a:spcBef>
                          <a:spcPts val="0"/>
                        </a:spcBef>
                        <a:spcAft>
                          <a:spcPts val="0"/>
                        </a:spcAft>
                        <a:tabLst>
                          <a:tab pos="175260" algn="dec"/>
                        </a:tabLst>
                      </a:pPr>
                      <a:r>
                        <a:rPr lang="en-US" sz="1600">
                          <a:effectLst/>
                          <a:latin typeface="Cambria" charset="0"/>
                          <a:ea typeface="Cambria" charset="0"/>
                          <a:cs typeface="Cambria" charset="0"/>
                        </a:rPr>
                        <a:t>(0.008)</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indent="0" algn="ctr">
                        <a:lnSpc>
                          <a:spcPct val="100000"/>
                        </a:lnSpc>
                        <a:spcBef>
                          <a:spcPts val="0"/>
                        </a:spcBef>
                        <a:spcAft>
                          <a:spcPts val="0"/>
                        </a:spcAft>
                        <a:tabLst>
                          <a:tab pos="169545" algn="dec"/>
                        </a:tabLst>
                      </a:pPr>
                      <a:r>
                        <a:rPr lang="en-US" sz="1600">
                          <a:effectLst/>
                          <a:latin typeface="Cambria" charset="0"/>
                          <a:ea typeface="Cambria" charset="0"/>
                          <a:cs typeface="Cambria" charset="0"/>
                        </a:rPr>
                        <a:t>-0.001</a:t>
                      </a:r>
                    </a:p>
                    <a:p>
                      <a:pPr marL="0" marR="0" indent="0" algn="ctr">
                        <a:lnSpc>
                          <a:spcPct val="100000"/>
                        </a:lnSpc>
                        <a:spcBef>
                          <a:spcPts val="0"/>
                        </a:spcBef>
                        <a:spcAft>
                          <a:spcPts val="0"/>
                        </a:spcAft>
                        <a:tabLst>
                          <a:tab pos="169545" algn="dec"/>
                        </a:tabLst>
                      </a:pPr>
                      <a:r>
                        <a:rPr lang="en-US" sz="1600">
                          <a:effectLst/>
                          <a:latin typeface="Cambria" charset="0"/>
                          <a:ea typeface="Cambria" charset="0"/>
                          <a:cs typeface="Cambria" charset="0"/>
                        </a:rPr>
                        <a:t>(0.009)</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c>
                  <a:txBody>
                    <a:bodyPr/>
                    <a:lstStyle/>
                    <a:p>
                      <a:pPr marL="0" marR="0" indent="0" algn="ctr">
                        <a:lnSpc>
                          <a:spcPct val="100000"/>
                        </a:lnSpc>
                        <a:spcBef>
                          <a:spcPts val="0"/>
                        </a:spcBef>
                        <a:spcAft>
                          <a:spcPts val="0"/>
                        </a:spcAft>
                        <a:tabLst>
                          <a:tab pos="182880" algn="dec"/>
                        </a:tabLst>
                      </a:pPr>
                      <a:r>
                        <a:rPr lang="en-US" sz="1600">
                          <a:effectLst/>
                          <a:latin typeface="Cambria" charset="0"/>
                          <a:ea typeface="Cambria" charset="0"/>
                          <a:cs typeface="Cambria" charset="0"/>
                        </a:rPr>
                        <a:t>0.016</a:t>
                      </a:r>
                    </a:p>
                    <a:p>
                      <a:pPr marL="0" marR="0" indent="0" algn="ctr">
                        <a:lnSpc>
                          <a:spcPct val="100000"/>
                        </a:lnSpc>
                        <a:spcBef>
                          <a:spcPts val="0"/>
                        </a:spcBef>
                        <a:spcAft>
                          <a:spcPts val="0"/>
                        </a:spcAft>
                        <a:tabLst>
                          <a:tab pos="182880" algn="dec"/>
                        </a:tabLst>
                      </a:pPr>
                      <a:r>
                        <a:rPr lang="en-US" sz="1600">
                          <a:effectLst/>
                          <a:latin typeface="Cambria" charset="0"/>
                          <a:ea typeface="Cambria" charset="0"/>
                          <a:cs typeface="Cambria" charset="0"/>
                        </a:rPr>
                        <a:t>(0.013)</a:t>
                      </a:r>
                    </a:p>
                  </a:txBody>
                  <a:tcPr marL="68580" marR="68580" marT="0" marB="0">
                    <a:lnL>
                      <a:noFill/>
                    </a:lnL>
                    <a:lnR>
                      <a:noFill/>
                    </a:lnR>
                    <a:lnT w="12700" cap="flat" cmpd="sng" algn="ctr">
                      <a:solidFill>
                        <a:srgbClr val="000000"/>
                      </a:solidFill>
                      <a:prstDash val="solid"/>
                      <a:round/>
                      <a:headEnd type="none" w="med" len="med"/>
                      <a:tailEnd type="none" w="med" len="med"/>
                    </a:lnT>
                    <a:lnB>
                      <a:noFill/>
                    </a:lnB>
                    <a:solidFill>
                      <a:srgbClr val="FFFFFF"/>
                    </a:solidFill>
                  </a:tcPr>
                </a:tc>
              </a:tr>
              <a:tr h="589137">
                <a:tc>
                  <a:txBody>
                    <a:bodyPr/>
                    <a:lstStyle/>
                    <a:p>
                      <a:pPr marL="0" marR="0" indent="0">
                        <a:lnSpc>
                          <a:spcPct val="100000"/>
                        </a:lnSpc>
                        <a:spcBef>
                          <a:spcPts val="0"/>
                        </a:spcBef>
                        <a:spcAft>
                          <a:spcPts val="0"/>
                        </a:spcAft>
                      </a:pPr>
                      <a:r>
                        <a:rPr lang="en-US" sz="1600" dirty="0" smtClean="0">
                          <a:effectLst/>
                          <a:latin typeface="Cambria" charset="0"/>
                          <a:ea typeface="Cambria" charset="0"/>
                          <a:cs typeface="Cambria" charset="0"/>
                        </a:rPr>
                        <a:t>Major </a:t>
                      </a:r>
                      <a:r>
                        <a:rPr lang="en-US" sz="1600" dirty="0">
                          <a:effectLst/>
                          <a:latin typeface="Cambria" charset="0"/>
                          <a:ea typeface="Cambria" charset="0"/>
                          <a:cs typeface="Cambria" charset="0"/>
                        </a:rPr>
                        <a:t>Expansion</a:t>
                      </a:r>
                    </a:p>
                  </a:txBody>
                  <a:tcPr marL="57449" marR="57449"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tabLst>
                          <a:tab pos="175260" algn="dec"/>
                        </a:tabLst>
                      </a:pPr>
                      <a:r>
                        <a:rPr lang="en-US" sz="1600">
                          <a:effectLst/>
                          <a:latin typeface="Cambria" charset="0"/>
                          <a:ea typeface="Cambria" charset="0"/>
                          <a:cs typeface="Cambria" charset="0"/>
                        </a:rPr>
                        <a:t>-0.032**</a:t>
                      </a:r>
                    </a:p>
                    <a:p>
                      <a:pPr marL="0" marR="0" indent="0" algn="ctr">
                        <a:lnSpc>
                          <a:spcPct val="100000"/>
                        </a:lnSpc>
                        <a:spcBef>
                          <a:spcPts val="0"/>
                        </a:spcBef>
                        <a:spcAft>
                          <a:spcPts val="0"/>
                        </a:spcAft>
                        <a:tabLst>
                          <a:tab pos="175260" algn="dec"/>
                        </a:tabLst>
                      </a:pPr>
                      <a:r>
                        <a:rPr lang="en-US" sz="1600">
                          <a:effectLst/>
                          <a:latin typeface="Cambria" charset="0"/>
                          <a:ea typeface="Cambria" charset="0"/>
                          <a:cs typeface="Cambria" charset="0"/>
                        </a:rPr>
                        <a:t>(0.007)</a:t>
                      </a:r>
                    </a:p>
                  </a:txBody>
                  <a:tcPr marL="68580" marR="68580"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tabLst>
                          <a:tab pos="169545" algn="dec"/>
                        </a:tabLst>
                      </a:pPr>
                      <a:r>
                        <a:rPr lang="en-US" sz="1600">
                          <a:effectLst/>
                          <a:latin typeface="Cambria" charset="0"/>
                          <a:ea typeface="Cambria" charset="0"/>
                          <a:cs typeface="Cambria" charset="0"/>
                        </a:rPr>
                        <a:t>0.037</a:t>
                      </a:r>
                      <a:r>
                        <a:rPr lang="en-US" sz="1600" baseline="30000">
                          <a:effectLst/>
                          <a:latin typeface="Cambria" charset="0"/>
                          <a:ea typeface="Cambria" charset="0"/>
                          <a:cs typeface="Cambria" charset="0"/>
                        </a:rPr>
                        <a:t>**</a:t>
                      </a:r>
                      <a:endParaRPr lang="en-US" sz="1600">
                        <a:effectLst/>
                        <a:latin typeface="Cambria" charset="0"/>
                        <a:ea typeface="Cambria" charset="0"/>
                        <a:cs typeface="Cambria" charset="0"/>
                      </a:endParaRPr>
                    </a:p>
                    <a:p>
                      <a:pPr marL="0" marR="0" indent="0" algn="ctr">
                        <a:lnSpc>
                          <a:spcPct val="100000"/>
                        </a:lnSpc>
                        <a:spcBef>
                          <a:spcPts val="0"/>
                        </a:spcBef>
                        <a:spcAft>
                          <a:spcPts val="0"/>
                        </a:spcAft>
                        <a:tabLst>
                          <a:tab pos="169545" algn="dec"/>
                        </a:tabLst>
                      </a:pPr>
                      <a:r>
                        <a:rPr lang="en-US" sz="1600">
                          <a:effectLst/>
                          <a:latin typeface="Cambria" charset="0"/>
                          <a:ea typeface="Cambria" charset="0"/>
                          <a:cs typeface="Cambria" charset="0"/>
                        </a:rPr>
                        <a:t>(0.008)</a:t>
                      </a:r>
                    </a:p>
                  </a:txBody>
                  <a:tcPr marL="68580" marR="68580"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tabLst>
                          <a:tab pos="182880" algn="dec"/>
                        </a:tabLst>
                      </a:pPr>
                      <a:r>
                        <a:rPr lang="en-US" sz="1600">
                          <a:effectLst/>
                          <a:latin typeface="Cambria" charset="0"/>
                          <a:ea typeface="Cambria" charset="0"/>
                          <a:cs typeface="Cambria" charset="0"/>
                        </a:rPr>
                        <a:t>-0.004</a:t>
                      </a:r>
                    </a:p>
                    <a:p>
                      <a:pPr marL="0" marR="0" indent="0" algn="ctr">
                        <a:lnSpc>
                          <a:spcPct val="100000"/>
                        </a:lnSpc>
                        <a:spcBef>
                          <a:spcPts val="0"/>
                        </a:spcBef>
                        <a:spcAft>
                          <a:spcPts val="0"/>
                        </a:spcAft>
                        <a:tabLst>
                          <a:tab pos="182880" algn="dec"/>
                        </a:tabLst>
                      </a:pPr>
                      <a:r>
                        <a:rPr lang="en-US" sz="1600">
                          <a:effectLst/>
                          <a:latin typeface="Cambria" charset="0"/>
                          <a:ea typeface="Cambria" charset="0"/>
                          <a:cs typeface="Cambria" charset="0"/>
                        </a:rPr>
                        <a:t>(0.011)</a:t>
                      </a:r>
                    </a:p>
                  </a:txBody>
                  <a:tcPr marL="68580" marR="68580" marT="0" marB="0">
                    <a:lnL>
                      <a:noFill/>
                    </a:lnL>
                    <a:lnR>
                      <a:noFill/>
                    </a:lnR>
                    <a:lnT>
                      <a:noFill/>
                    </a:lnT>
                    <a:lnB>
                      <a:noFill/>
                    </a:lnB>
                    <a:solidFill>
                      <a:srgbClr val="FFFFFF"/>
                    </a:solidFill>
                  </a:tcPr>
                </a:tc>
              </a:tr>
              <a:tr h="860063">
                <a:tc>
                  <a:txBody>
                    <a:bodyPr/>
                    <a:lstStyle/>
                    <a:p>
                      <a:pPr marL="0" marR="0" indent="0">
                        <a:lnSpc>
                          <a:spcPct val="100000"/>
                        </a:lnSpc>
                        <a:spcBef>
                          <a:spcPts val="0"/>
                        </a:spcBef>
                        <a:spcAft>
                          <a:spcPts val="0"/>
                        </a:spcAft>
                      </a:pPr>
                      <a:r>
                        <a:rPr lang="en-US" sz="1600" dirty="0">
                          <a:effectLst/>
                          <a:latin typeface="Cambria" charset="0"/>
                          <a:ea typeface="Cambria" charset="0"/>
                          <a:cs typeface="Cambria" charset="0"/>
                        </a:rPr>
                        <a:t>Minor Expansion</a:t>
                      </a:r>
                    </a:p>
                  </a:txBody>
                  <a:tcPr marL="57449" marR="57449"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tabLst>
                          <a:tab pos="175260" algn="dec"/>
                        </a:tabLst>
                      </a:pPr>
                      <a:r>
                        <a:rPr lang="en-US" sz="1600">
                          <a:effectLst/>
                          <a:latin typeface="Cambria" charset="0"/>
                          <a:ea typeface="Cambria" charset="0"/>
                          <a:cs typeface="Cambria" charset="0"/>
                        </a:rPr>
                        <a:t>-0.065**</a:t>
                      </a:r>
                    </a:p>
                    <a:p>
                      <a:pPr marL="0" marR="0" indent="0" algn="ctr">
                        <a:lnSpc>
                          <a:spcPct val="100000"/>
                        </a:lnSpc>
                        <a:spcBef>
                          <a:spcPts val="0"/>
                        </a:spcBef>
                        <a:spcAft>
                          <a:spcPts val="0"/>
                        </a:spcAft>
                        <a:tabLst>
                          <a:tab pos="175260" algn="dec"/>
                        </a:tabLst>
                      </a:pPr>
                      <a:r>
                        <a:rPr lang="en-US" sz="1600">
                          <a:effectLst/>
                          <a:latin typeface="Cambria" charset="0"/>
                          <a:ea typeface="Cambria" charset="0"/>
                          <a:cs typeface="Cambria" charset="0"/>
                        </a:rPr>
                        <a:t>(0.012)</a:t>
                      </a:r>
                    </a:p>
                  </a:txBody>
                  <a:tcPr marL="68580" marR="68580"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tabLst>
                          <a:tab pos="169545" algn="dec"/>
                        </a:tabLst>
                      </a:pPr>
                      <a:r>
                        <a:rPr lang="en-US" sz="1600">
                          <a:effectLst/>
                          <a:latin typeface="Cambria" charset="0"/>
                          <a:ea typeface="Cambria" charset="0"/>
                          <a:cs typeface="Cambria" charset="0"/>
                        </a:rPr>
                        <a:t>0.108</a:t>
                      </a:r>
                      <a:r>
                        <a:rPr lang="en-US" sz="1600" baseline="30000">
                          <a:effectLst/>
                          <a:latin typeface="Cambria" charset="0"/>
                          <a:ea typeface="Cambria" charset="0"/>
                          <a:cs typeface="Cambria" charset="0"/>
                        </a:rPr>
                        <a:t>**</a:t>
                      </a:r>
                      <a:endParaRPr lang="en-US" sz="1600">
                        <a:effectLst/>
                        <a:latin typeface="Cambria" charset="0"/>
                        <a:ea typeface="Cambria" charset="0"/>
                        <a:cs typeface="Cambria" charset="0"/>
                      </a:endParaRPr>
                    </a:p>
                    <a:p>
                      <a:pPr marL="0" marR="0" indent="0" algn="ctr">
                        <a:lnSpc>
                          <a:spcPct val="100000"/>
                        </a:lnSpc>
                        <a:spcBef>
                          <a:spcPts val="0"/>
                        </a:spcBef>
                        <a:spcAft>
                          <a:spcPts val="0"/>
                        </a:spcAft>
                        <a:tabLst>
                          <a:tab pos="169545" algn="dec"/>
                        </a:tabLst>
                      </a:pPr>
                      <a:r>
                        <a:rPr lang="en-US" sz="1600">
                          <a:effectLst/>
                          <a:latin typeface="Cambria" charset="0"/>
                          <a:ea typeface="Cambria" charset="0"/>
                          <a:cs typeface="Cambria" charset="0"/>
                        </a:rPr>
                        <a:t>(0.013)</a:t>
                      </a:r>
                    </a:p>
                  </a:txBody>
                  <a:tcPr marL="68580" marR="68580"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tabLst>
                          <a:tab pos="182880" algn="dec"/>
                        </a:tabLst>
                      </a:pPr>
                      <a:r>
                        <a:rPr lang="en-US" sz="1600">
                          <a:effectLst/>
                          <a:latin typeface="Cambria" charset="0"/>
                          <a:ea typeface="Cambria" charset="0"/>
                          <a:cs typeface="Cambria" charset="0"/>
                        </a:rPr>
                        <a:t>-0.043</a:t>
                      </a:r>
                      <a:r>
                        <a:rPr lang="en-US" sz="1600" baseline="30000">
                          <a:effectLst/>
                          <a:latin typeface="Cambria" charset="0"/>
                          <a:ea typeface="Cambria" charset="0"/>
                          <a:cs typeface="Cambria" charset="0"/>
                        </a:rPr>
                        <a:t>*</a:t>
                      </a:r>
                      <a:endParaRPr lang="en-US" sz="1600">
                        <a:effectLst/>
                        <a:latin typeface="Cambria" charset="0"/>
                        <a:ea typeface="Cambria" charset="0"/>
                        <a:cs typeface="Cambria" charset="0"/>
                      </a:endParaRPr>
                    </a:p>
                    <a:p>
                      <a:pPr marL="0" marR="0" indent="0" algn="ctr">
                        <a:lnSpc>
                          <a:spcPct val="100000"/>
                        </a:lnSpc>
                        <a:spcBef>
                          <a:spcPts val="0"/>
                        </a:spcBef>
                        <a:spcAft>
                          <a:spcPts val="0"/>
                        </a:spcAft>
                        <a:tabLst>
                          <a:tab pos="182880" algn="dec"/>
                        </a:tabLst>
                      </a:pPr>
                      <a:r>
                        <a:rPr lang="en-US" sz="1600">
                          <a:effectLst/>
                          <a:latin typeface="Cambria" charset="0"/>
                          <a:ea typeface="Cambria" charset="0"/>
                          <a:cs typeface="Cambria" charset="0"/>
                        </a:rPr>
                        <a:t>(0.018)</a:t>
                      </a:r>
                    </a:p>
                  </a:txBody>
                  <a:tcPr marL="68580" marR="68580" marT="0" marB="0">
                    <a:lnL>
                      <a:noFill/>
                    </a:lnL>
                    <a:lnR>
                      <a:noFill/>
                    </a:lnR>
                    <a:lnT>
                      <a:noFill/>
                    </a:lnT>
                    <a:lnB>
                      <a:noFill/>
                    </a:lnB>
                    <a:solidFill>
                      <a:srgbClr val="FFFFFF"/>
                    </a:solidFill>
                  </a:tcPr>
                </a:tc>
              </a:tr>
              <a:tr h="589137">
                <a:tc>
                  <a:txBody>
                    <a:bodyPr/>
                    <a:lstStyle/>
                    <a:p>
                      <a:pPr marL="0" marR="0" indent="0">
                        <a:lnSpc>
                          <a:spcPct val="100000"/>
                        </a:lnSpc>
                        <a:spcBef>
                          <a:spcPts val="0"/>
                        </a:spcBef>
                        <a:spcAft>
                          <a:spcPts val="0"/>
                        </a:spcAft>
                      </a:pPr>
                      <a:r>
                        <a:rPr lang="en-US" sz="1600" dirty="0">
                          <a:effectLst/>
                          <a:latin typeface="Cambria" charset="0"/>
                          <a:ea typeface="Cambria" charset="0"/>
                          <a:cs typeface="Cambria" charset="0"/>
                        </a:rPr>
                        <a:t>Post x Major Expansion</a:t>
                      </a:r>
                    </a:p>
                  </a:txBody>
                  <a:tcPr marL="57449" marR="57449"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tabLst>
                          <a:tab pos="175260" algn="dec"/>
                        </a:tabLst>
                      </a:pPr>
                      <a:r>
                        <a:rPr lang="en-US" sz="1600">
                          <a:effectLst/>
                          <a:latin typeface="Cambria" charset="0"/>
                          <a:ea typeface="Cambria" charset="0"/>
                          <a:cs typeface="Cambria" charset="0"/>
                        </a:rPr>
                        <a:t>-0.043**</a:t>
                      </a:r>
                    </a:p>
                    <a:p>
                      <a:pPr marL="0" marR="0" indent="0" algn="ctr">
                        <a:lnSpc>
                          <a:spcPct val="100000"/>
                        </a:lnSpc>
                        <a:spcBef>
                          <a:spcPts val="0"/>
                        </a:spcBef>
                        <a:spcAft>
                          <a:spcPts val="0"/>
                        </a:spcAft>
                        <a:tabLst>
                          <a:tab pos="175260" algn="dec"/>
                        </a:tabLst>
                      </a:pPr>
                      <a:r>
                        <a:rPr lang="en-US" sz="1600">
                          <a:effectLst/>
                          <a:latin typeface="Cambria" charset="0"/>
                          <a:ea typeface="Cambria" charset="0"/>
                          <a:cs typeface="Cambria" charset="0"/>
                        </a:rPr>
                        <a:t>(0.012)</a:t>
                      </a:r>
                    </a:p>
                  </a:txBody>
                  <a:tcPr marL="68580" marR="68580"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tabLst>
                          <a:tab pos="169545" algn="dec"/>
                        </a:tabLst>
                      </a:pPr>
                      <a:r>
                        <a:rPr lang="en-US" sz="1600">
                          <a:effectLst/>
                          <a:latin typeface="Cambria" charset="0"/>
                          <a:ea typeface="Cambria" charset="0"/>
                          <a:cs typeface="Cambria" charset="0"/>
                        </a:rPr>
                        <a:t>0.082**</a:t>
                      </a:r>
                    </a:p>
                    <a:p>
                      <a:pPr marL="0" marR="0" indent="0" algn="ctr">
                        <a:lnSpc>
                          <a:spcPct val="100000"/>
                        </a:lnSpc>
                        <a:spcBef>
                          <a:spcPts val="0"/>
                        </a:spcBef>
                        <a:spcAft>
                          <a:spcPts val="0"/>
                        </a:spcAft>
                        <a:tabLst>
                          <a:tab pos="169545" algn="dec"/>
                        </a:tabLst>
                      </a:pPr>
                      <a:r>
                        <a:rPr lang="en-US" sz="1600">
                          <a:effectLst/>
                          <a:latin typeface="Cambria" charset="0"/>
                          <a:ea typeface="Cambria" charset="0"/>
                          <a:cs typeface="Cambria" charset="0"/>
                        </a:rPr>
                        <a:t>(0.013)</a:t>
                      </a:r>
                    </a:p>
                  </a:txBody>
                  <a:tcPr marL="68580" marR="68580" marT="0" marB="0">
                    <a:lnL>
                      <a:noFill/>
                    </a:lnL>
                    <a:lnR>
                      <a:noFill/>
                    </a:lnR>
                    <a:lnT>
                      <a:noFill/>
                    </a:lnT>
                    <a:lnB>
                      <a:noFill/>
                    </a:lnB>
                    <a:solidFill>
                      <a:srgbClr val="FFFFFF"/>
                    </a:solidFill>
                  </a:tcPr>
                </a:tc>
                <a:tc>
                  <a:txBody>
                    <a:bodyPr/>
                    <a:lstStyle/>
                    <a:p>
                      <a:pPr marL="0" marR="0" indent="0" algn="ctr">
                        <a:lnSpc>
                          <a:spcPct val="100000"/>
                        </a:lnSpc>
                        <a:spcBef>
                          <a:spcPts val="0"/>
                        </a:spcBef>
                        <a:spcAft>
                          <a:spcPts val="0"/>
                        </a:spcAft>
                        <a:tabLst>
                          <a:tab pos="182880" algn="dec"/>
                        </a:tabLst>
                      </a:pPr>
                      <a:r>
                        <a:rPr lang="en-US" sz="1600">
                          <a:effectLst/>
                          <a:latin typeface="Cambria" charset="0"/>
                          <a:ea typeface="Cambria" charset="0"/>
                          <a:cs typeface="Cambria" charset="0"/>
                        </a:rPr>
                        <a:t>-0.040*</a:t>
                      </a:r>
                    </a:p>
                    <a:p>
                      <a:pPr marL="0" marR="0" indent="0" algn="ctr">
                        <a:lnSpc>
                          <a:spcPct val="100000"/>
                        </a:lnSpc>
                        <a:spcBef>
                          <a:spcPts val="0"/>
                        </a:spcBef>
                        <a:spcAft>
                          <a:spcPts val="0"/>
                        </a:spcAft>
                        <a:tabLst>
                          <a:tab pos="182880" algn="dec"/>
                        </a:tabLst>
                      </a:pPr>
                      <a:r>
                        <a:rPr lang="en-US" sz="1600">
                          <a:effectLst/>
                          <a:latin typeface="Cambria" charset="0"/>
                          <a:ea typeface="Cambria" charset="0"/>
                          <a:cs typeface="Cambria" charset="0"/>
                        </a:rPr>
                        <a:t>(0.018)</a:t>
                      </a:r>
                    </a:p>
                  </a:txBody>
                  <a:tcPr marL="68580" marR="68580" marT="0" marB="0">
                    <a:lnL>
                      <a:noFill/>
                    </a:lnL>
                    <a:lnR>
                      <a:noFill/>
                    </a:lnR>
                    <a:lnT>
                      <a:noFill/>
                    </a:lnT>
                    <a:lnB>
                      <a:noFill/>
                    </a:lnB>
                    <a:solidFill>
                      <a:srgbClr val="FFFFFF"/>
                    </a:solidFill>
                  </a:tcPr>
                </a:tc>
              </a:tr>
              <a:tr h="930611">
                <a:tc>
                  <a:txBody>
                    <a:bodyPr/>
                    <a:lstStyle/>
                    <a:p>
                      <a:pPr marL="0" marR="0" indent="0">
                        <a:lnSpc>
                          <a:spcPct val="100000"/>
                        </a:lnSpc>
                        <a:spcBef>
                          <a:spcPts val="0"/>
                        </a:spcBef>
                        <a:spcAft>
                          <a:spcPts val="0"/>
                        </a:spcAft>
                      </a:pPr>
                      <a:r>
                        <a:rPr lang="en-US" sz="1600" dirty="0">
                          <a:effectLst/>
                          <a:latin typeface="Cambria" charset="0"/>
                          <a:ea typeface="Cambria" charset="0"/>
                          <a:cs typeface="Cambria" charset="0"/>
                        </a:rPr>
                        <a:t>Post x Minor </a:t>
                      </a:r>
                      <a:r>
                        <a:rPr lang="en-US" sz="1600" dirty="0" smtClean="0">
                          <a:effectLst/>
                          <a:latin typeface="Cambria" charset="0"/>
                          <a:ea typeface="Cambria" charset="0"/>
                          <a:cs typeface="Cambria" charset="0"/>
                        </a:rPr>
                        <a:t>Expansion</a:t>
                      </a:r>
                      <a:endParaRPr lang="en-US" sz="1600" dirty="0">
                        <a:effectLst/>
                        <a:latin typeface="Cambria" charset="0"/>
                        <a:ea typeface="Cambria" charset="0"/>
                        <a:cs typeface="Cambria" charset="0"/>
                      </a:endParaRPr>
                    </a:p>
                  </a:txBody>
                  <a:tcPr marL="57449" marR="57449"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tabLst>
                          <a:tab pos="175260" algn="dec"/>
                        </a:tabLst>
                      </a:pPr>
                      <a:r>
                        <a:rPr lang="en-US" sz="1600">
                          <a:effectLst/>
                          <a:latin typeface="Cambria" charset="0"/>
                          <a:ea typeface="Cambria" charset="0"/>
                          <a:cs typeface="Cambria" charset="0"/>
                        </a:rPr>
                        <a:t>-0.007</a:t>
                      </a:r>
                    </a:p>
                    <a:p>
                      <a:pPr marL="0" marR="0" indent="0" algn="ctr">
                        <a:lnSpc>
                          <a:spcPct val="100000"/>
                        </a:lnSpc>
                        <a:spcBef>
                          <a:spcPts val="0"/>
                        </a:spcBef>
                        <a:spcAft>
                          <a:spcPts val="0"/>
                        </a:spcAft>
                        <a:tabLst>
                          <a:tab pos="175260" algn="dec"/>
                        </a:tabLst>
                      </a:pPr>
                      <a:r>
                        <a:rPr lang="en-US" sz="1600">
                          <a:effectLst/>
                          <a:latin typeface="Cambria" charset="0"/>
                          <a:ea typeface="Cambria" charset="0"/>
                          <a:cs typeface="Cambria" charset="0"/>
                        </a:rPr>
                        <a:t>(0.021)</a:t>
                      </a: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tabLst>
                          <a:tab pos="169545" algn="dec"/>
                        </a:tabLst>
                      </a:pPr>
                      <a:r>
                        <a:rPr lang="en-US" sz="1600">
                          <a:effectLst/>
                          <a:latin typeface="Cambria" charset="0"/>
                          <a:ea typeface="Cambria" charset="0"/>
                          <a:cs typeface="Cambria" charset="0"/>
                        </a:rPr>
                        <a:t>0.062**</a:t>
                      </a:r>
                    </a:p>
                    <a:p>
                      <a:pPr marL="0" marR="0" indent="0" algn="ctr">
                        <a:lnSpc>
                          <a:spcPct val="100000"/>
                        </a:lnSpc>
                        <a:spcBef>
                          <a:spcPts val="0"/>
                        </a:spcBef>
                        <a:spcAft>
                          <a:spcPts val="0"/>
                        </a:spcAft>
                        <a:tabLst>
                          <a:tab pos="169545" algn="dec"/>
                        </a:tabLst>
                      </a:pPr>
                      <a:r>
                        <a:rPr lang="en-US" sz="1600">
                          <a:effectLst/>
                          <a:latin typeface="Cambria" charset="0"/>
                          <a:ea typeface="Cambria" charset="0"/>
                          <a:cs typeface="Cambria" charset="0"/>
                        </a:rPr>
                        <a:t>(0.023)</a:t>
                      </a: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c>
                  <a:txBody>
                    <a:bodyPr/>
                    <a:lstStyle/>
                    <a:p>
                      <a:pPr marL="0" marR="0" indent="0" algn="ctr">
                        <a:lnSpc>
                          <a:spcPct val="100000"/>
                        </a:lnSpc>
                        <a:spcBef>
                          <a:spcPts val="0"/>
                        </a:spcBef>
                        <a:spcAft>
                          <a:spcPts val="0"/>
                        </a:spcAft>
                        <a:tabLst>
                          <a:tab pos="182880" algn="dec"/>
                        </a:tabLst>
                      </a:pPr>
                      <a:r>
                        <a:rPr lang="en-US" sz="1600" dirty="0">
                          <a:effectLst/>
                          <a:latin typeface="Cambria" charset="0"/>
                          <a:ea typeface="Cambria" charset="0"/>
                          <a:cs typeface="Cambria" charset="0"/>
                        </a:rPr>
                        <a:t>-0.055</a:t>
                      </a:r>
                    </a:p>
                    <a:p>
                      <a:pPr marL="0" marR="0" indent="0" algn="ctr">
                        <a:lnSpc>
                          <a:spcPct val="100000"/>
                        </a:lnSpc>
                        <a:spcBef>
                          <a:spcPts val="0"/>
                        </a:spcBef>
                        <a:spcAft>
                          <a:spcPts val="0"/>
                        </a:spcAft>
                        <a:tabLst>
                          <a:tab pos="182880" algn="dec"/>
                        </a:tabLst>
                      </a:pPr>
                      <a:r>
                        <a:rPr lang="en-US" sz="1600" dirty="0">
                          <a:effectLst/>
                          <a:latin typeface="Cambria" charset="0"/>
                          <a:ea typeface="Cambria" charset="0"/>
                          <a:cs typeface="Cambria" charset="0"/>
                        </a:rPr>
                        <a:t>(0.031)</a:t>
                      </a:r>
                    </a:p>
                  </a:txBody>
                  <a:tcPr marL="68580" marR="68580" marT="0" marB="0">
                    <a:lnL>
                      <a:noFill/>
                    </a:lnL>
                    <a:lnR>
                      <a:noFill/>
                    </a:lnR>
                    <a:lnT>
                      <a:noFill/>
                    </a:lnT>
                    <a:lnB w="12700" cap="flat" cmpd="sng" algn="ctr">
                      <a:solidFill>
                        <a:schemeClr val="tx1"/>
                      </a:solidFill>
                      <a:prstDash val="solid"/>
                      <a:round/>
                      <a:headEnd type="none" w="med" len="med"/>
                      <a:tailEnd type="none" w="med" len="med"/>
                    </a:lnB>
                    <a:solidFill>
                      <a:srgbClr val="FFFFFF"/>
                    </a:solidFill>
                  </a:tcPr>
                </a:tc>
              </a:tr>
            </a:tbl>
          </a:graphicData>
        </a:graphic>
      </p:graphicFrame>
      <p:sp>
        <p:nvSpPr>
          <p:cNvPr id="6" name="TextBox 5"/>
          <p:cNvSpPr txBox="1"/>
          <p:nvPr/>
        </p:nvSpPr>
        <p:spPr>
          <a:xfrm>
            <a:off x="457200" y="5687713"/>
            <a:ext cx="5105400" cy="830997"/>
          </a:xfrm>
          <a:prstGeom prst="rect">
            <a:avLst/>
          </a:prstGeom>
          <a:noFill/>
        </p:spPr>
        <p:txBody>
          <a:bodyPr wrap="square" rtlCol="0">
            <a:spAutoFit/>
          </a:bodyPr>
          <a:lstStyle/>
          <a:p>
            <a:r>
              <a:rPr lang="en-US" sz="1600" dirty="0" smtClean="0">
                <a:latin typeface="Cambria" charset="0"/>
                <a:ea typeface="Cambria" charset="0"/>
                <a:cs typeface="Cambria" charset="0"/>
              </a:rPr>
              <a:t>Notes: </a:t>
            </a:r>
            <a:r>
              <a:rPr lang="en-US" sz="1600" dirty="0">
                <a:latin typeface="Cambria" charset="0"/>
                <a:ea typeface="Cambria" charset="0"/>
                <a:cs typeface="Cambria" charset="0"/>
              </a:rPr>
              <a:t>** p &lt; 0.01; * 0.01 &lt; p &lt; </a:t>
            </a:r>
            <a:r>
              <a:rPr lang="en-US" sz="1600" dirty="0" smtClean="0">
                <a:latin typeface="Cambria" charset="0"/>
                <a:ea typeface="Cambria" charset="0"/>
                <a:cs typeface="Cambria" charset="0"/>
              </a:rPr>
              <a:t>0.05; N = 296 </a:t>
            </a:r>
            <a:endParaRPr lang="en-US" sz="1600" dirty="0">
              <a:latin typeface="Cambria" charset="0"/>
              <a:ea typeface="Cambria" charset="0"/>
              <a:cs typeface="Cambria" charset="0"/>
            </a:endParaRPr>
          </a:p>
          <a:p>
            <a:endParaRPr lang="en-US" dirty="0"/>
          </a:p>
        </p:txBody>
      </p:sp>
    </p:spTree>
    <p:extLst>
      <p:ext uri="{BB962C8B-B14F-4D97-AF65-F5344CB8AC3E}">
        <p14:creationId xmlns:p14="http://schemas.microsoft.com/office/powerpoint/2010/main" val="189579612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lstStyle/>
          <a:p>
            <a:r>
              <a:rPr lang="en-US" sz="3000" b="1" dirty="0" smtClean="0"/>
              <a:t>Trends in ED Visits by State Expansion Status</a:t>
            </a:r>
            <a:endParaRPr lang="en-US" sz="3000" b="1" dirty="0"/>
          </a:p>
        </p:txBody>
      </p:sp>
      <p:pic>
        <p:nvPicPr>
          <p:cNvPr id="6" name="Content Placeholder 5"/>
          <p:cNvPicPr>
            <a:picLocks noGrp="1"/>
          </p:cNvPicPr>
          <p:nvPr>
            <p:ph idx="1"/>
          </p:nvPr>
        </p:nvPicPr>
        <p:blipFill>
          <a:blip r:embed="rId3" cstate="email">
            <a:extLst>
              <a:ext uri="{28A0092B-C50C-407E-A947-70E740481C1C}">
                <a14:useLocalDpi xmlns:a14="http://schemas.microsoft.com/office/drawing/2010/main" val="0"/>
              </a:ext>
            </a:extLst>
          </a:blip>
          <a:stretch>
            <a:fillRect/>
          </a:stretch>
        </p:blipFill>
        <p:spPr>
          <a:xfrm>
            <a:off x="1066800" y="1219200"/>
            <a:ext cx="6553200" cy="4800600"/>
          </a:xfrm>
          <a:prstGeom prst="rect">
            <a:avLst/>
          </a:prstGeom>
        </p:spPr>
      </p:pic>
      <p:sp>
        <p:nvSpPr>
          <p:cNvPr id="3" name="TextBox 2"/>
          <p:cNvSpPr txBox="1"/>
          <p:nvPr/>
        </p:nvSpPr>
        <p:spPr>
          <a:xfrm>
            <a:off x="304800" y="6400800"/>
            <a:ext cx="4572000" cy="276999"/>
          </a:xfrm>
          <a:prstGeom prst="rect">
            <a:avLst/>
          </a:prstGeom>
          <a:noFill/>
        </p:spPr>
        <p:txBody>
          <a:bodyPr wrap="square" rtlCol="0">
            <a:spAutoFit/>
          </a:bodyPr>
          <a:lstStyle/>
          <a:p>
            <a:r>
              <a:rPr lang="en-US" sz="1200" dirty="0" smtClean="0">
                <a:solidFill>
                  <a:schemeClr val="bg1"/>
                </a:solidFill>
                <a:latin typeface="Cambria" charset="0"/>
                <a:ea typeface="Cambria" charset="0"/>
                <a:cs typeface="Cambria" charset="0"/>
              </a:rPr>
              <a:t>Source: Buchmueller, Freedman, Levy and </a:t>
            </a:r>
            <a:r>
              <a:rPr lang="en-US" sz="1200" dirty="0" err="1" smtClean="0">
                <a:solidFill>
                  <a:schemeClr val="bg1"/>
                </a:solidFill>
                <a:latin typeface="Cambria" charset="0"/>
                <a:ea typeface="Cambria" charset="0"/>
                <a:cs typeface="Cambria" charset="0"/>
              </a:rPr>
              <a:t>Nikpay</a:t>
            </a:r>
            <a:r>
              <a:rPr lang="en-US" sz="1200" dirty="0" smtClean="0">
                <a:solidFill>
                  <a:schemeClr val="bg1"/>
                </a:solidFill>
                <a:latin typeface="Cambria" charset="0"/>
                <a:ea typeface="Cambria" charset="0"/>
                <a:cs typeface="Cambria" charset="0"/>
              </a:rPr>
              <a:t> (2016)</a:t>
            </a:r>
            <a:endParaRPr lang="en-US" sz="1200" dirty="0">
              <a:solidFill>
                <a:schemeClr val="bg1"/>
              </a:solidFill>
              <a:latin typeface="Cambria" charset="0"/>
              <a:ea typeface="Cambria" charset="0"/>
              <a:cs typeface="Cambria" charset="0"/>
            </a:endParaRPr>
          </a:p>
        </p:txBody>
      </p:sp>
    </p:spTree>
    <p:extLst>
      <p:ext uri="{BB962C8B-B14F-4D97-AF65-F5344CB8AC3E}">
        <p14:creationId xmlns:p14="http://schemas.microsoft.com/office/powerpoint/2010/main" val="17300267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b="1" dirty="0" smtClean="0"/>
              <a:t>Trends in ED Payer Mix by State Expansion Status</a:t>
            </a:r>
            <a:endParaRPr lang="en-US" sz="3000" b="1" dirty="0"/>
          </a:p>
        </p:txBody>
      </p:sp>
      <p:pic>
        <p:nvPicPr>
          <p:cNvPr id="4" name="Content Placeholder 3"/>
          <p:cNvPicPr>
            <a:picLocks noGrp="1"/>
          </p:cNvPicPr>
          <p:nvPr>
            <p:ph idx="1"/>
          </p:nvPr>
        </p:nvPicPr>
        <p:blipFill>
          <a:blip r:embed="rId3" cstate="email">
            <a:extLst>
              <a:ext uri="{28A0092B-C50C-407E-A947-70E740481C1C}">
                <a14:useLocalDpi xmlns:a14="http://schemas.microsoft.com/office/drawing/2010/main" val="0"/>
              </a:ext>
            </a:extLst>
          </a:blip>
          <a:stretch>
            <a:fillRect/>
          </a:stretch>
        </p:blipFill>
        <p:spPr>
          <a:xfrm>
            <a:off x="1143000" y="990600"/>
            <a:ext cx="6858000" cy="5105400"/>
          </a:xfrm>
          <a:prstGeom prst="rect">
            <a:avLst/>
          </a:prstGeom>
        </p:spPr>
      </p:pic>
      <p:sp>
        <p:nvSpPr>
          <p:cNvPr id="5" name="TextBox 4"/>
          <p:cNvSpPr txBox="1"/>
          <p:nvPr/>
        </p:nvSpPr>
        <p:spPr>
          <a:xfrm>
            <a:off x="304800" y="6400800"/>
            <a:ext cx="4572000" cy="276999"/>
          </a:xfrm>
          <a:prstGeom prst="rect">
            <a:avLst/>
          </a:prstGeom>
          <a:noFill/>
        </p:spPr>
        <p:txBody>
          <a:bodyPr wrap="square" rtlCol="0">
            <a:spAutoFit/>
          </a:bodyPr>
          <a:lstStyle/>
          <a:p>
            <a:r>
              <a:rPr lang="en-US" sz="1200" dirty="0" smtClean="0">
                <a:solidFill>
                  <a:schemeClr val="bg1"/>
                </a:solidFill>
                <a:latin typeface="Cambria" charset="0"/>
                <a:ea typeface="Cambria" charset="0"/>
                <a:cs typeface="Cambria" charset="0"/>
              </a:rPr>
              <a:t>Source: Buchmueller, Freedman, Levy and </a:t>
            </a:r>
            <a:r>
              <a:rPr lang="en-US" sz="1200" dirty="0" err="1" smtClean="0">
                <a:solidFill>
                  <a:schemeClr val="bg1"/>
                </a:solidFill>
                <a:latin typeface="Cambria" charset="0"/>
                <a:ea typeface="Cambria" charset="0"/>
                <a:cs typeface="Cambria" charset="0"/>
              </a:rPr>
              <a:t>Nikpay</a:t>
            </a:r>
            <a:r>
              <a:rPr lang="en-US" sz="1200" dirty="0" smtClean="0">
                <a:solidFill>
                  <a:schemeClr val="bg1"/>
                </a:solidFill>
                <a:latin typeface="Cambria" charset="0"/>
                <a:ea typeface="Cambria" charset="0"/>
                <a:cs typeface="Cambria" charset="0"/>
              </a:rPr>
              <a:t> (2016)</a:t>
            </a:r>
            <a:endParaRPr lang="en-US" sz="1200" dirty="0">
              <a:solidFill>
                <a:schemeClr val="bg1"/>
              </a:solidFill>
              <a:latin typeface="Cambria" charset="0"/>
              <a:ea typeface="Cambria" charset="0"/>
              <a:cs typeface="Cambria" charset="0"/>
            </a:endParaRPr>
          </a:p>
        </p:txBody>
      </p:sp>
    </p:spTree>
    <p:extLst>
      <p:ext uri="{BB962C8B-B14F-4D97-AF65-F5344CB8AC3E}">
        <p14:creationId xmlns:p14="http://schemas.microsoft.com/office/powerpoint/2010/main" val="207576523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Cambria" charset="0"/>
                <a:ea typeface="Cambria" charset="0"/>
                <a:cs typeface="Cambria" charset="0"/>
              </a:rPr>
              <a:t>Summary and Conclusions</a:t>
            </a:r>
            <a:endParaRPr lang="en-US" sz="3200" b="1" dirty="0">
              <a:latin typeface="Cambria" charset="0"/>
              <a:ea typeface="Cambria" charset="0"/>
              <a:cs typeface="Cambria" charset="0"/>
            </a:endParaRPr>
          </a:p>
        </p:txBody>
      </p:sp>
      <p:sp>
        <p:nvSpPr>
          <p:cNvPr id="3" name="Content Placeholder 2"/>
          <p:cNvSpPr>
            <a:spLocks noGrp="1"/>
          </p:cNvSpPr>
          <p:nvPr>
            <p:ph idx="1"/>
          </p:nvPr>
        </p:nvSpPr>
        <p:spPr/>
        <p:txBody>
          <a:bodyPr/>
          <a:lstStyle/>
          <a:p>
            <a:r>
              <a:rPr lang="en-US" sz="2200" dirty="0" smtClean="0">
                <a:latin typeface="Cambria" charset="0"/>
                <a:ea typeface="Cambria" charset="0"/>
                <a:cs typeface="Cambria" charset="0"/>
              </a:rPr>
              <a:t>Hospitals were major supporters of ACA in general and Medicaid expansion in particular.</a:t>
            </a:r>
          </a:p>
          <a:p>
            <a:pPr lvl="1"/>
            <a:r>
              <a:rPr lang="en-US" sz="2000" dirty="0" smtClean="0">
                <a:latin typeface="Cambria" charset="0"/>
                <a:ea typeface="Cambria" charset="0"/>
                <a:cs typeface="Cambria" charset="0"/>
              </a:rPr>
              <a:t>ACA expected to reduce the burden of uncompensated care.</a:t>
            </a:r>
          </a:p>
          <a:p>
            <a:pPr lvl="1"/>
            <a:endParaRPr lang="en-US" sz="2200" dirty="0">
              <a:latin typeface="Cambria" charset="0"/>
              <a:ea typeface="Cambria" charset="0"/>
              <a:cs typeface="Cambria" charset="0"/>
            </a:endParaRPr>
          </a:p>
          <a:p>
            <a:r>
              <a:rPr lang="en-US" sz="2200" dirty="0" smtClean="0">
                <a:latin typeface="Cambria" charset="0"/>
                <a:ea typeface="Cambria" charset="0"/>
                <a:cs typeface="Cambria" charset="0"/>
              </a:rPr>
              <a:t>Early (fragmentary) evidence indicated immediate shifts in payer mix and declines in uncompensated care.</a:t>
            </a:r>
          </a:p>
          <a:p>
            <a:endParaRPr lang="en-US" sz="2400" dirty="0">
              <a:latin typeface="Cambria" charset="0"/>
              <a:ea typeface="Cambria" charset="0"/>
              <a:cs typeface="Cambria" charset="0"/>
            </a:endParaRPr>
          </a:p>
          <a:p>
            <a:r>
              <a:rPr lang="en-US" sz="2200" dirty="0" smtClean="0">
                <a:latin typeface="Cambria" charset="0"/>
                <a:ea typeface="Cambria" charset="0"/>
                <a:cs typeface="Cambria" charset="0"/>
              </a:rPr>
              <a:t>Media reports suggest that this has not translated to increased income for hospitals.</a:t>
            </a:r>
          </a:p>
          <a:p>
            <a:endParaRPr lang="en-US" sz="2400" dirty="0">
              <a:latin typeface="Cambria" charset="0"/>
              <a:ea typeface="Cambria" charset="0"/>
              <a:cs typeface="Cambria" charset="0"/>
            </a:endParaRPr>
          </a:p>
          <a:p>
            <a:endParaRPr lang="en-US" sz="2400" dirty="0">
              <a:latin typeface="Cambria" charset="0"/>
              <a:ea typeface="Cambria" charset="0"/>
              <a:cs typeface="Cambria" charset="0"/>
            </a:endParaRPr>
          </a:p>
        </p:txBody>
      </p:sp>
    </p:spTree>
    <p:extLst>
      <p:ext uri="{BB962C8B-B14F-4D97-AF65-F5344CB8AC3E}">
        <p14:creationId xmlns:p14="http://schemas.microsoft.com/office/powerpoint/2010/main" val="13022386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Cambria" charset="0"/>
                <a:ea typeface="Cambria" charset="0"/>
                <a:cs typeface="Cambria" charset="0"/>
              </a:rPr>
              <a:t>Early Evidence on Coverage </a:t>
            </a:r>
            <a:r>
              <a:rPr lang="en-US" sz="3200" b="1" dirty="0" smtClean="0">
                <a:latin typeface="Cambria" charset="0"/>
                <a:ea typeface="Cambria" charset="0"/>
                <a:cs typeface="Cambria" charset="0"/>
              </a:rPr>
              <a:t>Changes</a:t>
            </a:r>
            <a:endParaRPr lang="en-US" sz="3200" b="1" dirty="0">
              <a:latin typeface="Cambria" charset="0"/>
              <a:ea typeface="Cambria" charset="0"/>
              <a:cs typeface="Cambria" charset="0"/>
            </a:endParaRPr>
          </a:p>
        </p:txBody>
      </p:sp>
      <p:pic>
        <p:nvPicPr>
          <p:cNvPr id="4" name="Content Placeholder 3"/>
          <p:cNvPicPr>
            <a:picLocks noGrp="1" noChangeAspect="1"/>
          </p:cNvPicPr>
          <p:nvPr>
            <p:ph idx="1"/>
          </p:nvPr>
        </p:nvPicPr>
        <p:blipFill>
          <a:blip r:embed="rId2"/>
          <a:stretch>
            <a:fillRect/>
          </a:stretch>
        </p:blipFill>
        <p:spPr>
          <a:xfrm>
            <a:off x="604769" y="1219200"/>
            <a:ext cx="7396231" cy="4541545"/>
          </a:xfrm>
          <a:prstGeom prst="rect">
            <a:avLst/>
          </a:prstGeom>
          <a:ln>
            <a:solidFill>
              <a:schemeClr val="tx1"/>
            </a:solidFill>
          </a:ln>
        </p:spPr>
      </p:pic>
    </p:spTree>
    <p:extLst>
      <p:ext uri="{BB962C8B-B14F-4D97-AF65-F5344CB8AC3E}">
        <p14:creationId xmlns:p14="http://schemas.microsoft.com/office/powerpoint/2010/main" val="13222275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Cambria" charset="0"/>
                <a:ea typeface="Cambria" charset="0"/>
                <a:cs typeface="Cambria" charset="0"/>
              </a:rPr>
              <a:t>Summary and Conclusions</a:t>
            </a:r>
            <a:endParaRPr lang="en-US" sz="3200" b="1" dirty="0">
              <a:latin typeface="Cambria" charset="0"/>
              <a:ea typeface="Cambria" charset="0"/>
              <a:cs typeface="Cambria" charset="0"/>
            </a:endParaRPr>
          </a:p>
        </p:txBody>
      </p:sp>
      <p:sp>
        <p:nvSpPr>
          <p:cNvPr id="3" name="Content Placeholder 2"/>
          <p:cNvSpPr>
            <a:spLocks noGrp="1"/>
          </p:cNvSpPr>
          <p:nvPr>
            <p:ph idx="1"/>
          </p:nvPr>
        </p:nvSpPr>
        <p:spPr>
          <a:xfrm>
            <a:off x="304800" y="1371600"/>
            <a:ext cx="8382000" cy="4570412"/>
          </a:xfrm>
        </p:spPr>
        <p:txBody>
          <a:bodyPr/>
          <a:lstStyle/>
          <a:p>
            <a:r>
              <a:rPr lang="en-US" sz="2200" dirty="0" smtClean="0">
                <a:latin typeface="Cambria" charset="0"/>
                <a:ea typeface="Cambria" charset="0"/>
                <a:cs typeface="Cambria" charset="0"/>
              </a:rPr>
              <a:t>We find further evidence that the ACA Medicaid expansion has reduced uncompensated care.</a:t>
            </a:r>
          </a:p>
          <a:p>
            <a:pPr lvl="1"/>
            <a:r>
              <a:rPr lang="en-US" sz="2000" dirty="0" smtClean="0">
                <a:latin typeface="Cambria" charset="0"/>
                <a:ea typeface="Cambria" charset="0"/>
                <a:cs typeface="Cambria" charset="0"/>
              </a:rPr>
              <a:t>Effect was largest in ”major expansion” states, but</a:t>
            </a:r>
            <a:r>
              <a:rPr lang="is-IS" sz="2000" dirty="0" smtClean="0">
                <a:latin typeface="Cambria" charset="0"/>
                <a:ea typeface="Cambria" charset="0"/>
                <a:cs typeface="Cambria" charset="0"/>
              </a:rPr>
              <a:t>…</a:t>
            </a:r>
            <a:endParaRPr lang="en-US" sz="2000" dirty="0" smtClean="0">
              <a:latin typeface="Cambria" charset="0"/>
              <a:ea typeface="Cambria" charset="0"/>
              <a:cs typeface="Cambria" charset="0"/>
            </a:endParaRPr>
          </a:p>
          <a:p>
            <a:pPr lvl="1"/>
            <a:r>
              <a:rPr lang="en-US" sz="2000" dirty="0" smtClean="0">
                <a:latin typeface="Cambria" charset="0"/>
                <a:ea typeface="Cambria" charset="0"/>
                <a:cs typeface="Cambria" charset="0"/>
              </a:rPr>
              <a:t>UC also fell in “minor expansion” states relative to non-expansion states, despite similar coverage gains</a:t>
            </a:r>
          </a:p>
          <a:p>
            <a:pPr lvl="1"/>
            <a:endParaRPr lang="en-US" sz="2200" dirty="0" smtClean="0">
              <a:latin typeface="Cambria" charset="0"/>
              <a:ea typeface="Cambria" charset="0"/>
              <a:cs typeface="Cambria" charset="0"/>
            </a:endParaRPr>
          </a:p>
          <a:p>
            <a:pPr lvl="1">
              <a:buFont typeface="Symbol" charset="2"/>
              <a:buChar char="Þ"/>
            </a:pPr>
            <a:r>
              <a:rPr lang="en-US" sz="2200" b="1" i="1" dirty="0" smtClean="0">
                <a:latin typeface="Cambria" charset="0"/>
                <a:ea typeface="Cambria" charset="0"/>
                <a:cs typeface="Cambria" charset="0"/>
              </a:rPr>
              <a:t>Result has to do with difference between Medicaid and private insurance</a:t>
            </a:r>
          </a:p>
          <a:p>
            <a:pPr lvl="2">
              <a:buFont typeface="Wingdings" charset="2"/>
              <a:buChar char="§"/>
            </a:pPr>
            <a:endParaRPr lang="en-US" sz="1800" dirty="0" smtClean="0">
              <a:latin typeface="Cambria" charset="0"/>
              <a:ea typeface="Cambria" charset="0"/>
              <a:cs typeface="Cambria" charset="0"/>
            </a:endParaRPr>
          </a:p>
          <a:p>
            <a:pPr>
              <a:buFont typeface="Symbol" charset="2"/>
              <a:buChar char="Þ"/>
            </a:pPr>
            <a:endParaRPr lang="en-US" sz="2400" dirty="0">
              <a:latin typeface="Cambria" charset="0"/>
              <a:ea typeface="Cambria" charset="0"/>
              <a:cs typeface="Cambria" charset="0"/>
            </a:endParaRPr>
          </a:p>
        </p:txBody>
      </p:sp>
    </p:spTree>
    <p:extLst>
      <p:ext uri="{BB962C8B-B14F-4D97-AF65-F5344CB8AC3E}">
        <p14:creationId xmlns:p14="http://schemas.microsoft.com/office/powerpoint/2010/main" val="12517888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Cambria" charset="0"/>
                <a:ea typeface="Cambria" charset="0"/>
                <a:cs typeface="Cambria" charset="0"/>
              </a:rPr>
              <a:t>Summary and Conclusions</a:t>
            </a:r>
            <a:endParaRPr lang="en-US" sz="3200" b="1" dirty="0">
              <a:latin typeface="Cambria" charset="0"/>
              <a:ea typeface="Cambria" charset="0"/>
              <a:cs typeface="Cambria" charset="0"/>
            </a:endParaRPr>
          </a:p>
        </p:txBody>
      </p:sp>
      <p:sp>
        <p:nvSpPr>
          <p:cNvPr id="3" name="Content Placeholder 2"/>
          <p:cNvSpPr>
            <a:spLocks noGrp="1"/>
          </p:cNvSpPr>
          <p:nvPr>
            <p:ph idx="1"/>
          </p:nvPr>
        </p:nvSpPr>
        <p:spPr>
          <a:xfrm>
            <a:off x="381000" y="990600"/>
            <a:ext cx="8229600" cy="4953000"/>
          </a:xfrm>
        </p:spPr>
        <p:txBody>
          <a:bodyPr/>
          <a:lstStyle/>
          <a:p>
            <a:r>
              <a:rPr lang="en-US" sz="2200" dirty="0" smtClean="0">
                <a:latin typeface="Cambria" charset="0"/>
                <a:ea typeface="Cambria" charset="0"/>
                <a:cs typeface="Cambria" charset="0"/>
              </a:rPr>
              <a:t>Because Medicaid pays hospitals less than private insurance, “crowd-out” reduces revenue and net income</a:t>
            </a:r>
          </a:p>
          <a:p>
            <a:pPr lvl="1"/>
            <a:r>
              <a:rPr lang="en-US" sz="2000" dirty="0" smtClean="0">
                <a:latin typeface="Cambria" charset="0"/>
                <a:ea typeface="Cambria" charset="0"/>
                <a:cs typeface="Cambria" charset="0"/>
              </a:rPr>
              <a:t>In our context, crowd-out comes from lower growth in private coverage in expansion states</a:t>
            </a:r>
          </a:p>
          <a:p>
            <a:pPr lvl="1"/>
            <a:endParaRPr lang="en-US" sz="1200" dirty="0">
              <a:latin typeface="Cambria" charset="0"/>
              <a:ea typeface="Cambria" charset="0"/>
              <a:cs typeface="Cambria" charset="0"/>
            </a:endParaRPr>
          </a:p>
          <a:p>
            <a:r>
              <a:rPr lang="en-US" sz="2200" dirty="0" smtClean="0">
                <a:latin typeface="Cambria" charset="0"/>
                <a:ea typeface="Cambria" charset="0"/>
                <a:cs typeface="Cambria" charset="0"/>
              </a:rPr>
              <a:t>In </a:t>
            </a:r>
            <a:r>
              <a:rPr lang="en-US" sz="2200" dirty="0">
                <a:latin typeface="Cambria" charset="0"/>
                <a:ea typeface="Cambria" charset="0"/>
                <a:cs typeface="Cambria" charset="0"/>
              </a:rPr>
              <a:t>minor expansion </a:t>
            </a:r>
            <a:r>
              <a:rPr lang="en-US" sz="2200" dirty="0" smtClean="0">
                <a:latin typeface="Cambria" charset="0"/>
                <a:ea typeface="Cambria" charset="0"/>
                <a:cs typeface="Cambria" charset="0"/>
              </a:rPr>
              <a:t>states, there was substantial crowd-out </a:t>
            </a:r>
            <a:r>
              <a:rPr lang="en-US" sz="2200" b="1" dirty="0">
                <a:latin typeface="Cambria" charset="0"/>
                <a:ea typeface="Cambria" charset="0"/>
                <a:cs typeface="Cambria" charset="0"/>
              </a:rPr>
              <a:t>r</a:t>
            </a:r>
            <a:r>
              <a:rPr lang="en-US" sz="2200" b="1" dirty="0" smtClean="0">
                <a:latin typeface="Cambria" charset="0"/>
                <a:ea typeface="Cambria" charset="0"/>
                <a:cs typeface="Cambria" charset="0"/>
              </a:rPr>
              <a:t>elative to non-expansion states</a:t>
            </a:r>
            <a:r>
              <a:rPr lang="en-US" sz="2200" dirty="0">
                <a:latin typeface="Cambria" charset="0"/>
                <a:ea typeface="Cambria" charset="0"/>
                <a:cs typeface="Cambria" charset="0"/>
              </a:rPr>
              <a:t>.</a:t>
            </a:r>
            <a:r>
              <a:rPr lang="en-US" sz="2200" dirty="0" smtClean="0">
                <a:latin typeface="Cambria" charset="0"/>
                <a:ea typeface="Cambria" charset="0"/>
                <a:cs typeface="Cambria" charset="0"/>
              </a:rPr>
              <a:t> </a:t>
            </a:r>
          </a:p>
          <a:p>
            <a:pPr lvl="1">
              <a:buFont typeface="Symbol" charset="2"/>
              <a:buChar char="Þ"/>
            </a:pPr>
            <a:r>
              <a:rPr lang="en-US" sz="2000" dirty="0" smtClean="0">
                <a:latin typeface="Cambria" charset="0"/>
                <a:ea typeface="Cambria" charset="0"/>
                <a:cs typeface="Cambria" charset="0"/>
              </a:rPr>
              <a:t>Fall in </a:t>
            </a:r>
            <a:r>
              <a:rPr lang="en-US" sz="2000" dirty="0" err="1" smtClean="0">
                <a:latin typeface="Cambria" charset="0"/>
                <a:ea typeface="Cambria" charset="0"/>
                <a:cs typeface="Cambria" charset="0"/>
              </a:rPr>
              <a:t>uncomp</a:t>
            </a:r>
            <a:r>
              <a:rPr lang="en-US" sz="2000" dirty="0" smtClean="0">
                <a:latin typeface="Cambria" charset="0"/>
                <a:ea typeface="Cambria" charset="0"/>
                <a:cs typeface="Cambria" charset="0"/>
              </a:rPr>
              <a:t>. care offset by ”Medicaid shortfall” (e.g., Arizona)</a:t>
            </a:r>
          </a:p>
          <a:p>
            <a:pPr lvl="1">
              <a:buFont typeface="Symbol" charset="2"/>
              <a:buChar char="Þ"/>
            </a:pPr>
            <a:endParaRPr lang="en-US" sz="1200" dirty="0" smtClean="0">
              <a:latin typeface="Cambria" charset="0"/>
              <a:ea typeface="Cambria" charset="0"/>
              <a:cs typeface="Cambria" charset="0"/>
            </a:endParaRPr>
          </a:p>
          <a:p>
            <a:r>
              <a:rPr lang="en-US" sz="2200" dirty="0" smtClean="0">
                <a:latin typeface="Cambria" charset="0"/>
                <a:ea typeface="Cambria" charset="0"/>
                <a:cs typeface="Cambria" charset="0"/>
              </a:rPr>
              <a:t>In major expansion states, there was some crowd-out, but still a significant increase in overall coverage.</a:t>
            </a:r>
          </a:p>
          <a:p>
            <a:pPr lvl="1">
              <a:buFont typeface="Symbol" charset="2"/>
              <a:buChar char="Þ"/>
            </a:pPr>
            <a:r>
              <a:rPr lang="en-US" sz="2000" dirty="0" smtClean="0">
                <a:latin typeface="Cambria" charset="0"/>
                <a:ea typeface="Cambria" charset="0"/>
                <a:cs typeface="Cambria" charset="0"/>
              </a:rPr>
              <a:t>Net positive effect on operating margins (e.g., SE Michigan)</a:t>
            </a:r>
          </a:p>
          <a:p>
            <a:pPr lvl="1">
              <a:buFont typeface="Symbol" charset="2"/>
              <a:buChar char="Þ"/>
            </a:pPr>
            <a:endParaRPr lang="en-US" sz="2000" dirty="0" smtClean="0">
              <a:latin typeface="Cambria" charset="0"/>
              <a:ea typeface="Cambria" charset="0"/>
              <a:cs typeface="Cambria" charset="0"/>
            </a:endParaRPr>
          </a:p>
        </p:txBody>
      </p:sp>
    </p:spTree>
    <p:extLst>
      <p:ext uri="{BB962C8B-B14F-4D97-AF65-F5344CB8AC3E}">
        <p14:creationId xmlns:p14="http://schemas.microsoft.com/office/powerpoint/2010/main" val="9939594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Cambria" charset="0"/>
                <a:ea typeface="Cambria" charset="0"/>
                <a:cs typeface="Cambria" charset="0"/>
              </a:rPr>
              <a:t>Policy Implications </a:t>
            </a:r>
            <a:endParaRPr lang="en-US" sz="3200" b="1" dirty="0">
              <a:latin typeface="Cambria" charset="0"/>
              <a:ea typeface="Cambria" charset="0"/>
              <a:cs typeface="Cambria" charset="0"/>
            </a:endParaRPr>
          </a:p>
        </p:txBody>
      </p:sp>
      <p:sp>
        <p:nvSpPr>
          <p:cNvPr id="3" name="Content Placeholder 2"/>
          <p:cNvSpPr>
            <a:spLocks noGrp="1"/>
          </p:cNvSpPr>
          <p:nvPr>
            <p:ph idx="1"/>
          </p:nvPr>
        </p:nvSpPr>
        <p:spPr>
          <a:xfrm>
            <a:off x="381000" y="1370013"/>
            <a:ext cx="8382000" cy="4570412"/>
          </a:xfrm>
        </p:spPr>
        <p:txBody>
          <a:bodyPr/>
          <a:lstStyle/>
          <a:p>
            <a:r>
              <a:rPr lang="en-US" sz="2200" dirty="0" smtClean="0">
                <a:latin typeface="Cambria" charset="0"/>
                <a:ea typeface="Cambria" charset="0"/>
                <a:cs typeface="Cambria" charset="0"/>
              </a:rPr>
              <a:t>This research is important not only for understanding what happened in expansion states, but for projecting the effects of further expansion.</a:t>
            </a:r>
          </a:p>
          <a:p>
            <a:endParaRPr lang="en-US" sz="1200" dirty="0">
              <a:latin typeface="Cambria" charset="0"/>
              <a:ea typeface="Cambria" charset="0"/>
              <a:cs typeface="Cambria" charset="0"/>
            </a:endParaRPr>
          </a:p>
          <a:p>
            <a:r>
              <a:rPr lang="en-US" sz="2200" dirty="0" smtClean="0">
                <a:latin typeface="Cambria" charset="0"/>
                <a:ea typeface="Cambria" charset="0"/>
                <a:cs typeface="Cambria" charset="0"/>
              </a:rPr>
              <a:t>Since non-expansion states are more similar to “major expansion” states, our results suggest that if they expand their hospitals will see an improvement in their bottom lines.</a:t>
            </a:r>
          </a:p>
          <a:p>
            <a:endParaRPr lang="en-US" sz="2200" dirty="0">
              <a:latin typeface="Cambria" charset="0"/>
              <a:ea typeface="Cambria" charset="0"/>
              <a:cs typeface="Cambria" charset="0"/>
            </a:endParaRPr>
          </a:p>
        </p:txBody>
      </p:sp>
    </p:spTree>
    <p:extLst>
      <p:ext uri="{BB962C8B-B14F-4D97-AF65-F5344CB8AC3E}">
        <p14:creationId xmlns:p14="http://schemas.microsoft.com/office/powerpoint/2010/main" val="141966813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Cambria" charset="0"/>
                <a:ea typeface="Cambria" charset="0"/>
                <a:cs typeface="Cambria" charset="0"/>
              </a:rPr>
              <a:t>Related Policy Issues</a:t>
            </a:r>
            <a:endParaRPr lang="en-US" sz="3200" b="1" dirty="0">
              <a:latin typeface="Cambria" charset="0"/>
              <a:ea typeface="Cambria" charset="0"/>
              <a:cs typeface="Cambria" charset="0"/>
            </a:endParaRPr>
          </a:p>
        </p:txBody>
      </p:sp>
      <p:sp>
        <p:nvSpPr>
          <p:cNvPr id="3" name="Content Placeholder 2"/>
          <p:cNvSpPr>
            <a:spLocks noGrp="1"/>
          </p:cNvSpPr>
          <p:nvPr>
            <p:ph idx="1"/>
          </p:nvPr>
        </p:nvSpPr>
        <p:spPr>
          <a:xfrm>
            <a:off x="381000" y="1143000"/>
            <a:ext cx="8382000" cy="4570412"/>
          </a:xfrm>
        </p:spPr>
        <p:txBody>
          <a:bodyPr/>
          <a:lstStyle/>
          <a:p>
            <a:r>
              <a:rPr lang="en-US" sz="2200" dirty="0" smtClean="0">
                <a:latin typeface="Cambria" charset="0"/>
                <a:ea typeface="Cambria" charset="0"/>
                <a:cs typeface="Cambria" charset="0"/>
              </a:rPr>
              <a:t>ACA calls for reductions in Disproportionate Share Hospital (DSH) payments, which compensated hospitals for treating uninsured patients.</a:t>
            </a:r>
          </a:p>
          <a:p>
            <a:endParaRPr lang="en-US" sz="1200" dirty="0">
              <a:latin typeface="Cambria" charset="0"/>
              <a:ea typeface="Cambria" charset="0"/>
              <a:cs typeface="Cambria" charset="0"/>
            </a:endParaRPr>
          </a:p>
          <a:p>
            <a:r>
              <a:rPr lang="en-US" sz="2200" dirty="0" smtClean="0">
                <a:latin typeface="Cambria" charset="0"/>
                <a:ea typeface="Cambria" charset="0"/>
                <a:cs typeface="Cambria" charset="0"/>
              </a:rPr>
              <a:t>Our results indicate that a decline in uninsured patients does not necessarily translate to a financial windfall. Care should be taken to evaluate changes in the distribution of uncompensated and “less compensated” care.</a:t>
            </a:r>
          </a:p>
          <a:p>
            <a:endParaRPr lang="en-US" sz="2200" dirty="0">
              <a:latin typeface="Cambria" charset="0"/>
              <a:ea typeface="Cambria" charset="0"/>
              <a:cs typeface="Cambria" charset="0"/>
            </a:endParaRPr>
          </a:p>
          <a:p>
            <a:r>
              <a:rPr lang="en-US" sz="2200" dirty="0" smtClean="0">
                <a:latin typeface="Cambria" charset="0"/>
                <a:ea typeface="Cambria" charset="0"/>
                <a:cs typeface="Cambria" charset="0"/>
              </a:rPr>
              <a:t>Tax-exempt status of non-profit hospitals is justified on the basis of their provision of “community benefits,” including charity care. Declines in uncompensated care may lead to further scrutiny of the rationale for this tax preference. </a:t>
            </a:r>
          </a:p>
        </p:txBody>
      </p:sp>
    </p:spTree>
    <p:extLst>
      <p:ext uri="{BB962C8B-B14F-4D97-AF65-F5344CB8AC3E}">
        <p14:creationId xmlns:p14="http://schemas.microsoft.com/office/powerpoint/2010/main" val="9370887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Cambria" charset="0"/>
                <a:ea typeface="Cambria" charset="0"/>
                <a:cs typeface="Cambria" charset="0"/>
              </a:rPr>
              <a:t>Impact of Coverage Expansions</a:t>
            </a:r>
            <a:endParaRPr lang="en-US" sz="3200" b="1" dirty="0">
              <a:latin typeface="Cambria" charset="0"/>
              <a:ea typeface="Cambria" charset="0"/>
              <a:cs typeface="Cambria" charset="0"/>
            </a:endParaRPr>
          </a:p>
        </p:txBody>
      </p:sp>
      <p:sp>
        <p:nvSpPr>
          <p:cNvPr id="3" name="Content Placeholder 2"/>
          <p:cNvSpPr>
            <a:spLocks noGrp="1"/>
          </p:cNvSpPr>
          <p:nvPr>
            <p:ph idx="1"/>
          </p:nvPr>
        </p:nvSpPr>
        <p:spPr>
          <a:xfrm>
            <a:off x="457200" y="1370013"/>
            <a:ext cx="8382000" cy="4570412"/>
          </a:xfrm>
        </p:spPr>
        <p:txBody>
          <a:bodyPr/>
          <a:lstStyle/>
          <a:p>
            <a:r>
              <a:rPr lang="en-US" sz="2200" dirty="0" smtClean="0">
                <a:latin typeface="Cambria" charset="0"/>
                <a:ea typeface="Cambria" charset="0"/>
                <a:cs typeface="Cambria" charset="0"/>
              </a:rPr>
              <a:t>Large body of research suggests that increase in coverage will improve access to care as well as financial well-being.</a:t>
            </a:r>
          </a:p>
          <a:p>
            <a:pPr lvl="1"/>
            <a:r>
              <a:rPr lang="en-US" sz="2000" dirty="0" smtClean="0">
                <a:latin typeface="Cambria" charset="0"/>
                <a:ea typeface="Cambria" charset="0"/>
                <a:cs typeface="Cambria" charset="0"/>
              </a:rPr>
              <a:t>Early studies find evidence of both effects (Wherry and Miller 2016; Hu et al 2016).</a:t>
            </a:r>
          </a:p>
          <a:p>
            <a:endParaRPr lang="en-US" sz="1200" dirty="0" smtClean="0">
              <a:latin typeface="Cambria" charset="0"/>
              <a:ea typeface="Cambria" charset="0"/>
              <a:cs typeface="Cambria" charset="0"/>
            </a:endParaRPr>
          </a:p>
          <a:p>
            <a:r>
              <a:rPr lang="en-US" sz="2200" dirty="0" smtClean="0">
                <a:latin typeface="Cambria" charset="0"/>
                <a:ea typeface="Cambria" charset="0"/>
                <a:cs typeface="Cambria" charset="0"/>
              </a:rPr>
              <a:t>Improved financial protection benefits providers as well.</a:t>
            </a:r>
          </a:p>
          <a:p>
            <a:pPr lvl="1"/>
            <a:r>
              <a:rPr lang="en-US" sz="2000" dirty="0" smtClean="0">
                <a:latin typeface="Cambria" charset="0"/>
                <a:ea typeface="Cambria" charset="0"/>
                <a:cs typeface="Cambria" charset="0"/>
              </a:rPr>
              <a:t>Each uninsured person generates ~ $900 of uncompensated hospital care per year (</a:t>
            </a:r>
            <a:r>
              <a:rPr lang="en-US" sz="2000" dirty="0" err="1" smtClean="0">
                <a:latin typeface="Cambria" charset="0"/>
                <a:ea typeface="Cambria" charset="0"/>
                <a:cs typeface="Cambria" charset="0"/>
              </a:rPr>
              <a:t>Garthwaite</a:t>
            </a:r>
            <a:r>
              <a:rPr lang="en-US" sz="2000" dirty="0" smtClean="0">
                <a:latin typeface="Cambria" charset="0"/>
                <a:ea typeface="Cambria" charset="0"/>
                <a:cs typeface="Cambria" charset="0"/>
              </a:rPr>
              <a:t> et al 2015)</a:t>
            </a:r>
          </a:p>
          <a:p>
            <a:pPr lvl="1"/>
            <a:r>
              <a:rPr lang="en-US" sz="2000" dirty="0" smtClean="0">
                <a:latin typeface="Cambria" charset="0"/>
                <a:ea typeface="Cambria" charset="0"/>
                <a:cs typeface="Cambria" charset="0"/>
              </a:rPr>
              <a:t>In 2013, hospitals provided ~$45 billion of uncompensated care (6% of expenditures).</a:t>
            </a:r>
          </a:p>
          <a:p>
            <a:pPr marL="457200" lvl="1" indent="0">
              <a:buNone/>
            </a:pPr>
            <a:endParaRPr lang="en-US" sz="1200" dirty="0" smtClean="0">
              <a:latin typeface="Cambria" charset="0"/>
              <a:ea typeface="Cambria" charset="0"/>
              <a:cs typeface="Cambria" charset="0"/>
            </a:endParaRPr>
          </a:p>
          <a:p>
            <a:pPr marL="228600">
              <a:buFont typeface="Symbol" charset="2"/>
              <a:buChar char="Þ"/>
            </a:pPr>
            <a:r>
              <a:rPr lang="en-US" sz="2200" b="1" i="1" dirty="0" smtClean="0">
                <a:latin typeface="Cambria" charset="0"/>
                <a:ea typeface="Cambria" charset="0"/>
                <a:cs typeface="Cambria" charset="0"/>
              </a:rPr>
              <a:t>Hospitals supported the ACA and continue to lobby for further Medicaid expansion.</a:t>
            </a:r>
          </a:p>
          <a:p>
            <a:pPr marL="228600">
              <a:buFont typeface="Symbol" charset="2"/>
              <a:buChar char="Þ"/>
            </a:pPr>
            <a:endParaRPr lang="en-US" sz="2200" dirty="0">
              <a:latin typeface="Cambria" charset="0"/>
              <a:ea typeface="Cambria" charset="0"/>
              <a:cs typeface="Cambria" charset="0"/>
            </a:endParaRPr>
          </a:p>
          <a:p>
            <a:endParaRPr lang="en-US" sz="2400" dirty="0">
              <a:latin typeface="Cambria" charset="0"/>
              <a:ea typeface="Cambria" charset="0"/>
              <a:cs typeface="Cambria" charset="0"/>
            </a:endParaRPr>
          </a:p>
        </p:txBody>
      </p:sp>
    </p:spTree>
    <p:extLst>
      <p:ext uri="{BB962C8B-B14F-4D97-AF65-F5344CB8AC3E}">
        <p14:creationId xmlns:p14="http://schemas.microsoft.com/office/powerpoint/2010/main" val="3260501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TextBox 4"/>
          <p:cNvSpPr txBox="1">
            <a:spLocks noChangeArrowheads="1"/>
          </p:cNvSpPr>
          <p:nvPr/>
        </p:nvSpPr>
        <p:spPr bwMode="auto">
          <a:xfrm>
            <a:off x="304800" y="6400800"/>
            <a:ext cx="4495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a:solidFill>
                  <a:srgbClr val="081F5B"/>
                </a:solidFill>
                <a:latin typeface="NewsGoth BT" charset="0"/>
                <a:ea typeface="MS PGothic" charset="0"/>
                <a:cs typeface="MS PGothic" charset="0"/>
              </a:defRPr>
            </a:lvl1pPr>
            <a:lvl2pPr marL="742950" indent="-285750" eaLnBrk="0" hangingPunct="0">
              <a:defRPr sz="3200">
                <a:solidFill>
                  <a:srgbClr val="081F5B"/>
                </a:solidFill>
                <a:latin typeface="NewsGoth BT" charset="0"/>
                <a:ea typeface="MS PGothic" charset="0"/>
                <a:cs typeface="MS PGothic" charset="0"/>
              </a:defRPr>
            </a:lvl2pPr>
            <a:lvl3pPr marL="1143000" indent="-228600" eaLnBrk="0" hangingPunct="0">
              <a:defRPr sz="3200">
                <a:solidFill>
                  <a:srgbClr val="081F5B"/>
                </a:solidFill>
                <a:latin typeface="NewsGoth BT" charset="0"/>
                <a:ea typeface="MS PGothic" charset="0"/>
                <a:cs typeface="MS PGothic" charset="0"/>
              </a:defRPr>
            </a:lvl3pPr>
            <a:lvl4pPr marL="1600200" indent="-228600" eaLnBrk="0" hangingPunct="0">
              <a:defRPr sz="3200">
                <a:solidFill>
                  <a:srgbClr val="081F5B"/>
                </a:solidFill>
                <a:latin typeface="NewsGoth BT" charset="0"/>
                <a:ea typeface="MS PGothic" charset="0"/>
                <a:cs typeface="MS PGothic" charset="0"/>
              </a:defRPr>
            </a:lvl4pPr>
            <a:lvl5pPr marL="2057400" indent="-228600" eaLnBrk="0" hangingPunct="0">
              <a:defRPr sz="3200">
                <a:solidFill>
                  <a:srgbClr val="081F5B"/>
                </a:solidFill>
                <a:latin typeface="NewsGoth BT" charset="0"/>
                <a:ea typeface="MS PGothic" charset="0"/>
                <a:cs typeface="MS PGothic" charset="0"/>
              </a:defRPr>
            </a:lvl5pPr>
            <a:lvl6pPr marL="2514600" indent="-228600" eaLnBrk="0" fontAlgn="base" hangingPunct="0">
              <a:spcBef>
                <a:spcPct val="0"/>
              </a:spcBef>
              <a:spcAft>
                <a:spcPct val="0"/>
              </a:spcAft>
              <a:defRPr sz="3200">
                <a:solidFill>
                  <a:srgbClr val="081F5B"/>
                </a:solidFill>
                <a:latin typeface="NewsGoth BT" charset="0"/>
                <a:ea typeface="MS PGothic" charset="0"/>
                <a:cs typeface="MS PGothic" charset="0"/>
              </a:defRPr>
            </a:lvl6pPr>
            <a:lvl7pPr marL="2971800" indent="-228600" eaLnBrk="0" fontAlgn="base" hangingPunct="0">
              <a:spcBef>
                <a:spcPct val="0"/>
              </a:spcBef>
              <a:spcAft>
                <a:spcPct val="0"/>
              </a:spcAft>
              <a:defRPr sz="3200">
                <a:solidFill>
                  <a:srgbClr val="081F5B"/>
                </a:solidFill>
                <a:latin typeface="NewsGoth BT" charset="0"/>
                <a:ea typeface="MS PGothic" charset="0"/>
                <a:cs typeface="MS PGothic" charset="0"/>
              </a:defRPr>
            </a:lvl7pPr>
            <a:lvl8pPr marL="3429000" indent="-228600" eaLnBrk="0" fontAlgn="base" hangingPunct="0">
              <a:spcBef>
                <a:spcPct val="0"/>
              </a:spcBef>
              <a:spcAft>
                <a:spcPct val="0"/>
              </a:spcAft>
              <a:defRPr sz="3200">
                <a:solidFill>
                  <a:srgbClr val="081F5B"/>
                </a:solidFill>
                <a:latin typeface="NewsGoth BT" charset="0"/>
                <a:ea typeface="MS PGothic" charset="0"/>
                <a:cs typeface="MS PGothic" charset="0"/>
              </a:defRPr>
            </a:lvl8pPr>
            <a:lvl9pPr marL="3886200" indent="-228600" eaLnBrk="0" fontAlgn="base" hangingPunct="0">
              <a:spcBef>
                <a:spcPct val="0"/>
              </a:spcBef>
              <a:spcAft>
                <a:spcPct val="0"/>
              </a:spcAft>
              <a:defRPr sz="3200">
                <a:solidFill>
                  <a:srgbClr val="081F5B"/>
                </a:solidFill>
                <a:latin typeface="NewsGoth BT" charset="0"/>
                <a:ea typeface="MS PGothic" charset="0"/>
                <a:cs typeface="MS PGothic" charset="0"/>
              </a:defRPr>
            </a:lvl9pPr>
          </a:lstStyle>
          <a:p>
            <a:pPr eaLnBrk="1" hangingPunct="1"/>
            <a:r>
              <a:rPr lang="en-US" sz="1200" dirty="0">
                <a:solidFill>
                  <a:schemeClr val="bg1"/>
                </a:solidFill>
                <a:latin typeface="Cambria" charset="0"/>
                <a:ea typeface="Cambria" charset="0"/>
                <a:cs typeface="Cambria" charset="0"/>
              </a:rPr>
              <a:t>Source: </a:t>
            </a:r>
            <a:r>
              <a:rPr lang="en-US" sz="1200" dirty="0" err="1">
                <a:solidFill>
                  <a:schemeClr val="bg1"/>
                </a:solidFill>
                <a:latin typeface="Cambria" charset="0"/>
                <a:ea typeface="Cambria" charset="0"/>
                <a:cs typeface="Cambria" charset="0"/>
              </a:rPr>
              <a:t>Nikpay</a:t>
            </a:r>
            <a:r>
              <a:rPr lang="en-US" sz="1200" dirty="0">
                <a:solidFill>
                  <a:schemeClr val="bg1"/>
                </a:solidFill>
                <a:latin typeface="Cambria" charset="0"/>
                <a:ea typeface="Cambria" charset="0"/>
                <a:cs typeface="Cambria" charset="0"/>
              </a:rPr>
              <a:t>, Buchmueller and </a:t>
            </a:r>
            <a:r>
              <a:rPr lang="en-US" sz="1200" dirty="0" smtClean="0">
                <a:solidFill>
                  <a:schemeClr val="bg1"/>
                </a:solidFill>
                <a:latin typeface="Cambria" charset="0"/>
                <a:ea typeface="Cambria" charset="0"/>
                <a:cs typeface="Cambria" charset="0"/>
              </a:rPr>
              <a:t>Levy, </a:t>
            </a:r>
            <a:r>
              <a:rPr lang="en-US" sz="1200" i="1" dirty="0" smtClean="0">
                <a:solidFill>
                  <a:schemeClr val="bg1"/>
                </a:solidFill>
                <a:latin typeface="Cambria" charset="0"/>
                <a:ea typeface="Cambria" charset="0"/>
                <a:cs typeface="Cambria" charset="0"/>
              </a:rPr>
              <a:t>Health </a:t>
            </a:r>
            <a:r>
              <a:rPr lang="en-US" sz="1200" i="1" dirty="0">
                <a:solidFill>
                  <a:schemeClr val="bg1"/>
                </a:solidFill>
                <a:latin typeface="Cambria" charset="0"/>
                <a:ea typeface="Cambria" charset="0"/>
                <a:cs typeface="Cambria" charset="0"/>
              </a:rPr>
              <a:t>Affairs</a:t>
            </a:r>
            <a:r>
              <a:rPr lang="en-US" sz="1200" dirty="0">
                <a:solidFill>
                  <a:schemeClr val="bg1"/>
                </a:solidFill>
                <a:latin typeface="Cambria" charset="0"/>
                <a:ea typeface="Cambria" charset="0"/>
                <a:cs typeface="Cambria" charset="0"/>
              </a:rPr>
              <a:t> </a:t>
            </a:r>
            <a:r>
              <a:rPr lang="en-US" sz="1200" dirty="0" smtClean="0">
                <a:solidFill>
                  <a:schemeClr val="bg1"/>
                </a:solidFill>
                <a:latin typeface="Cambria" charset="0"/>
                <a:ea typeface="Cambria" charset="0"/>
                <a:cs typeface="Cambria" charset="0"/>
              </a:rPr>
              <a:t>(2016</a:t>
            </a:r>
            <a:r>
              <a:rPr lang="en-US" sz="1200" dirty="0">
                <a:solidFill>
                  <a:schemeClr val="bg1"/>
                </a:solidFill>
                <a:latin typeface="Cambria" charset="0"/>
                <a:ea typeface="Cambria" charset="0"/>
                <a:cs typeface="Cambria" charset="0"/>
              </a:rPr>
              <a:t>)</a:t>
            </a:r>
          </a:p>
        </p:txBody>
      </p:sp>
      <p:pic>
        <p:nvPicPr>
          <p:cNvPr id="5017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6200" y="2133600"/>
            <a:ext cx="8993288"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81"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343399" y="152400"/>
            <a:ext cx="4601683" cy="1794326"/>
          </a:xfrm>
          <a:prstGeom prst="rect">
            <a:avLst/>
          </a:prstGeom>
          <a:noFill/>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Cambria" charset="0"/>
                <a:ea typeface="Cambria" charset="0"/>
                <a:cs typeface="Cambria" charset="0"/>
              </a:rPr>
              <a:t>Other Evidence</a:t>
            </a:r>
            <a:endParaRPr lang="en-US" sz="3200" b="1" dirty="0">
              <a:latin typeface="Cambria" charset="0"/>
              <a:ea typeface="Cambria" charset="0"/>
              <a:cs typeface="Cambria" charset="0"/>
            </a:endParaRPr>
          </a:p>
        </p:txBody>
      </p:sp>
      <p:sp>
        <p:nvSpPr>
          <p:cNvPr id="3" name="Content Placeholder 2"/>
          <p:cNvSpPr>
            <a:spLocks noGrp="1"/>
          </p:cNvSpPr>
          <p:nvPr>
            <p:ph idx="1"/>
          </p:nvPr>
        </p:nvSpPr>
        <p:spPr/>
        <p:txBody>
          <a:bodyPr/>
          <a:lstStyle/>
          <a:p>
            <a:pPr eaLnBrk="1" fontAlgn="auto" hangingPunct="1">
              <a:spcBef>
                <a:spcPts val="0"/>
              </a:spcBef>
              <a:spcAft>
                <a:spcPts val="0"/>
              </a:spcAft>
            </a:pPr>
            <a:r>
              <a:rPr lang="en-US" sz="2200" dirty="0">
                <a:latin typeface="Cambria" charset="0"/>
                <a:ea typeface="Cambria" charset="0"/>
                <a:cs typeface="Cambria" charset="0"/>
              </a:rPr>
              <a:t>F</a:t>
            </a:r>
            <a:r>
              <a:rPr lang="en-US" sz="2200" dirty="0" smtClean="0">
                <a:latin typeface="Cambria" charset="0"/>
                <a:ea typeface="Cambria" charset="0"/>
                <a:cs typeface="Cambria" charset="0"/>
              </a:rPr>
              <a:t>or-profit hospital chains reported decline in uncompensated care in expansion states, but not non-expansion states (</a:t>
            </a:r>
            <a:r>
              <a:rPr lang="en-US" sz="2200" dirty="0" err="1" smtClean="0">
                <a:latin typeface="Cambria" charset="0"/>
                <a:ea typeface="Cambria" charset="0"/>
                <a:cs typeface="Cambria" charset="0"/>
              </a:rPr>
              <a:t>Deleire</a:t>
            </a:r>
            <a:r>
              <a:rPr lang="en-US" sz="2200" dirty="0" smtClean="0">
                <a:latin typeface="Cambria" charset="0"/>
                <a:ea typeface="Cambria" charset="0"/>
                <a:cs typeface="Cambria" charset="0"/>
              </a:rPr>
              <a:t> et al 2014).</a:t>
            </a:r>
          </a:p>
          <a:p>
            <a:pPr eaLnBrk="1" fontAlgn="auto" hangingPunct="1">
              <a:spcBef>
                <a:spcPts val="0"/>
              </a:spcBef>
              <a:spcAft>
                <a:spcPts val="0"/>
              </a:spcAft>
            </a:pPr>
            <a:endParaRPr lang="en-US" sz="2000" dirty="0">
              <a:latin typeface="Cambria" charset="0"/>
              <a:ea typeface="Cambria" charset="0"/>
              <a:cs typeface="Cambria" charset="0"/>
            </a:endParaRPr>
          </a:p>
          <a:p>
            <a:pPr eaLnBrk="1" fontAlgn="auto" hangingPunct="1">
              <a:spcBef>
                <a:spcPts val="0"/>
              </a:spcBef>
              <a:spcAft>
                <a:spcPts val="0"/>
              </a:spcAft>
            </a:pPr>
            <a:endParaRPr lang="en-US" sz="2000" dirty="0" smtClean="0">
              <a:latin typeface="Cambria" charset="0"/>
              <a:ea typeface="Cambria" charset="0"/>
              <a:cs typeface="Cambria" charset="0"/>
            </a:endParaRPr>
          </a:p>
          <a:p>
            <a:pPr eaLnBrk="1" fontAlgn="auto" hangingPunct="1">
              <a:spcBef>
                <a:spcPts val="0"/>
              </a:spcBef>
              <a:spcAft>
                <a:spcPts val="0"/>
              </a:spcAft>
            </a:pPr>
            <a:r>
              <a:rPr lang="en-US" sz="2200" dirty="0" smtClean="0">
                <a:latin typeface="Cambria" charset="0"/>
                <a:ea typeface="Cambria" charset="0"/>
                <a:cs typeface="Cambria" charset="0"/>
              </a:rPr>
              <a:t>In Connecticut (an early expansion state) Medicare revenue increased and uncompensated care fell relative to other Northeastern states (</a:t>
            </a:r>
            <a:r>
              <a:rPr lang="en-US" sz="2200" dirty="0" err="1" smtClean="0">
                <a:latin typeface="Cambria" charset="0"/>
                <a:ea typeface="Cambria" charset="0"/>
                <a:cs typeface="Cambria" charset="0"/>
              </a:rPr>
              <a:t>Nikpay</a:t>
            </a:r>
            <a:r>
              <a:rPr lang="en-US" sz="2200" dirty="0">
                <a:latin typeface="Cambria" charset="0"/>
                <a:ea typeface="Cambria" charset="0"/>
                <a:cs typeface="Cambria" charset="0"/>
              </a:rPr>
              <a:t> </a:t>
            </a:r>
            <a:r>
              <a:rPr lang="en-US" sz="2200" dirty="0" smtClean="0">
                <a:latin typeface="Cambria" charset="0"/>
                <a:ea typeface="Cambria" charset="0"/>
                <a:cs typeface="Cambria" charset="0"/>
              </a:rPr>
              <a:t>et al 2015).</a:t>
            </a:r>
          </a:p>
          <a:p>
            <a:pPr eaLnBrk="1" fontAlgn="auto" hangingPunct="1">
              <a:spcBef>
                <a:spcPts val="0"/>
              </a:spcBef>
              <a:spcAft>
                <a:spcPts val="0"/>
              </a:spcAft>
            </a:pPr>
            <a:endParaRPr lang="en-US" sz="2000" dirty="0">
              <a:latin typeface="Cambria" charset="0"/>
              <a:ea typeface="Cambria" charset="0"/>
              <a:cs typeface="Cambria" charset="0"/>
            </a:endParaRPr>
          </a:p>
          <a:p>
            <a:pPr eaLnBrk="1" fontAlgn="auto" hangingPunct="1">
              <a:spcBef>
                <a:spcPts val="0"/>
              </a:spcBef>
              <a:spcAft>
                <a:spcPts val="0"/>
              </a:spcAft>
            </a:pPr>
            <a:r>
              <a:rPr lang="en-US" sz="2200" dirty="0" smtClean="0">
                <a:latin typeface="Cambria" charset="0"/>
                <a:ea typeface="Cambria" charset="0"/>
                <a:cs typeface="Cambria" charset="0"/>
              </a:rPr>
              <a:t>In a larger set of expansion states, hospital uncompensated care fell by nearly one-quarter between 2013 and 2014 (</a:t>
            </a:r>
            <a:r>
              <a:rPr lang="en-US" sz="2200" dirty="0" err="1" smtClean="0">
                <a:latin typeface="Cambria" charset="0"/>
                <a:ea typeface="Cambria" charset="0"/>
                <a:cs typeface="Cambria" charset="0"/>
              </a:rPr>
              <a:t>Dranove</a:t>
            </a:r>
            <a:r>
              <a:rPr lang="en-US" sz="2200" dirty="0" smtClean="0">
                <a:latin typeface="Cambria" charset="0"/>
                <a:ea typeface="Cambria" charset="0"/>
                <a:cs typeface="Cambria" charset="0"/>
              </a:rPr>
              <a:t> et al 2016).</a:t>
            </a:r>
            <a:endParaRPr lang="en-US" sz="2200" dirty="0">
              <a:latin typeface="Cambria" charset="0"/>
              <a:ea typeface="Cambria" charset="0"/>
              <a:cs typeface="Cambria" charset="0"/>
            </a:endParaRPr>
          </a:p>
        </p:txBody>
      </p:sp>
    </p:spTree>
    <p:extLst>
      <p:ext uri="{BB962C8B-B14F-4D97-AF65-F5344CB8AC3E}">
        <p14:creationId xmlns:p14="http://schemas.microsoft.com/office/powerpoint/2010/main" val="7487510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sz="3200" b="1" dirty="0">
                <a:latin typeface="Cambria" charset="0"/>
                <a:ea typeface="Cambria" charset="0"/>
                <a:cs typeface="Cambria" charset="0"/>
              </a:rPr>
              <a:t>D</a:t>
            </a:r>
            <a:r>
              <a:rPr lang="en-US" sz="3200" b="1" dirty="0" smtClean="0">
                <a:latin typeface="Cambria" charset="0"/>
                <a:ea typeface="Cambria" charset="0"/>
                <a:cs typeface="Cambria" charset="0"/>
              </a:rPr>
              <a:t>id </a:t>
            </a:r>
            <a:r>
              <a:rPr lang="en-US" sz="3200" b="1" dirty="0">
                <a:latin typeface="Cambria" charset="0"/>
                <a:ea typeface="Cambria" charset="0"/>
                <a:cs typeface="Cambria" charset="0"/>
              </a:rPr>
              <a:t>these changes improve hospital finances</a:t>
            </a:r>
            <a:r>
              <a:rPr lang="en-US" sz="3200" b="1" dirty="0" smtClean="0">
                <a:latin typeface="Cambria" charset="0"/>
                <a:ea typeface="Cambria" charset="0"/>
                <a:cs typeface="Cambria" charset="0"/>
              </a:rPr>
              <a:t>?</a:t>
            </a:r>
            <a:endParaRPr lang="en-US" sz="3200" b="1" dirty="0">
              <a:latin typeface="Cambria" charset="0"/>
              <a:ea typeface="Cambria" charset="0"/>
              <a:cs typeface="Cambria" charset="0"/>
            </a:endParaRPr>
          </a:p>
        </p:txBody>
      </p:sp>
      <p:pic>
        <p:nvPicPr>
          <p:cNvPr id="4" name="Shape 131"/>
          <p:cNvPicPr preferRelativeResize="0"/>
          <p:nvPr/>
        </p:nvPicPr>
        <p:blipFill rotWithShape="1">
          <a:blip r:embed="rId3">
            <a:alphaModFix/>
          </a:blip>
          <a:srcRect b="75397"/>
          <a:stretch/>
        </p:blipFill>
        <p:spPr>
          <a:xfrm>
            <a:off x="152400" y="1219200"/>
            <a:ext cx="4521199" cy="489104"/>
          </a:xfrm>
          <a:prstGeom prst="rect">
            <a:avLst/>
          </a:prstGeom>
          <a:noFill/>
          <a:ln>
            <a:noFill/>
          </a:ln>
        </p:spPr>
      </p:pic>
      <p:pic>
        <p:nvPicPr>
          <p:cNvPr id="5" name="Shape 130"/>
          <p:cNvPicPr preferRelativeResize="0">
            <a:picLocks/>
          </p:cNvPicPr>
          <p:nvPr/>
        </p:nvPicPr>
        <p:blipFill rotWithShape="1">
          <a:blip r:embed="rId3">
            <a:alphaModFix/>
          </a:blip>
          <a:srcRect t="51013"/>
          <a:stretch/>
        </p:blipFill>
        <p:spPr>
          <a:xfrm>
            <a:off x="304800" y="1708304"/>
            <a:ext cx="4521199" cy="973852"/>
          </a:xfrm>
          <a:prstGeom prst="rect">
            <a:avLst/>
          </a:prstGeom>
          <a:noFill/>
          <a:ln>
            <a:noFill/>
          </a:ln>
        </p:spPr>
      </p:pic>
      <p:sp>
        <p:nvSpPr>
          <p:cNvPr id="8" name="Rectangle 7"/>
          <p:cNvSpPr/>
          <p:nvPr/>
        </p:nvSpPr>
        <p:spPr bwMode="auto">
          <a:xfrm>
            <a:off x="152400" y="1219200"/>
            <a:ext cx="4521199" cy="1547452"/>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rgbClr val="081F5B"/>
              </a:solidFill>
              <a:effectLst/>
              <a:latin typeface="NewsGoth BT" pitchFamily="34" charset="0"/>
            </a:endParaRPr>
          </a:p>
        </p:txBody>
      </p:sp>
      <p:pic>
        <p:nvPicPr>
          <p:cNvPr id="4608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131" y="3933825"/>
            <a:ext cx="6248400" cy="1504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608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51" y="3286125"/>
            <a:ext cx="5953125" cy="64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bwMode="auto">
          <a:xfrm>
            <a:off x="38100" y="3124200"/>
            <a:ext cx="6477000" cy="250499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rgbClr val="081F5B"/>
              </a:solidFill>
              <a:effectLst/>
              <a:latin typeface="NewsGoth BT" pitchFamily="34" charset="0"/>
            </a:endParaRPr>
          </a:p>
        </p:txBody>
      </p:sp>
      <p:pic>
        <p:nvPicPr>
          <p:cNvPr id="6" name="Shape 134"/>
          <p:cNvPicPr preferRelativeResize="0"/>
          <p:nvPr/>
        </p:nvPicPr>
        <p:blipFill rotWithShape="1">
          <a:blip r:embed="rId6">
            <a:alphaModFix/>
          </a:blip>
          <a:srcRect/>
          <a:stretch/>
        </p:blipFill>
        <p:spPr>
          <a:xfrm>
            <a:off x="4110642" y="5181600"/>
            <a:ext cx="4850015" cy="1087694"/>
          </a:xfrm>
          <a:prstGeom prst="rect">
            <a:avLst/>
          </a:prstGeom>
          <a:noFill/>
          <a:ln>
            <a:solidFill>
              <a:schemeClr val="tx1"/>
            </a:solidFill>
          </a:ln>
          <a:effectLst>
            <a:outerShdw blurRad="50800" dist="38100" dir="2700000" algn="tl" rotWithShape="0">
              <a:prstClr val="black">
                <a:alpha val="40000"/>
              </a:prstClr>
            </a:outerShdw>
          </a:effectLst>
        </p:spPr>
      </p:pic>
      <p:pic>
        <p:nvPicPr>
          <p:cNvPr id="13" name="Shape 133"/>
          <p:cNvPicPr preferRelativeResize="0"/>
          <p:nvPr/>
        </p:nvPicPr>
        <p:blipFill rotWithShape="1">
          <a:blip r:embed="rId7">
            <a:alphaModFix/>
          </a:blip>
          <a:srcRect l="39079" t="62110"/>
          <a:stretch/>
        </p:blipFill>
        <p:spPr>
          <a:xfrm>
            <a:off x="6008426" y="3833601"/>
            <a:ext cx="2794923" cy="952619"/>
          </a:xfrm>
          <a:prstGeom prst="rect">
            <a:avLst/>
          </a:prstGeom>
          <a:noFill/>
          <a:ln>
            <a:noFill/>
          </a:ln>
          <a:effectLst>
            <a:outerShdw blurRad="50800" dist="38100" dir="2700000" algn="tl" rotWithShape="0">
              <a:prstClr val="black">
                <a:alpha val="40000"/>
              </a:prstClr>
            </a:outerShdw>
          </a:effectLst>
        </p:spPr>
      </p:pic>
      <p:sp>
        <p:nvSpPr>
          <p:cNvPr id="10" name="Rectangle 9"/>
          <p:cNvSpPr/>
          <p:nvPr/>
        </p:nvSpPr>
        <p:spPr bwMode="auto">
          <a:xfrm>
            <a:off x="6008426" y="2728821"/>
            <a:ext cx="2794923" cy="2057400"/>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3200" b="0" i="0" u="none" strike="noStrike" cap="none" normalizeH="0" baseline="0" smtClean="0">
              <a:ln>
                <a:noFill/>
              </a:ln>
              <a:solidFill>
                <a:srgbClr val="081F5B"/>
              </a:solidFill>
              <a:effectLst/>
              <a:latin typeface="NewsGoth BT" pitchFamily="34" charset="0"/>
            </a:endParaRPr>
          </a:p>
        </p:txBody>
      </p:sp>
      <p:pic>
        <p:nvPicPr>
          <p:cNvPr id="12" name="Shape 132"/>
          <p:cNvPicPr preferRelativeResize="0"/>
          <p:nvPr/>
        </p:nvPicPr>
        <p:blipFill rotWithShape="1">
          <a:blip r:embed="rId7">
            <a:alphaModFix/>
          </a:blip>
          <a:srcRect r="43248" b="64186"/>
          <a:stretch/>
        </p:blipFill>
        <p:spPr>
          <a:xfrm>
            <a:off x="6008425" y="2867025"/>
            <a:ext cx="2794923" cy="966576"/>
          </a:xfrm>
          <a:prstGeom prst="rect">
            <a:avLst/>
          </a:prstGeom>
          <a:noFill/>
          <a:ln>
            <a:noFill/>
          </a:ln>
        </p:spPr>
      </p:pic>
      <p:pic>
        <p:nvPicPr>
          <p:cNvPr id="7" name="Shape 135"/>
          <p:cNvPicPr preferRelativeResize="0"/>
          <p:nvPr/>
        </p:nvPicPr>
        <p:blipFill rotWithShape="1">
          <a:blip r:embed="rId8">
            <a:alphaModFix/>
          </a:blip>
          <a:srcRect t="36137"/>
          <a:stretch/>
        </p:blipFill>
        <p:spPr>
          <a:xfrm>
            <a:off x="5328264" y="1237768"/>
            <a:ext cx="3616960" cy="1625970"/>
          </a:xfrm>
          <a:prstGeom prst="rect">
            <a:avLst/>
          </a:prstGeom>
          <a:noFill/>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31914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Cambria" charset="0"/>
                <a:ea typeface="Cambria" charset="0"/>
                <a:cs typeface="Cambria" charset="0"/>
              </a:rPr>
              <a:t>Research Questions</a:t>
            </a:r>
            <a:endParaRPr lang="en-US" sz="3200" b="1" dirty="0">
              <a:latin typeface="Cambria" charset="0"/>
              <a:ea typeface="Cambria" charset="0"/>
              <a:cs typeface="Cambria" charset="0"/>
            </a:endParaRPr>
          </a:p>
        </p:txBody>
      </p:sp>
      <p:sp>
        <p:nvSpPr>
          <p:cNvPr id="3" name="Content Placeholder 2"/>
          <p:cNvSpPr>
            <a:spLocks noGrp="1"/>
          </p:cNvSpPr>
          <p:nvPr>
            <p:ph idx="1"/>
          </p:nvPr>
        </p:nvSpPr>
        <p:spPr/>
        <p:txBody>
          <a:bodyPr/>
          <a:lstStyle/>
          <a:p>
            <a:r>
              <a:rPr lang="en-US" sz="2200" dirty="0" smtClean="0">
                <a:latin typeface="Cambria" charset="0"/>
                <a:ea typeface="Cambria" charset="0"/>
                <a:cs typeface="Cambria" charset="0"/>
              </a:rPr>
              <a:t>What was the impact of the ACA Medicaid expansion on</a:t>
            </a:r>
            <a:r>
              <a:rPr lang="is-IS" sz="2200" dirty="0" smtClean="0">
                <a:latin typeface="Cambria" charset="0"/>
                <a:ea typeface="Cambria" charset="0"/>
                <a:cs typeface="Cambria" charset="0"/>
              </a:rPr>
              <a:t>…</a:t>
            </a:r>
          </a:p>
          <a:p>
            <a:pPr lvl="1"/>
            <a:r>
              <a:rPr lang="is-IS" sz="2200" dirty="0" smtClean="0">
                <a:latin typeface="Cambria" charset="0"/>
                <a:ea typeface="Cambria" charset="0"/>
                <a:cs typeface="Cambria" charset="0"/>
              </a:rPr>
              <a:t>Medicaid revenue?</a:t>
            </a:r>
          </a:p>
          <a:p>
            <a:pPr lvl="1"/>
            <a:r>
              <a:rPr lang="is-IS" sz="2200" dirty="0" smtClean="0">
                <a:latin typeface="Cambria" charset="0"/>
                <a:ea typeface="Cambria" charset="0"/>
                <a:cs typeface="Cambria" charset="0"/>
              </a:rPr>
              <a:t>Hospital uncompensated care?</a:t>
            </a:r>
          </a:p>
          <a:p>
            <a:pPr lvl="1"/>
            <a:r>
              <a:rPr lang="is-IS" sz="2200" dirty="0" smtClean="0">
                <a:latin typeface="Cambria" charset="0"/>
                <a:ea typeface="Cambria" charset="0"/>
                <a:cs typeface="Cambria" charset="0"/>
              </a:rPr>
              <a:t>Hospital financial position?</a:t>
            </a:r>
          </a:p>
          <a:p>
            <a:pPr lvl="1"/>
            <a:endParaRPr lang="is-IS" sz="2200" dirty="0">
              <a:latin typeface="Cambria" charset="0"/>
              <a:ea typeface="Cambria" charset="0"/>
              <a:cs typeface="Cambria" charset="0"/>
            </a:endParaRPr>
          </a:p>
          <a:p>
            <a:r>
              <a:rPr lang="is-IS" sz="2200" dirty="0" smtClean="0">
                <a:latin typeface="Cambria" charset="0"/>
                <a:ea typeface="Cambria" charset="0"/>
                <a:cs typeface="Cambria" charset="0"/>
              </a:rPr>
              <a:t>How do these effects vary among expansion states depending on the extent of expansion?</a:t>
            </a:r>
          </a:p>
          <a:p>
            <a:pPr lvl="1"/>
            <a:endParaRPr lang="en-US" sz="2200" dirty="0">
              <a:latin typeface="Cambria" charset="0"/>
              <a:ea typeface="Cambria" charset="0"/>
              <a:cs typeface="Cambria" charset="0"/>
            </a:endParaRPr>
          </a:p>
        </p:txBody>
      </p:sp>
    </p:spTree>
    <p:extLst>
      <p:ext uri="{BB962C8B-B14F-4D97-AF65-F5344CB8AC3E}">
        <p14:creationId xmlns:p14="http://schemas.microsoft.com/office/powerpoint/2010/main" val="1605949044"/>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sentation template_white">
  <a:themeElements>
    <a:clrScheme name="presentation template_white 13">
      <a:dk1>
        <a:srgbClr val="081F5B"/>
      </a:dk1>
      <a:lt1>
        <a:srgbClr val="FFFFFF"/>
      </a:lt1>
      <a:dk2>
        <a:srgbClr val="081F5B"/>
      </a:dk2>
      <a:lt2>
        <a:srgbClr val="B8AB9E"/>
      </a:lt2>
      <a:accent1>
        <a:srgbClr val="FF9933"/>
      </a:accent1>
      <a:accent2>
        <a:srgbClr val="E8AF10"/>
      </a:accent2>
      <a:accent3>
        <a:srgbClr val="FFFFFF"/>
      </a:accent3>
      <a:accent4>
        <a:srgbClr val="06194C"/>
      </a:accent4>
      <a:accent5>
        <a:srgbClr val="FFCAAD"/>
      </a:accent5>
      <a:accent6>
        <a:srgbClr val="D29E0D"/>
      </a:accent6>
      <a:hlink>
        <a:srgbClr val="B8AB9E"/>
      </a:hlink>
      <a:folHlink>
        <a:srgbClr val="BF311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81F5B"/>
            </a:solidFill>
            <a:effectLst/>
            <a:latin typeface="NewsGoth BT"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rgbClr val="081F5B"/>
            </a:solidFill>
            <a:effectLst/>
            <a:latin typeface="NewsGoth BT" pitchFamily="34" charset="0"/>
          </a:defRPr>
        </a:defPPr>
      </a:lstStyle>
    </a:lnDef>
  </a:objectDefaults>
  <a:extraClrSchemeLst>
    <a:extraClrScheme>
      <a:clrScheme name="presentation template_whi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 template_whi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 template_whi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 template_whi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 template_whi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 template_whi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 template_whi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 template_whi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 template_whi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 template_whi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 template_whi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 template_whi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resentation template_white 13">
        <a:dk1>
          <a:srgbClr val="081F5B"/>
        </a:dk1>
        <a:lt1>
          <a:srgbClr val="FFFFFF"/>
        </a:lt1>
        <a:dk2>
          <a:srgbClr val="081F5B"/>
        </a:dk2>
        <a:lt2>
          <a:srgbClr val="B8AB9E"/>
        </a:lt2>
        <a:accent1>
          <a:srgbClr val="FF9933"/>
        </a:accent1>
        <a:accent2>
          <a:srgbClr val="E8AF10"/>
        </a:accent2>
        <a:accent3>
          <a:srgbClr val="FFFFFF"/>
        </a:accent3>
        <a:accent4>
          <a:srgbClr val="06194C"/>
        </a:accent4>
        <a:accent5>
          <a:srgbClr val="FFCAAD"/>
        </a:accent5>
        <a:accent6>
          <a:srgbClr val="D29E0D"/>
        </a:accent6>
        <a:hlink>
          <a:srgbClr val="B8AB9E"/>
        </a:hlink>
        <a:folHlink>
          <a:srgbClr val="BF311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106035</TotalTime>
  <Words>2693</Words>
  <Application>Microsoft Macintosh PowerPoint</Application>
  <PresentationFormat>On-screen Show (4:3)</PresentationFormat>
  <Paragraphs>697</Paragraphs>
  <Slides>43</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43</vt:i4>
      </vt:variant>
    </vt:vector>
  </HeadingPairs>
  <TitlesOfParts>
    <vt:vector size="55" baseType="lpstr">
      <vt:lpstr>Calibri</vt:lpstr>
      <vt:lpstr>Cambria</vt:lpstr>
      <vt:lpstr>Cambria Math</vt:lpstr>
      <vt:lpstr>Meta Offc Pro</vt:lpstr>
      <vt:lpstr>MS PGothic</vt:lpstr>
      <vt:lpstr>NewsGoth BT</vt:lpstr>
      <vt:lpstr>NewsGoth Dm BT</vt:lpstr>
      <vt:lpstr>Symbol</vt:lpstr>
      <vt:lpstr>Times New Roman</vt:lpstr>
      <vt:lpstr>Wingdings</vt:lpstr>
      <vt:lpstr>Arial</vt:lpstr>
      <vt:lpstr>presentation template_white</vt:lpstr>
      <vt:lpstr>Impact of Affordable Care Act Medicaid Expansions on Medicaid Revenue, Uncompensated Care and  Hospital Financial Position</vt:lpstr>
      <vt:lpstr>The Affordable Care Act</vt:lpstr>
      <vt:lpstr>State Medicaid Expansion Status, September 2016</vt:lpstr>
      <vt:lpstr>Early Evidence on Coverage Changes</vt:lpstr>
      <vt:lpstr>Impact of Coverage Expansions</vt:lpstr>
      <vt:lpstr>PowerPoint Presentation</vt:lpstr>
      <vt:lpstr>Other Evidence</vt:lpstr>
      <vt:lpstr>Did these changes improve hospital finances?</vt:lpstr>
      <vt:lpstr>Research Questions</vt:lpstr>
      <vt:lpstr>Outline</vt:lpstr>
      <vt:lpstr>background</vt:lpstr>
      <vt:lpstr>Hospital Uncompensated Care: Definition</vt:lpstr>
      <vt:lpstr>Uncompensated Care and Payer Mix</vt:lpstr>
      <vt:lpstr>Hospital Revenue </vt:lpstr>
      <vt:lpstr>Differences in Payment Rates by Payer Source</vt:lpstr>
      <vt:lpstr>The Effect of Expanding Medicaid Eligibility</vt:lpstr>
      <vt:lpstr>The Effect of Expanding Medicaid Eligibility</vt:lpstr>
      <vt:lpstr>Heterogeneity Among Expansion States</vt:lpstr>
      <vt:lpstr>Baseline Coverage Rates by Expansion Status, Non-Elderly Adults in 2013</vt:lpstr>
      <vt:lpstr>Changes in Coverage by Expansion Status</vt:lpstr>
      <vt:lpstr>Empirical Predictions</vt:lpstr>
      <vt:lpstr>Data and methods</vt:lpstr>
      <vt:lpstr>Data: Medicare Cost Reports</vt:lpstr>
      <vt:lpstr>Data: Medicare Cost Reports</vt:lpstr>
      <vt:lpstr>Pre-ACA Summary Statistics</vt:lpstr>
      <vt:lpstr>Data: HCUP Fast Stats Data</vt:lpstr>
      <vt:lpstr>Regression Models</vt:lpstr>
      <vt:lpstr>Empirical Issues</vt:lpstr>
      <vt:lpstr>No Evidence of Differential Pre-Trends</vt:lpstr>
      <vt:lpstr>results</vt:lpstr>
      <vt:lpstr>Results: Medicaid Revenues</vt:lpstr>
      <vt:lpstr>Results: Uncompensated Care Expenditures</vt:lpstr>
      <vt:lpstr>Results: Net Operating Income and Margin</vt:lpstr>
      <vt:lpstr>Robustness and Sensitivity Checks</vt:lpstr>
      <vt:lpstr>Changes in Inpatient Payer Mix, 2013 to 2014</vt:lpstr>
      <vt:lpstr>Changes in Inpatient Payer Mix, 2013 to 2014</vt:lpstr>
      <vt:lpstr>Trends in ED Visits by State Expansion Status</vt:lpstr>
      <vt:lpstr>Trends in ED Payer Mix by State Expansion Status</vt:lpstr>
      <vt:lpstr>Summary and Conclusions</vt:lpstr>
      <vt:lpstr>Summary and Conclusions</vt:lpstr>
      <vt:lpstr>Summary and Conclusions</vt:lpstr>
      <vt:lpstr>Policy Implications </vt:lpstr>
      <vt:lpstr>Related Policy Issues</vt:lpstr>
    </vt:vector>
  </TitlesOfParts>
  <Company>University of Michigan</Company>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University of Michigan</dc:creator>
  <cp:lastModifiedBy>tcb</cp:lastModifiedBy>
  <cp:revision>725</cp:revision>
  <cp:lastPrinted>2016-09-20T13:50:11Z</cp:lastPrinted>
  <dcterms:created xsi:type="dcterms:W3CDTF">2003-10-08T12:27:16Z</dcterms:created>
  <dcterms:modified xsi:type="dcterms:W3CDTF">2016-10-11T16:55:18Z</dcterms:modified>
</cp:coreProperties>
</file>