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9" r:id="rId2"/>
    <p:sldId id="260" r:id="rId3"/>
    <p:sldId id="282" r:id="rId4"/>
    <p:sldId id="269" r:id="rId5"/>
    <p:sldId id="268" r:id="rId6"/>
    <p:sldId id="270" r:id="rId7"/>
    <p:sldId id="291" r:id="rId8"/>
    <p:sldId id="271" r:id="rId9"/>
    <p:sldId id="273" r:id="rId10"/>
    <p:sldId id="274" r:id="rId11"/>
    <p:sldId id="275" r:id="rId12"/>
    <p:sldId id="277" r:id="rId13"/>
    <p:sldId id="276" r:id="rId14"/>
    <p:sldId id="261" r:id="rId15"/>
    <p:sldId id="278" r:id="rId16"/>
    <p:sldId id="279" r:id="rId17"/>
    <p:sldId id="286" r:id="rId18"/>
    <p:sldId id="292" r:id="rId19"/>
    <p:sldId id="293" r:id="rId20"/>
    <p:sldId id="294" r:id="rId21"/>
    <p:sldId id="296" r:id="rId22"/>
    <p:sldId id="297" r:id="rId23"/>
    <p:sldId id="298" r:id="rId24"/>
    <p:sldId id="299" r:id="rId25"/>
    <p:sldId id="285" r:id="rId26"/>
    <p:sldId id="283" r:id="rId27"/>
    <p:sldId id="281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1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1.7</a:t>
            </a:r>
            <a:r>
              <a:rPr lang="en-US" baseline="0" dirty="0" smtClean="0"/>
              <a:t> Million Prescriptions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Bupropion</c:v>
                </c:pt>
                <c:pt idx="1">
                  <c:v>Varenicline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833.3</c:v>
                </c:pt>
                <c:pt idx="1">
                  <c:v>266.60000000000002</c:v>
                </c:pt>
                <c:pt idx="2">
                  <c:v>567.6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$103 Million in Payments</a:t>
            </a:r>
          </a:p>
          <a:p>
            <a:pPr>
              <a:defRPr/>
            </a:pPr>
            <a:r>
              <a:rPr lang="en-US" dirty="0" smtClean="0"/>
              <a:t>(Before</a:t>
            </a:r>
            <a:r>
              <a:rPr lang="en-US" baseline="0" dirty="0" smtClean="0"/>
              <a:t> Rebates)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Payments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Bupropion</c:v>
                </c:pt>
                <c:pt idx="1">
                  <c:v>Varenicline</c:v>
                </c:pt>
              </c:strCache>
            </c:strRef>
          </c:cat>
          <c:val>
            <c:numRef>
              <c:f>Sheet1!$B$2:$B$4</c:f>
              <c:numCache>
                <c:formatCode>"$"#,##0.00_);[Red]\("$"#,##0.00\)</c:formatCode>
                <c:ptCount val="3"/>
                <c:pt idx="0">
                  <c:v>23.3</c:v>
                </c:pt>
                <c:pt idx="1">
                  <c:v>50.6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ken SPH HP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6174"/>
          <a:stretch/>
        </p:blipFill>
        <p:spPr>
          <a:xfrm>
            <a:off x="-54864" y="0"/>
            <a:ext cx="9262872" cy="55371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1504547"/>
          </a:xfrm>
          <a:prstGeom prst="rect">
            <a:avLst/>
          </a:prstGeom>
        </p:spPr>
        <p:txBody>
          <a:bodyPr anchor="b"/>
          <a:lstStyle>
            <a:lvl1pPr algn="l">
              <a:defRPr sz="28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Medicaid Can Do More to Help Smokers Quit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378" y="2332139"/>
            <a:ext cx="4301269" cy="25581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Leighton Ku, PhD, MPH</a:t>
            </a:r>
          </a:p>
          <a:p>
            <a:r>
              <a:rPr lang="en-US" dirty="0" smtClean="0"/>
              <a:t>Oct. 14, 2015</a:t>
            </a:r>
          </a:p>
          <a:p>
            <a:endParaRPr lang="en-US" dirty="0" smtClean="0"/>
          </a:p>
          <a:p>
            <a:r>
              <a:rPr lang="en-US" dirty="0" smtClean="0"/>
              <a:t>Brown bag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8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275128"/>
            <a:ext cx="7745505" cy="41441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itle 10"/>
          <p:cNvSpPr>
            <a:spLocks noGrp="1"/>
          </p:cNvSpPr>
          <p:nvPr>
            <p:ph type="title" hasCustomPrompt="1"/>
          </p:nvPr>
        </p:nvSpPr>
        <p:spPr>
          <a:xfrm>
            <a:off x="688490" y="377506"/>
            <a:ext cx="7756263" cy="796954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43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688490" y="293615"/>
            <a:ext cx="7756263" cy="98990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526796"/>
            <a:ext cx="3803904" cy="3753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526796"/>
            <a:ext cx="3803904" cy="3753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04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17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74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-General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90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bgblueone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480563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36587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1954870" y="0"/>
            <a:ext cx="7201580" cy="6858000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1580" h="6858000">
                <a:moveTo>
                  <a:pt x="5020236" y="14941"/>
                </a:moveTo>
                <a:lnTo>
                  <a:pt x="7201580" y="0"/>
                </a:lnTo>
                <a:lnTo>
                  <a:pt x="7201580" y="6858000"/>
                </a:lnTo>
                <a:lnTo>
                  <a:pt x="0" y="6858000"/>
                </a:lnTo>
                <a:lnTo>
                  <a:pt x="5020236" y="14941"/>
                </a:lnTo>
                <a:close/>
              </a:path>
            </a:pathLst>
          </a:custGeom>
        </p:spPr>
        <p:txBody>
          <a:bodyPr vert="horz" anchor="ctr"/>
          <a:lstStyle>
            <a:lvl1pPr algn="r">
              <a:lnSpc>
                <a:spcPct val="100000"/>
              </a:lnSpc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3194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8853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285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452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PT-General15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PPT-General2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5" y="5840346"/>
            <a:ext cx="1925409" cy="6257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53" r:id="rId8"/>
    <p:sldLayoutId id="2147483857" r:id="rId9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378" y="601091"/>
            <a:ext cx="4301269" cy="1076708"/>
          </a:xfrm>
        </p:spPr>
        <p:txBody>
          <a:bodyPr/>
          <a:lstStyle/>
          <a:p>
            <a:r>
              <a:rPr lang="en-US" dirty="0" smtClean="0"/>
              <a:t>Medicaid Can Do More to Help Smokers Quit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79" y="2273417"/>
            <a:ext cx="3934784" cy="1962530"/>
          </a:xfrm>
        </p:spPr>
        <p:txBody>
          <a:bodyPr/>
          <a:lstStyle/>
          <a:p>
            <a:r>
              <a:rPr lang="en-US" dirty="0" smtClean="0"/>
              <a:t>Leighton Ku, PhD, MPH</a:t>
            </a:r>
          </a:p>
          <a:p>
            <a:r>
              <a:rPr lang="en-US" dirty="0" smtClean="0"/>
              <a:t>Professor, Health Policy &amp; Management</a:t>
            </a:r>
          </a:p>
          <a:p>
            <a:endParaRPr lang="en-US" dirty="0" smtClean="0"/>
          </a:p>
          <a:p>
            <a:r>
              <a:rPr lang="en-US" dirty="0" smtClean="0"/>
              <a:t>October 2016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435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and Cost of Medications, 2013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5293933"/>
              </p:ext>
            </p:extLst>
          </p:nvPr>
        </p:nvGraphicFramePr>
        <p:xfrm>
          <a:off x="266330" y="899005"/>
          <a:ext cx="4223120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22370209"/>
              </p:ext>
            </p:extLst>
          </p:nvPr>
        </p:nvGraphicFramePr>
        <p:xfrm>
          <a:off x="4389660" y="899005"/>
          <a:ext cx="4230557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22594" y="3189227"/>
            <a:ext cx="141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Nicotine </a:t>
            </a:r>
          </a:p>
          <a:p>
            <a:r>
              <a:rPr lang="en-US" dirty="0" smtClean="0">
                <a:latin typeface="+mn-lt"/>
              </a:rPr>
              <a:t>Replacement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1067" y="3323872"/>
            <a:ext cx="141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Nicotine </a:t>
            </a:r>
          </a:p>
          <a:p>
            <a:r>
              <a:rPr lang="en-US" dirty="0" smtClean="0">
                <a:latin typeface="+mn-lt"/>
              </a:rPr>
              <a:t>Replacement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139" y="4580834"/>
            <a:ext cx="8018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smoking costs Medicaid ~ $75 billion a year,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about $100 million is spent on smoking cessation meds.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7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60744"/>
              </p:ext>
            </p:extLst>
          </p:nvPr>
        </p:nvGraphicFramePr>
        <p:xfrm>
          <a:off x="698500" y="1274763"/>
          <a:ext cx="7747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# Medicaid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Adults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(mil.)(a)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25.0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26.1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26.9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27.6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Current Smokers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(b) 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33%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32%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# Est.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Adult Medicaid Smokers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(mil.)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8.2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8.9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Smoking in Medicaid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4502" y="4616388"/>
            <a:ext cx="534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Kaiser State Health Facts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Behavioral Risk Factor Surveillance System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1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590708"/>
              </p:ext>
            </p:extLst>
          </p:nvPr>
        </p:nvGraphicFramePr>
        <p:xfrm>
          <a:off x="698500" y="1274763"/>
          <a:ext cx="774700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34"/>
                <a:gridCol w="1291167"/>
                <a:gridCol w="1291167"/>
                <a:gridCol w="1291167"/>
                <a:gridCol w="12911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Prescriptions Per Smoker Per Year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0.183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0.203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0.206</a:t>
                      </a:r>
                      <a:endParaRPr lang="en-US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0.201</a:t>
                      </a:r>
                      <a:endParaRPr lang="en-US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of Medicaid Smokers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Receiving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Medications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(a)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9.2%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10.1%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10.3%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10.0%</a:t>
                      </a:r>
                      <a:endParaRPr lang="en-US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#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Smokers Receiving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Medications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1,000s) 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747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896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877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834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Cessation Utilization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4501" y="4616388"/>
            <a:ext cx="761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(a) Assumes an average of two prescriptions per person per year.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280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9" y="150920"/>
            <a:ext cx="7474998" cy="543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88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States Can Do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1038687"/>
            <a:ext cx="7758953" cy="44565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Large differences in utilization across states: from high of .53 prescriptions/user in MN (~27% of smokers) to .01 in TX (&lt;1% of smokers)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Most states could do more to promote smoking cessation in Medicaid.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There are also differences in prevalence of smoking.  No clear correspondence of smoking prevalence and cessation utilization.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 don’t know why these differences exist and are beginning to explore this.  Having Medicaid and public health agencies give priority to this is a good start.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9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387895"/>
              </p:ext>
            </p:extLst>
          </p:nvPr>
        </p:nvGraphicFramePr>
        <p:xfrm>
          <a:off x="698500" y="1274763"/>
          <a:ext cx="77470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325116"/>
                <a:gridCol w="1773684"/>
                <a:gridCol w="154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 Medicaid Adults Who Smoke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Medicaid Smokers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Cessation Prescriptions</a:t>
                      </a:r>
                      <a:r>
                        <a:rPr lang="en-US" sz="2000" baseline="0" dirty="0" smtClean="0"/>
                        <a:t> per Smoker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 Smokers Receiving</a:t>
                      </a:r>
                      <a:r>
                        <a:rPr lang="en-US" sz="2000" baseline="0" dirty="0" smtClean="0"/>
                        <a:t> Meds (a)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U.S.</a:t>
                      </a:r>
                      <a:r>
                        <a:rPr lang="en-US" sz="2000" b="1" baseline="0" dirty="0" smtClean="0"/>
                        <a:t> 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8.3 mil.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Expanding States (b)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5.7 mil.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Non-expanding States (b)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2.6 mil.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Expansion vs Non-Expansion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134" y="4722920"/>
            <a:ext cx="5993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Assumes 2 prescriptions per smoker per year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Based on 30 expanding states planned as of June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5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174460"/>
            <a:ext cx="7745505" cy="42448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don’t believe non-expansion policies cause more smoking or less use of cessation medications.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But there are public health consequences.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on-expanding states have higher smoking prevalence, lower cessation utilization and fewer people will get access to cessation assistance through Medicaid.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Could lead to growing gap in tobacco-related health burdens across the states.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vs Non-Expansion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2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015068"/>
            <a:ext cx="7745505" cy="44042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Triple Aim: improve patient experience, cost control and population health.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Medicaid tobacco cessation should be low hanging fruit.  A joint responsibility of Medicaid and public health.  Often in the same department.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Medicaid generally covers cessation </a:t>
            </a:r>
            <a:r>
              <a:rPr lang="en-US" smtClean="0">
                <a:solidFill>
                  <a:schemeClr val="tx1"/>
                </a:solidFill>
              </a:rPr>
              <a:t>benefits already.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Examples of strong state initiatives involved Medicaid - public health collaborations.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But agencies are typically in silos, with separate jurisdictions even when they are in the same department.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7506"/>
            <a:ext cx="7756263" cy="637562"/>
          </a:xfrm>
        </p:spPr>
        <p:txBody>
          <a:bodyPr/>
          <a:lstStyle/>
          <a:p>
            <a:r>
              <a:rPr lang="en-US" dirty="0" smtClean="0"/>
              <a:t>State Policies &amp;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4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057013"/>
            <a:ext cx="7745505" cy="43622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eterminants of medication use (prescription fills per smoker) for every state from 2010-14 (n= 5 * 51)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Traditional analyses based on coverage policies, but they might not be main determinants.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Independent variables included: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Medicaid coverage of NRTs, bupropion, varenicline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Coverage restrictions (copays, preauthorization, requirement for counseling)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Cigarette taxes, smoke-free laws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Overall smoking prevalence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Quitline medication availability</a:t>
            </a:r>
          </a:p>
          <a:p>
            <a:pPr marL="857250" lvl="2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7506"/>
            <a:ext cx="7756263" cy="679507"/>
          </a:xfrm>
        </p:spPr>
        <p:txBody>
          <a:bodyPr/>
          <a:lstStyle/>
          <a:p>
            <a:r>
              <a:rPr lang="en-US" dirty="0" smtClean="0"/>
              <a:t>Factors Affecting Cessation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88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015068"/>
            <a:ext cx="7745505" cy="44042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 panel data methods with two-way fixed effects.  Control for unmeasured state factors and secular changes.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Broader selection of medications associated with greater use.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Requiring counseling associated with less use.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significant effects of:</a:t>
            </a:r>
          </a:p>
          <a:p>
            <a:pPr lvl="1"/>
            <a:r>
              <a:rPr lang="en-US" dirty="0" smtClean="0"/>
              <a:t>Copayments or prior authorization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Cigarette taxes, smoke-free laws, general smoking prevalence</a:t>
            </a:r>
          </a:p>
          <a:p>
            <a:pPr lvl="1"/>
            <a:r>
              <a:rPr lang="en-US" dirty="0" smtClean="0"/>
              <a:t>Quitline medications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7506"/>
            <a:ext cx="7756263" cy="637562"/>
          </a:xfrm>
        </p:spPr>
        <p:txBody>
          <a:bodyPr/>
          <a:lstStyle/>
          <a:p>
            <a:r>
              <a:rPr lang="en-US" dirty="0" smtClean="0"/>
              <a:t>Methods and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9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8490" y="1053186"/>
            <a:ext cx="7745505" cy="41441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Smoking: </a:t>
            </a:r>
            <a:r>
              <a:rPr lang="en-US" dirty="0">
                <a:solidFill>
                  <a:schemeClr val="tx1"/>
                </a:solidFill>
              </a:rPr>
              <a:t>#1 preventable cause of morbidity and mortality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About 32% of Medicaid enrollees smoke.  Twice the rate of the general population (17%) [2014 NHIS]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Medicaid: largest insurance program in the US, serving about 70 million.  Still growing due to ACA.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About 15% of Medicaid expenditures due to smoking.  About $75 billion in 2016.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1998 Master Settlement Agreement: tobacco industry paid over $200 billion to states due to high Medicaid costs.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National health objectives to reduce smoking include expanding smoking cessation coverage in Medicaid.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0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947956"/>
            <a:ext cx="7745505" cy="44713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Could not account for special state initiatives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Tested variants due to measurement uncertainties about managed care policies and medications (bupropion).  Findings are robust and consistent.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Somewhat puzzled by lack of significant effects of copayments, cigarette taxes, </a:t>
            </a:r>
            <a:r>
              <a:rPr lang="en-US" dirty="0" err="1" smtClean="0">
                <a:solidFill>
                  <a:schemeClr val="tx1"/>
                </a:solidFill>
              </a:rPr>
              <a:t>smokefree</a:t>
            </a:r>
            <a:r>
              <a:rPr lang="en-US" dirty="0" smtClean="0">
                <a:solidFill>
                  <a:schemeClr val="tx1"/>
                </a:solidFill>
              </a:rPr>
              <a:t> laws.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7506"/>
            <a:ext cx="7756263" cy="570450"/>
          </a:xfrm>
        </p:spPr>
        <p:txBody>
          <a:bodyPr/>
          <a:lstStyle/>
          <a:p>
            <a:r>
              <a:rPr lang="en-US" dirty="0" smtClean="0"/>
              <a:t>Limitations &amp;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82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939567"/>
            <a:ext cx="7745505" cy="447972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Interviewed Medicaid &amp; public health staff in 8 states to ask about collaborations in late 2015/early 2016.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health agencies have tobacco control units.  Identified public health staff thru Tobacco Control Network.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Harder to identify key Medicaid staff. Agency staff often did not know counterparts.  Sometimes involved medical director, quality, pharmacy benefits staff.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Asked about interagency collaborations, development of Medicaid policies, monitoring and quitlines.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7506"/>
            <a:ext cx="7756263" cy="562061"/>
          </a:xfrm>
        </p:spPr>
        <p:txBody>
          <a:bodyPr/>
          <a:lstStyle/>
          <a:p>
            <a:r>
              <a:rPr lang="en-US" dirty="0" smtClean="0"/>
              <a:t>Case Study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1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206069"/>
              </p:ext>
            </p:extLst>
          </p:nvPr>
        </p:nvGraphicFramePr>
        <p:xfrm>
          <a:off x="562062" y="1208020"/>
          <a:ext cx="7768205" cy="4066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9573"/>
                <a:gridCol w="1549017"/>
                <a:gridCol w="1549017"/>
                <a:gridCol w="1549017"/>
                <a:gridCol w="1271581"/>
              </a:tblGrid>
              <a:tr h="13666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% Medicaid Adults Who Smoke, 2013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% Smokers Receiving Cessation Medications, 2013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Medicaid Expansion State (as of Sept. 2015)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Region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8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Alabama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South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8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Arkansas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41%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South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8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Delaware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34%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Northeast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8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Kansas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35%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Midwest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8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Minnesota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35%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Midwest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8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New Hampshire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Northeast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8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Oregon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West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8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Rhode Island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36%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Northeast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56043" y="425634"/>
            <a:ext cx="3759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Case Study 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56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031846"/>
            <a:ext cx="7745505" cy="43874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Generally little or no collaboration.  No joint projects.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Limited high level or external leadership.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Medicaid agencies developed coverage policies without input from health dept.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Public health agencies operated tobacco prevention and education programs, but not really focused on Medicaid.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Main area of interaction was quitlines, run by health </a:t>
            </a:r>
            <a:r>
              <a:rPr lang="en-US" dirty="0" err="1" smtClean="0">
                <a:solidFill>
                  <a:schemeClr val="tx1"/>
                </a:solidFill>
              </a:rPr>
              <a:t>dept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wanted Medicaid funding.  Many callers are Medicaid recipients.  Usually did not get Medicaid funding.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7506"/>
            <a:ext cx="7756263" cy="654340"/>
          </a:xfrm>
        </p:spPr>
        <p:txBody>
          <a:bodyPr/>
          <a:lstStyle/>
          <a:p>
            <a:r>
              <a:rPr lang="en-US" dirty="0" smtClean="0"/>
              <a:t>Not Much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0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981512"/>
            <a:ext cx="7745505" cy="443777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Minnesota, Medicaid said it covered quitline medications.  Quitline disagreed and it got no support.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Discrepancy explained by what “coverage” means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Medicaid had policy to pay for medications provided by quitline to Medicaid beneficiaries if quitline used an approved pharmacy. Had done so in the past.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Quitline changed contractor.  New contractor did not have approved pharmacy.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 Medicaid “coverage” meant there was a policy to pay under right circumstances.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 quitline, “coverage” meant Medicaid actually pays.  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77506"/>
            <a:ext cx="7756263" cy="604006"/>
          </a:xfrm>
        </p:spPr>
        <p:txBody>
          <a:bodyPr/>
          <a:lstStyle/>
          <a:p>
            <a:r>
              <a:rPr lang="en-US" dirty="0" smtClean="0"/>
              <a:t>Example of Different Mindsets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6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8490" y="973124"/>
            <a:ext cx="7745505" cy="41441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are still in progress to understand why some states are doing better than others.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Ultimate goals are to encourage providers to help with cessation (5 As) and engage patients to quit successfully.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But a first step is to make smoking cessation a priority for Medicaid, managed care organizations and to work with public health agencies.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Another step is to begin to develop measures to monitor efforts and outcomes. 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CDC and CMS </a:t>
            </a:r>
            <a:r>
              <a:rPr lang="en-US" dirty="0" err="1" smtClean="0">
                <a:solidFill>
                  <a:schemeClr val="tx1"/>
                </a:solidFill>
              </a:rPr>
              <a:t>beginng</a:t>
            </a:r>
            <a:r>
              <a:rPr lang="en-US" dirty="0" smtClean="0">
                <a:solidFill>
                  <a:schemeClr val="tx1"/>
                </a:solidFill>
              </a:rPr>
              <a:t> to encourage states to focus on smoking cessation, particularly thru CDC’s 6|18 Initiative.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States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93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090569"/>
            <a:ext cx="7745505" cy="432871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Triple Aim for health policy: (1) improve patient experience of care (quality and satisfaction), (2) limit health care costs and (3) improve population health.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can we better align health care policy goals with public health goals? </a:t>
            </a: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an health policy and public health officials work together to improve population health?  What are roles of primary (community) and secondary (clinical) prevention?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can we increase engagement by clinicians, patients and communities?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More Broadly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65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Supported by National Cancer Institute grant </a:t>
            </a:r>
            <a:r>
              <a:rPr lang="en-US" dirty="0" smtClean="0">
                <a:solidFill>
                  <a:schemeClr val="tx1"/>
                </a:solidFill>
              </a:rPr>
              <a:t>R15CA176600 and Robert Wood Johnson Evidence 4 Action grant.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28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Ku, L., Brantley, E., Bysshe, T., Steinmetz, E., Bruen, B.  How Medicaid and Other Public Policies Affect Utilization of Tobacco Cessation, </a:t>
            </a:r>
            <a:r>
              <a:rPr lang="en-US" i="1" dirty="0" smtClean="0">
                <a:solidFill>
                  <a:schemeClr val="tx1"/>
                </a:solidFill>
              </a:rPr>
              <a:t>Preventing </a:t>
            </a:r>
            <a:r>
              <a:rPr lang="en-US" i="1" dirty="0">
                <a:solidFill>
                  <a:schemeClr val="tx1"/>
                </a:solidFill>
              </a:rPr>
              <a:t>Chronic Diseases</a:t>
            </a:r>
            <a:r>
              <a:rPr lang="en-US" i="1">
                <a:solidFill>
                  <a:schemeClr val="tx1"/>
                </a:solidFill>
              </a:rPr>
              <a:t>,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2016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Ku </a:t>
            </a:r>
            <a:r>
              <a:rPr lang="en-US" dirty="0" smtClean="0">
                <a:solidFill>
                  <a:schemeClr val="tx1"/>
                </a:solidFill>
              </a:rPr>
              <a:t>L, Bruen B, Steinmetz E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chemeClr val="tx1"/>
                </a:solidFill>
              </a:rPr>
              <a:t>Bysshe T.  </a:t>
            </a:r>
            <a:r>
              <a:rPr lang="en-US" dirty="0">
                <a:solidFill>
                  <a:schemeClr val="tx1"/>
                </a:solidFill>
              </a:rPr>
              <a:t>Medicaid Tobacco Cessation: Big Gaps Remain in Efforts to Get Smokers to Quit, </a:t>
            </a:r>
            <a:r>
              <a:rPr lang="en-US" i="1" dirty="0">
                <a:solidFill>
                  <a:schemeClr val="tx1"/>
                </a:solidFill>
              </a:rPr>
              <a:t>Health Affairs</a:t>
            </a:r>
            <a:r>
              <a:rPr lang="en-US" dirty="0">
                <a:solidFill>
                  <a:schemeClr val="tx1"/>
                </a:solidFill>
              </a:rPr>
              <a:t>, 2016 Jan.  35(1)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Richard P, </a:t>
            </a:r>
            <a:r>
              <a:rPr lang="en-US" dirty="0">
                <a:solidFill>
                  <a:schemeClr val="tx1"/>
                </a:solidFill>
              </a:rPr>
              <a:t>West </a:t>
            </a:r>
            <a:r>
              <a:rPr lang="en-US" dirty="0" smtClean="0">
                <a:solidFill>
                  <a:schemeClr val="tx1"/>
                </a:solidFill>
              </a:rPr>
              <a:t>K &amp; Ku L.  </a:t>
            </a:r>
            <a:r>
              <a:rPr lang="en-US" dirty="0">
                <a:solidFill>
                  <a:schemeClr val="tx1"/>
                </a:solidFill>
              </a:rPr>
              <a:t>The Return </a:t>
            </a:r>
            <a:r>
              <a:rPr lang="en-US" dirty="0" smtClean="0">
                <a:solidFill>
                  <a:schemeClr val="tx1"/>
                </a:solidFill>
              </a:rPr>
              <a:t>on Investment </a:t>
            </a:r>
            <a:r>
              <a:rPr lang="en-US" dirty="0">
                <a:solidFill>
                  <a:schemeClr val="tx1"/>
                </a:solidFill>
              </a:rPr>
              <a:t>of a Medicaid Tobacco </a:t>
            </a:r>
            <a:r>
              <a:rPr lang="en-US" dirty="0" smtClean="0">
                <a:solidFill>
                  <a:schemeClr val="tx1"/>
                </a:solidFill>
              </a:rPr>
              <a:t>Cessation Initiative </a:t>
            </a:r>
            <a:r>
              <a:rPr lang="en-US" dirty="0">
                <a:solidFill>
                  <a:schemeClr val="tx1"/>
                </a:solidFill>
              </a:rPr>
              <a:t>in Massachusetts.  </a:t>
            </a:r>
            <a:r>
              <a:rPr lang="en-US" i="1" dirty="0" err="1">
                <a:solidFill>
                  <a:schemeClr val="tx1"/>
                </a:solidFill>
              </a:rPr>
              <a:t>PLoS</a:t>
            </a:r>
            <a:r>
              <a:rPr lang="en-US" i="1" dirty="0">
                <a:solidFill>
                  <a:schemeClr val="tx1"/>
                </a:solidFill>
              </a:rPr>
              <a:t> One</a:t>
            </a:r>
            <a:r>
              <a:rPr lang="en-US" dirty="0" smtClean="0">
                <a:solidFill>
                  <a:schemeClr val="tx1"/>
                </a:solidFill>
              </a:rPr>
              <a:t>. 2012</a:t>
            </a:r>
            <a:r>
              <a:rPr lang="en-US" dirty="0">
                <a:solidFill>
                  <a:schemeClr val="tx1"/>
                </a:solidFill>
              </a:rPr>
              <a:t>; 7(1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1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057013"/>
            <a:ext cx="7745505" cy="43622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 spends more than $3 trillion for health care and insurance, mostly for acute care after problems occur.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Insurance pays medical bills and define what is covered.  Key concept is “medical necessity” based on a diagnosis.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Historically, prevention services sometimes not covered because there was no </a:t>
            </a:r>
            <a:r>
              <a:rPr lang="en-US" dirty="0" smtClean="0">
                <a:solidFill>
                  <a:schemeClr val="tx1"/>
                </a:solidFill>
              </a:rPr>
              <a:t>diagnosis of an illness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Insurers also worry that prevention might not lower cost burden in that year.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Prevention services gradually added.  ACA </a:t>
            </a:r>
            <a:r>
              <a:rPr lang="en-US" dirty="0">
                <a:solidFill>
                  <a:schemeClr val="tx1"/>
                </a:solidFill>
              </a:rPr>
              <a:t>required coverage for effective prevention services (e.g., vaccinations, contraception, smoking cessation).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Picture: Insurance &amp;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6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8490" y="1079819"/>
            <a:ext cx="7745505" cy="41441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2006, MA began a comprehensive Medicaid cessation benefit, coupled with an outreach plan, including </a:t>
            </a:r>
            <a:r>
              <a:rPr lang="en-US" dirty="0" err="1" smtClean="0">
                <a:solidFill>
                  <a:schemeClr val="tx1"/>
                </a:solidFill>
              </a:rPr>
              <a:t>quitlines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Land et al (2010a) found smoking prevalence fell by about from 38% to 28%.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Land et al (2010b) found the rate of cardiovascular hospitalizations among users fell by a third to half.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# of CVD deaths due to smoking exceeds lung-related.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Richard et al (2012) found that every $1 spent on cessation benefits was associated with about $3 in lower Medicaid hospital costs. A $2 return on investment.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618" y="377506"/>
            <a:ext cx="8330266" cy="796954"/>
          </a:xfrm>
        </p:spPr>
        <p:txBody>
          <a:bodyPr/>
          <a:lstStyle/>
          <a:p>
            <a:r>
              <a:rPr lang="en-US" dirty="0" smtClean="0"/>
              <a:t>Massachusetts Tobacco Cessation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9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8490" y="970274"/>
            <a:ext cx="7745505" cy="42448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 of 2014, all states cover some tobacco cessation drugs and counseling.  Not just for pregnant women.  Often have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barriers like copayments or prior authorization.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Many physicians &amp; patients not aware of benefits.  Use of counselling appears uncommon.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CDC </a:t>
            </a:r>
            <a:r>
              <a:rPr lang="en-US" dirty="0" smtClean="0">
                <a:solidFill>
                  <a:schemeClr val="tx1"/>
                </a:solidFill>
              </a:rPr>
              <a:t>collects </a:t>
            </a:r>
            <a:r>
              <a:rPr lang="en-US" dirty="0" smtClean="0">
                <a:solidFill>
                  <a:schemeClr val="tx1"/>
                </a:solidFill>
              </a:rPr>
              <a:t>info about </a:t>
            </a:r>
            <a:r>
              <a:rPr lang="en-US" dirty="0" smtClean="0">
                <a:solidFill>
                  <a:schemeClr val="tx1"/>
                </a:solidFill>
              </a:rPr>
              <a:t>tobacco coverage, </a:t>
            </a:r>
            <a:r>
              <a:rPr lang="en-US" dirty="0" smtClean="0">
                <a:solidFill>
                  <a:schemeClr val="tx1"/>
                </a:solidFill>
              </a:rPr>
              <a:t>but little </a:t>
            </a:r>
            <a:r>
              <a:rPr lang="en-US" dirty="0" smtClean="0">
                <a:solidFill>
                  <a:schemeClr val="tx1"/>
                </a:solidFill>
              </a:rPr>
              <a:t>known about use of benefits.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Broad aims: to assess state Medicaid efforts in smoking </a:t>
            </a:r>
            <a:r>
              <a:rPr lang="en-US" dirty="0" smtClean="0">
                <a:solidFill>
                  <a:schemeClr val="tx1"/>
                </a:solidFill>
              </a:rPr>
              <a:t>cessation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why states </a:t>
            </a:r>
            <a:r>
              <a:rPr lang="en-US" dirty="0" smtClean="0">
                <a:solidFill>
                  <a:schemeClr val="tx1"/>
                </a:solidFill>
              </a:rPr>
              <a:t>differ, how </a:t>
            </a:r>
            <a:r>
              <a:rPr lang="en-US" dirty="0" smtClean="0">
                <a:solidFill>
                  <a:schemeClr val="tx1"/>
                </a:solidFill>
              </a:rPr>
              <a:t>these are associated with actual smoking </a:t>
            </a:r>
            <a:r>
              <a:rPr lang="en-US" dirty="0" smtClean="0">
                <a:solidFill>
                  <a:schemeClr val="tx1"/>
                </a:solidFill>
              </a:rPr>
              <a:t>behavior and how to bolster smoking cessation.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Coverage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8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991043"/>
            <a:ext cx="7745505" cy="41441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Most smokers want to quit and try but relapse.  </a:t>
            </a:r>
            <a:r>
              <a:rPr lang="en-US" dirty="0">
                <a:solidFill>
                  <a:schemeClr val="tx1"/>
                </a:solidFill>
              </a:rPr>
              <a:t>Repeated attempts often needed</a:t>
            </a:r>
            <a:r>
              <a:rPr lang="en-US" dirty="0" smtClean="0">
                <a:solidFill>
                  <a:schemeClr val="tx1"/>
                </a:solidFill>
              </a:rPr>
              <a:t>.  Medications increase quit rates. Help reduce craving for tobacco to ease withdrawal.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Nicotine Replacement Therapies (NRTs): </a:t>
            </a:r>
            <a:r>
              <a:rPr lang="en-US" dirty="0" smtClean="0">
                <a:solidFill>
                  <a:schemeClr val="tx1"/>
                </a:solidFill>
              </a:rPr>
              <a:t>patch, gum, lozenge (available over the counter and with prescription), plus spray and inhaler.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Bupropion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Zyban</a:t>
            </a:r>
            <a:r>
              <a:rPr lang="en-US" dirty="0" smtClean="0">
                <a:solidFill>
                  <a:schemeClr val="tx1"/>
                </a:solidFill>
              </a:rPr>
              <a:t>) use both for smoking cessation and as antidepressant.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Varenicline</a:t>
            </a:r>
            <a:r>
              <a:rPr lang="en-US" dirty="0" smtClean="0">
                <a:solidFill>
                  <a:schemeClr val="tx1"/>
                </a:solidFill>
              </a:rPr>
              <a:t> (Chantix).  Brand name drug.  Considered more effective, but more expensive.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E-cigarettes not approved, but many use to help quit.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Approved Cessation 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911" y="159392"/>
            <a:ext cx="8310625" cy="562061"/>
          </a:xfrm>
        </p:spPr>
        <p:txBody>
          <a:bodyPr/>
          <a:lstStyle/>
          <a:p>
            <a:r>
              <a:rPr lang="en-US" dirty="0" smtClean="0"/>
              <a:t>How Do Policies Translate Into Benefits and Quitting?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212" y="1751978"/>
            <a:ext cx="7457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CMS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5405" y="2352544"/>
            <a:ext cx="198309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Patient Activated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&amp; Receives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Medications 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Counseling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8243" y="1619182"/>
            <a:ext cx="11480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State</a:t>
            </a:r>
          </a:p>
          <a:p>
            <a:r>
              <a:rPr lang="en-US" dirty="0" smtClean="0"/>
              <a:t>Medicaid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62632" y="2639655"/>
            <a:ext cx="1362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Pharmacies</a:t>
            </a:r>
          </a:p>
          <a:p>
            <a:r>
              <a:rPr lang="en-US" dirty="0" smtClean="0"/>
              <a:t>Counselors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28243" y="3273807"/>
            <a:ext cx="11480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State </a:t>
            </a:r>
          </a:p>
          <a:p>
            <a:r>
              <a:rPr lang="en-US" dirty="0"/>
              <a:t>P</a:t>
            </a:r>
            <a:r>
              <a:rPr lang="en-US" dirty="0" smtClean="0"/>
              <a:t>ublic</a:t>
            </a:r>
          </a:p>
          <a:p>
            <a:r>
              <a:rPr lang="en-US" dirty="0"/>
              <a:t>H</a:t>
            </a:r>
            <a:r>
              <a:rPr lang="en-US" dirty="0" smtClean="0"/>
              <a:t>ealth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317" y="3406605"/>
            <a:ext cx="6896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CDC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4310" y="2325625"/>
            <a:ext cx="12779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Managed</a:t>
            </a:r>
          </a:p>
          <a:p>
            <a:r>
              <a:rPr lang="en-US" dirty="0" smtClean="0"/>
              <a:t>Care Plans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62632" y="1600816"/>
            <a:ext cx="12698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Physicians</a:t>
            </a:r>
          </a:p>
          <a:p>
            <a:r>
              <a:rPr lang="en-US" dirty="0" smtClean="0"/>
              <a:t>Providers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06902" y="3753352"/>
            <a:ext cx="11256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Quitlines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9493" y="1942347"/>
            <a:ext cx="536896" cy="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41012" y="3609744"/>
            <a:ext cx="536896" cy="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1" idx="1"/>
          </p:cNvCxnSpPr>
          <p:nvPr/>
        </p:nvCxnSpPr>
        <p:spPr>
          <a:xfrm>
            <a:off x="3073370" y="2352544"/>
            <a:ext cx="350940" cy="296247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08262" y="1923981"/>
            <a:ext cx="1761688" cy="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97581" y="2313692"/>
            <a:ext cx="0" cy="32596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25506" y="1871337"/>
            <a:ext cx="842070" cy="394176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53904" y="3678463"/>
            <a:ext cx="631501" cy="239227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5" idx="1"/>
          </p:cNvCxnSpPr>
          <p:nvPr/>
        </p:nvCxnSpPr>
        <p:spPr>
          <a:xfrm>
            <a:off x="6576801" y="2943863"/>
            <a:ext cx="508604" cy="8846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48840" y="3601574"/>
            <a:ext cx="1997978" cy="33644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77035" y="2904474"/>
            <a:ext cx="293614" cy="6748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620454" y="2378143"/>
            <a:ext cx="0" cy="836372"/>
          </a:xfrm>
          <a:prstGeom prst="straightConnector1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777035" y="2313692"/>
            <a:ext cx="293614" cy="26761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308262" y="3678463"/>
            <a:ext cx="4253219" cy="1019372"/>
          </a:xfrm>
          <a:custGeom>
            <a:avLst/>
            <a:gdLst>
              <a:gd name="connsiteX0" fmla="*/ 0 w 4253219"/>
              <a:gd name="connsiteY0" fmla="*/ 151002 h 1250774"/>
              <a:gd name="connsiteX1" fmla="*/ 2667700 w 4253219"/>
              <a:gd name="connsiteY1" fmla="*/ 1249960 h 1250774"/>
              <a:gd name="connsiteX2" fmla="*/ 4253219 w 4253219"/>
              <a:gd name="connsiteY2" fmla="*/ 0 h 125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3219" h="1250774">
                <a:moveTo>
                  <a:pt x="0" y="151002"/>
                </a:moveTo>
                <a:cubicBezTo>
                  <a:pt x="979415" y="713064"/>
                  <a:pt x="1958830" y="1275127"/>
                  <a:pt x="2667700" y="1249960"/>
                </a:cubicBezTo>
                <a:cubicBezTo>
                  <a:pt x="3376570" y="1224793"/>
                  <a:pt x="3988966" y="212521"/>
                  <a:pt x="4253219" y="0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245511" y="474457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Public Education</a:t>
            </a:r>
            <a:endParaRPr lang="en-US" dirty="0"/>
          </a:p>
        </p:txBody>
      </p:sp>
      <p:sp>
        <p:nvSpPr>
          <p:cNvPr id="61" name="Freeform 60"/>
          <p:cNvSpPr/>
          <p:nvPr/>
        </p:nvSpPr>
        <p:spPr>
          <a:xfrm>
            <a:off x="3283794" y="1262246"/>
            <a:ext cx="4337109" cy="897918"/>
          </a:xfrm>
          <a:custGeom>
            <a:avLst/>
            <a:gdLst>
              <a:gd name="connsiteX0" fmla="*/ 0 w 4337109"/>
              <a:gd name="connsiteY0" fmla="*/ 319078 h 897918"/>
              <a:gd name="connsiteX1" fmla="*/ 2667699 w 4337109"/>
              <a:gd name="connsiteY1" fmla="*/ 25463 h 897918"/>
              <a:gd name="connsiteX2" fmla="*/ 4337109 w 4337109"/>
              <a:gd name="connsiteY2" fmla="*/ 897918 h 89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109" h="897918">
                <a:moveTo>
                  <a:pt x="0" y="319078"/>
                </a:moveTo>
                <a:cubicBezTo>
                  <a:pt x="972424" y="124034"/>
                  <a:pt x="1944848" y="-71010"/>
                  <a:pt x="2667699" y="25463"/>
                </a:cubicBezTo>
                <a:cubicBezTo>
                  <a:pt x="3390550" y="121936"/>
                  <a:pt x="4061670" y="752509"/>
                  <a:pt x="4337109" y="897918"/>
                </a:cubicBezTo>
              </a:path>
            </a:pathLst>
          </a:custGeom>
          <a:noFill/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847567" y="2361501"/>
            <a:ext cx="2214693" cy="924486"/>
          </a:xfrm>
          <a:custGeom>
            <a:avLst/>
            <a:gdLst>
              <a:gd name="connsiteX0" fmla="*/ 0 w 2214693"/>
              <a:gd name="connsiteY0" fmla="*/ 0 h 1078473"/>
              <a:gd name="connsiteX1" fmla="*/ 637563 w 2214693"/>
              <a:gd name="connsiteY1" fmla="*/ 1048624 h 1078473"/>
              <a:gd name="connsiteX2" fmla="*/ 2214693 w 2214693"/>
              <a:gd name="connsiteY2" fmla="*/ 813732 h 1078473"/>
              <a:gd name="connsiteX3" fmla="*/ 2214693 w 2214693"/>
              <a:gd name="connsiteY3" fmla="*/ 813732 h 107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4693" h="1078473">
                <a:moveTo>
                  <a:pt x="0" y="0"/>
                </a:moveTo>
                <a:cubicBezTo>
                  <a:pt x="134223" y="456501"/>
                  <a:pt x="268447" y="913002"/>
                  <a:pt x="637563" y="1048624"/>
                </a:cubicBezTo>
                <a:cubicBezTo>
                  <a:pt x="1006679" y="1184246"/>
                  <a:pt x="2214693" y="813732"/>
                  <a:pt x="2214693" y="813732"/>
                </a:cubicBezTo>
                <a:lnTo>
                  <a:pt x="2214693" y="813732"/>
                </a:lnTo>
              </a:path>
            </a:pathLst>
          </a:custGeom>
          <a:noFill/>
          <a:ln w="3810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36327" y="4139462"/>
            <a:ext cx="1221809" cy="923330"/>
          </a:xfrm>
          <a:prstGeom prst="rect">
            <a:avLst/>
          </a:prstGeom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Quits &amp;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Health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Outcomes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328806" y="3696132"/>
            <a:ext cx="0" cy="44422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7576" y="1022914"/>
            <a:ext cx="167225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Other Policies:</a:t>
            </a:r>
          </a:p>
          <a:p>
            <a:r>
              <a:rPr lang="en-US" dirty="0" smtClean="0"/>
              <a:t>Cig Taxes,</a:t>
            </a:r>
          </a:p>
          <a:p>
            <a:r>
              <a:rPr lang="en-US" dirty="0" err="1" smtClean="0"/>
              <a:t>Smokefree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148506" y="1991831"/>
            <a:ext cx="31427" cy="32234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8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100831"/>
            <a:ext cx="7745505" cy="43184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Every 3 months states submit a complete list of medications Medicaid bought with specific drug data (NDC code), prescriptions, units and amounts paid.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Medicaid drug rebate system, over $16 billion/yr.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extracted data for FDA-approved medications.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Bupropion sometimes used as anti-depressant.  Hard to isolate purpose of prescription.  Smoking and depression are linked.  We limited data to 150 mg 12 </a:t>
            </a:r>
            <a:r>
              <a:rPr lang="en-US" dirty="0" err="1" smtClean="0">
                <a:solidFill>
                  <a:schemeClr val="tx1"/>
                </a:solidFill>
              </a:rPr>
              <a:t>hr</a:t>
            </a:r>
            <a:r>
              <a:rPr lang="en-US" dirty="0" smtClean="0">
                <a:solidFill>
                  <a:schemeClr val="tx1"/>
                </a:solidFill>
              </a:rPr>
              <a:t> dosage, which is most commonly used for cessation.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Before 2010, only FFS drugs.  After 2010, also included managed care drugs.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Drug Utilization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7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003177"/>
            <a:ext cx="7745505" cy="44161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rug utilization data is aggregate.  No data about characteristics of users.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Medicaid claims data are available, but unwieldy and slow.  Often exclude managed care data.  Do not show who is smoker or not.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Drug utilization data show the numerator of use of medications, but not how many might need help.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Used annual Kaiser data about Medicaid enrollment of adults, aged and blind/disabled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Used annual BRFSS data about percent of low-income insured adults who smoke in each state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74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3359</TotalTime>
  <Words>2065</Words>
  <Application>Microsoft Office PowerPoint</Application>
  <PresentationFormat>On-screen Show (4:3)</PresentationFormat>
  <Paragraphs>267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Custom Design</vt:lpstr>
      <vt:lpstr>Medicaid Can Do More to Help Smokers Quit</vt:lpstr>
      <vt:lpstr>Background</vt:lpstr>
      <vt:lpstr>Big Picture: Insurance &amp; Prevention</vt:lpstr>
      <vt:lpstr>Massachusetts Tobacco Cessation </vt:lpstr>
      <vt:lpstr>Medicaid Coverage Policies</vt:lpstr>
      <vt:lpstr>FDA Approved Cessation Medications</vt:lpstr>
      <vt:lpstr>How Do Policies Translate Into Benefits and Quitting?</vt:lpstr>
      <vt:lpstr>Medicaid Drug Utilization Data</vt:lpstr>
      <vt:lpstr>Other Data</vt:lpstr>
      <vt:lpstr>Volume and Cost of Medications, 2013</vt:lpstr>
      <vt:lpstr>Prevalence of Smoking in Medicaid</vt:lpstr>
      <vt:lpstr>Tobacco Cessation Utilization </vt:lpstr>
      <vt:lpstr>PowerPoint Presentation</vt:lpstr>
      <vt:lpstr>Most States Can Do More</vt:lpstr>
      <vt:lpstr>Medicaid Expansion vs Non-Expansion</vt:lpstr>
      <vt:lpstr>Expansion vs Non-Expansion </vt:lpstr>
      <vt:lpstr>State Policies &amp; Collaborations</vt:lpstr>
      <vt:lpstr>Factors Affecting Cessation Utilization</vt:lpstr>
      <vt:lpstr>Methods and Findings</vt:lpstr>
      <vt:lpstr>Limitations &amp; Issues</vt:lpstr>
      <vt:lpstr>Case Study Project</vt:lpstr>
      <vt:lpstr>PowerPoint Presentation</vt:lpstr>
      <vt:lpstr>Not Much Collaboration</vt:lpstr>
      <vt:lpstr>Example of Different Mindsets</vt:lpstr>
      <vt:lpstr>What Can States Do?</vt:lpstr>
      <vt:lpstr>Thinking More Broadly</vt:lpstr>
      <vt:lpstr>Support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</dc:creator>
  <cp:lastModifiedBy>Leighton Ku</cp:lastModifiedBy>
  <cp:revision>107</cp:revision>
  <dcterms:created xsi:type="dcterms:W3CDTF">2013-01-14T20:12:21Z</dcterms:created>
  <dcterms:modified xsi:type="dcterms:W3CDTF">2016-10-03T17:05:06Z</dcterms:modified>
</cp:coreProperties>
</file>